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1" r:id="rId2"/>
    <p:sldMasterId id="2147483803" r:id="rId3"/>
  </p:sldMasterIdLst>
  <p:notesMasterIdLst>
    <p:notesMasterId r:id="rId37"/>
  </p:notesMasterIdLst>
  <p:sldIdLst>
    <p:sldId id="256" r:id="rId4"/>
    <p:sldId id="336" r:id="rId5"/>
    <p:sldId id="257" r:id="rId6"/>
    <p:sldId id="323" r:id="rId7"/>
    <p:sldId id="395" r:id="rId8"/>
    <p:sldId id="330" r:id="rId9"/>
    <p:sldId id="293" r:id="rId10"/>
    <p:sldId id="294" r:id="rId11"/>
    <p:sldId id="402" r:id="rId12"/>
    <p:sldId id="345" r:id="rId13"/>
    <p:sldId id="346" r:id="rId14"/>
    <p:sldId id="342" r:id="rId15"/>
    <p:sldId id="343" r:id="rId16"/>
    <p:sldId id="396" r:id="rId17"/>
    <p:sldId id="397" r:id="rId18"/>
    <p:sldId id="398" r:id="rId19"/>
    <p:sldId id="359" r:id="rId20"/>
    <p:sldId id="361" r:id="rId21"/>
    <p:sldId id="362" r:id="rId22"/>
    <p:sldId id="325" r:id="rId23"/>
    <p:sldId id="329" r:id="rId24"/>
    <p:sldId id="319" r:id="rId25"/>
    <p:sldId id="315" r:id="rId26"/>
    <p:sldId id="320" r:id="rId27"/>
    <p:sldId id="368" r:id="rId28"/>
    <p:sldId id="333" r:id="rId29"/>
    <p:sldId id="365" r:id="rId30"/>
    <p:sldId id="400" r:id="rId31"/>
    <p:sldId id="403" r:id="rId32"/>
    <p:sldId id="401" r:id="rId33"/>
    <p:sldId id="366" r:id="rId34"/>
    <p:sldId id="354" r:id="rId35"/>
    <p:sldId id="35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66FF"/>
    <a:srgbClr val="000066"/>
    <a:srgbClr val="990000"/>
    <a:srgbClr val="000060"/>
    <a:srgbClr val="00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714" autoAdjust="0"/>
  </p:normalViewPr>
  <p:slideViewPr>
    <p:cSldViewPr>
      <p:cViewPr varScale="1">
        <p:scale>
          <a:sx n="65" d="100"/>
          <a:sy n="65" d="100"/>
        </p:scale>
        <p:origin x="-96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IE5\QFKQS19E\&#1043;&#1086;&#1088;&#1086;&#1076;&#1072;%20&#1056;&#106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IE5\QFKQS19E\&#1043;&#1086;&#1088;&#1086;&#1076;&#1072;%20&#1056;&#106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72;&#1085;&#1072;\Desktop\&#1050;&#1085;&#1080;&#1075;&#1072;123456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72;&#1085;&#1072;\Desktop\&#1050;&#1085;&#1080;&#1075;&#1072;123456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3;&#1086;&#1088;&#1086;&#1076;&#1072;\&#1055;&#1086;&#1082;&#1072;&#1079;&#1072;&#1090;&#1077;&#1083;&#1080;%20&#1075;&#1086;&#1088;&#1086;&#1076;&#1072;\&#1087;&#1086;%20&#1095;&#1080;&#1089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66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b="1">
                <a:solidFill>
                  <a:srgbClr val="000066"/>
                </a:solidFill>
              </a:rPr>
              <a:t>Динамика</a:t>
            </a:r>
            <a:r>
              <a:rPr lang="ru-RU" sz="1800" b="1" baseline="0">
                <a:solidFill>
                  <a:srgbClr val="000066"/>
                </a:solidFill>
              </a:rPr>
              <a:t> ч</a:t>
            </a:r>
            <a:r>
              <a:rPr lang="ru-RU" sz="1800" b="1">
                <a:solidFill>
                  <a:srgbClr val="000066"/>
                </a:solidFill>
              </a:rPr>
              <a:t>исленности населения РФ , тыс. чел.</a:t>
            </a:r>
          </a:p>
        </c:rich>
      </c:tx>
      <c:layout>
        <c:manualLayout>
          <c:xMode val="edge"/>
          <c:yMode val="edge"/>
          <c:x val="0.19997437261358419"/>
          <c:y val="1.879131265017844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81646685314406"/>
          <c:y val="0.11919999808446302"/>
          <c:w val="0.85052836088699357"/>
          <c:h val="0.78906419940592465"/>
        </c:manualLayout>
      </c:layout>
      <c:lineChart>
        <c:grouping val="standard"/>
        <c:varyColors val="0"/>
        <c:ser>
          <c:idx val="0"/>
          <c:order val="0"/>
          <c:tx>
            <c:strRef>
              <c:f>Лист3!$B$48</c:f>
              <c:strCache>
                <c:ptCount val="1"/>
                <c:pt idx="0">
                  <c:v>численность населения РФ , тыс. чел.</c:v>
                </c:pt>
              </c:strCache>
            </c:strRef>
          </c:tx>
          <c:spPr>
            <a:ln w="4127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281272313496061E-2"/>
                  <c:y val="-3.27483148339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211225407245859E-2"/>
                  <c:y val="-1.545427464248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571954014125853E-2"/>
                  <c:y val="2.9962337106333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Лист3!$A$49:$A$56</c:f>
              <c:numCache>
                <c:formatCode>General</c:formatCode>
                <c:ptCount val="8"/>
                <c:pt idx="0">
                  <c:v>1926</c:v>
                </c:pt>
                <c:pt idx="1">
                  <c:v>1939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</c:numCache>
            </c:numRef>
          </c:cat>
          <c:val>
            <c:numRef>
              <c:f>Лист3!$B$49:$B$56</c:f>
              <c:numCache>
                <c:formatCode>General</c:formatCode>
                <c:ptCount val="8"/>
                <c:pt idx="0">
                  <c:v>92735</c:v>
                </c:pt>
                <c:pt idx="1">
                  <c:v>108377</c:v>
                </c:pt>
                <c:pt idx="2">
                  <c:v>117534</c:v>
                </c:pt>
                <c:pt idx="3">
                  <c:v>129941</c:v>
                </c:pt>
                <c:pt idx="4">
                  <c:v>137410</c:v>
                </c:pt>
                <c:pt idx="5">
                  <c:v>147022</c:v>
                </c:pt>
                <c:pt idx="6">
                  <c:v>145182</c:v>
                </c:pt>
                <c:pt idx="7">
                  <c:v>142905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65024"/>
        <c:axId val="48466560"/>
      </c:lineChart>
      <c:catAx>
        <c:axId val="484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6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466560"/>
        <c:crossesAt val="80000"/>
        <c:auto val="1"/>
        <c:lblAlgn val="ctr"/>
        <c:lblOffset val="100"/>
        <c:tickLblSkip val="1"/>
        <c:tickMarkSkip val="1"/>
        <c:noMultiLvlLbl val="0"/>
      </c:catAx>
      <c:valAx>
        <c:axId val="48466560"/>
        <c:scaling>
          <c:orientation val="minMax"/>
          <c:min val="80000"/>
        </c:scaling>
        <c:delete val="0"/>
        <c:axPos val="l"/>
        <c:majorGridlines>
          <c:spPr>
            <a:ln w="3175">
              <a:solidFill>
                <a:srgbClr val="000000">
                  <a:alpha val="29000"/>
                </a:srgb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6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4650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66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b="1" dirty="0">
                <a:solidFill>
                  <a:srgbClr val="000066"/>
                </a:solidFill>
              </a:rPr>
              <a:t>Удельный вес городского </a:t>
            </a:r>
            <a:r>
              <a:rPr lang="ru-RU" sz="1800" b="1" dirty="0" smtClean="0">
                <a:solidFill>
                  <a:srgbClr val="000066"/>
                </a:solidFill>
              </a:rPr>
              <a:t>населения в РФ,</a:t>
            </a:r>
            <a:r>
              <a:rPr lang="ru-RU" sz="1800" b="1" dirty="0">
                <a:solidFill>
                  <a:srgbClr val="000066"/>
                </a:solidFill>
              </a:rPr>
              <a:t> %</a:t>
            </a:r>
          </a:p>
        </c:rich>
      </c:tx>
      <c:layout>
        <c:manualLayout>
          <c:xMode val="edge"/>
          <c:yMode val="edge"/>
          <c:x val="0.19290126780188091"/>
          <c:y val="2.63441635960463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73552767810341E-2"/>
          <c:y val="0.1231812511859547"/>
          <c:w val="0.90957489765197164"/>
          <c:h val="0.7846796445091486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Лист3!$D$48</c:f>
              <c:strCache>
                <c:ptCount val="1"/>
                <c:pt idx="0">
                  <c:v>удельный вес городского населения, %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5"/>
            <c:bubble3D val="0"/>
            <c:spPr>
              <a:ln w="34925">
                <a:solidFill>
                  <a:srgbClr val="C00000"/>
                </a:solidFill>
              </a:ln>
            </c:spPr>
          </c:dPt>
          <c:dPt>
            <c:idx val="6"/>
            <c:bubble3D val="0"/>
            <c:spPr>
              <a:ln w="34925"/>
            </c:spPr>
          </c:dPt>
          <c:dPt>
            <c:idx val="7"/>
            <c:bubble3D val="0"/>
            <c:spPr>
              <a:ln w="34925">
                <a:solidFill>
                  <a:srgbClr val="C00000"/>
                </a:solidFill>
              </a:ln>
            </c:spPr>
          </c:dPt>
          <c:dLbls>
            <c:dLbl>
              <c:idx val="5"/>
              <c:layout>
                <c:manualLayout>
                  <c:x val="-1.2052737845834095E-2"/>
                  <c:y val="-1.777765334975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263689229170534E-3"/>
                  <c:y val="2.567883261631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263689229170534E-3"/>
                  <c:y val="-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Лист3!$A$49:$A$56</c:f>
              <c:numCache>
                <c:formatCode>General</c:formatCode>
                <c:ptCount val="8"/>
                <c:pt idx="0">
                  <c:v>1926</c:v>
                </c:pt>
                <c:pt idx="1">
                  <c:v>1939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</c:numCache>
            </c:numRef>
          </c:cat>
          <c:val>
            <c:numRef>
              <c:f>Лист3!$D$49:$D$56</c:f>
              <c:numCache>
                <c:formatCode>General</c:formatCode>
                <c:ptCount val="8"/>
                <c:pt idx="0">
                  <c:v>17.7</c:v>
                </c:pt>
                <c:pt idx="1">
                  <c:v>33.5</c:v>
                </c:pt>
                <c:pt idx="2">
                  <c:v>52.4</c:v>
                </c:pt>
                <c:pt idx="3">
                  <c:v>62.3</c:v>
                </c:pt>
                <c:pt idx="4">
                  <c:v>69.099999999999994</c:v>
                </c:pt>
                <c:pt idx="5">
                  <c:v>73.400000000000006</c:v>
                </c:pt>
                <c:pt idx="6">
                  <c:v>72.3</c:v>
                </c:pt>
                <c:pt idx="7" formatCode="0.0">
                  <c:v>73.697911199748091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82048"/>
        <c:axId val="78083584"/>
      </c:lineChart>
      <c:catAx>
        <c:axId val="780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6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08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083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22000"/>
                </a:srgb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6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0820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21234225254688E-2"/>
          <c:y val="5.6608735574801505E-2"/>
          <c:w val="0.89744717362180415"/>
          <c:h val="0.7935479413586987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Лист2!$E$1</c:f>
              <c:strCache>
                <c:ptCount val="1"/>
                <c:pt idx="0">
                  <c:v>Идеальная кривая</c:v>
                </c:pt>
              </c:strCache>
            </c:strRef>
          </c:tx>
          <c:marker>
            <c:symbol val="none"/>
          </c:marker>
          <c:val>
            <c:numRef>
              <c:f>Лист2!$E$2:$E$79</c:f>
              <c:numCache>
                <c:formatCode>General</c:formatCode>
                <c:ptCount val="78"/>
                <c:pt idx="0">
                  <c:v>3501.8720000000012</c:v>
                </c:pt>
                <c:pt idx="1">
                  <c:v>1750.9360000000001</c:v>
                </c:pt>
                <c:pt idx="2">
                  <c:v>1167.2906666666665</c:v>
                </c:pt>
                <c:pt idx="3">
                  <c:v>875.46799999999746</c:v>
                </c:pt>
                <c:pt idx="4">
                  <c:v>700.37439999999992</c:v>
                </c:pt>
                <c:pt idx="5">
                  <c:v>583.6453333333335</c:v>
                </c:pt>
                <c:pt idx="6">
                  <c:v>500.26742857142852</c:v>
                </c:pt>
                <c:pt idx="7">
                  <c:v>437.73399999999799</c:v>
                </c:pt>
                <c:pt idx="8">
                  <c:v>389.09688888888883</c:v>
                </c:pt>
                <c:pt idx="9">
                  <c:v>350.18719999999894</c:v>
                </c:pt>
                <c:pt idx="10">
                  <c:v>318.35199999999969</c:v>
                </c:pt>
                <c:pt idx="11">
                  <c:v>291.82266666666732</c:v>
                </c:pt>
                <c:pt idx="12">
                  <c:v>269.37476923077008</c:v>
                </c:pt>
                <c:pt idx="13">
                  <c:v>250.13371428571418</c:v>
                </c:pt>
                <c:pt idx="14">
                  <c:v>233.45813333333481</c:v>
                </c:pt>
                <c:pt idx="15">
                  <c:v>218.86700000000027</c:v>
                </c:pt>
                <c:pt idx="16">
                  <c:v>205.99247058823667</c:v>
                </c:pt>
                <c:pt idx="17">
                  <c:v>194.54844444444444</c:v>
                </c:pt>
                <c:pt idx="18">
                  <c:v>184.30905263157743</c:v>
                </c:pt>
                <c:pt idx="19">
                  <c:v>175.09359999999998</c:v>
                </c:pt>
                <c:pt idx="20">
                  <c:v>166.75580952380952</c:v>
                </c:pt>
                <c:pt idx="21">
                  <c:v>159.17599999999999</c:v>
                </c:pt>
                <c:pt idx="22">
                  <c:v>152.25530434782607</c:v>
                </c:pt>
                <c:pt idx="23">
                  <c:v>145.91133333333417</c:v>
                </c:pt>
                <c:pt idx="24">
                  <c:v>140.07487999999998</c:v>
                </c:pt>
                <c:pt idx="25">
                  <c:v>134.68738461538464</c:v>
                </c:pt>
                <c:pt idx="26">
                  <c:v>129.69896296296295</c:v>
                </c:pt>
                <c:pt idx="27">
                  <c:v>125.06685714285705</c:v>
                </c:pt>
                <c:pt idx="28">
                  <c:v>120.75420689655118</c:v>
                </c:pt>
                <c:pt idx="29">
                  <c:v>116.72906666666667</c:v>
                </c:pt>
                <c:pt idx="30">
                  <c:v>112.96361290322582</c:v>
                </c:pt>
                <c:pt idx="31">
                  <c:v>109.43350000000002</c:v>
                </c:pt>
                <c:pt idx="32">
                  <c:v>106.11733333333331</c:v>
                </c:pt>
                <c:pt idx="33">
                  <c:v>102.99623529411831</c:v>
                </c:pt>
                <c:pt idx="34">
                  <c:v>100.05348571428533</c:v>
                </c:pt>
                <c:pt idx="35">
                  <c:v>97.274222222222221</c:v>
                </c:pt>
                <c:pt idx="36">
                  <c:v>94.645189189189182</c:v>
                </c:pt>
                <c:pt idx="37">
                  <c:v>92.154526315789013</c:v>
                </c:pt>
                <c:pt idx="38">
                  <c:v>89.791589743589739</c:v>
                </c:pt>
                <c:pt idx="39">
                  <c:v>87.54679999999999</c:v>
                </c:pt>
                <c:pt idx="40">
                  <c:v>85.411512195121944</c:v>
                </c:pt>
                <c:pt idx="41">
                  <c:v>83.377904761904773</c:v>
                </c:pt>
                <c:pt idx="42">
                  <c:v>81.438883720930235</c:v>
                </c:pt>
                <c:pt idx="43">
                  <c:v>79.587999999999994</c:v>
                </c:pt>
                <c:pt idx="44">
                  <c:v>77.819377777777689</c:v>
                </c:pt>
                <c:pt idx="45">
                  <c:v>76.127652173912978</c:v>
                </c:pt>
                <c:pt idx="46">
                  <c:v>74.507914893617027</c:v>
                </c:pt>
                <c:pt idx="47">
                  <c:v>72.955666666666673</c:v>
                </c:pt>
                <c:pt idx="48">
                  <c:v>71.466775510204059</c:v>
                </c:pt>
                <c:pt idx="49">
                  <c:v>70.037440000000004</c:v>
                </c:pt>
                <c:pt idx="50">
                  <c:v>68.664156862745102</c:v>
                </c:pt>
                <c:pt idx="51">
                  <c:v>67.343692307692308</c:v>
                </c:pt>
                <c:pt idx="52">
                  <c:v>66.07305660377358</c:v>
                </c:pt>
                <c:pt idx="53">
                  <c:v>64.849481481481448</c:v>
                </c:pt>
                <c:pt idx="54">
                  <c:v>63.670400000000008</c:v>
                </c:pt>
                <c:pt idx="55">
                  <c:v>62.533428571428544</c:v>
                </c:pt>
                <c:pt idx="56">
                  <c:v>61.436350877192979</c:v>
                </c:pt>
                <c:pt idx="57">
                  <c:v>60.377103448275861</c:v>
                </c:pt>
                <c:pt idx="58">
                  <c:v>59.353762711864185</c:v>
                </c:pt>
                <c:pt idx="59">
                  <c:v>58.364533333333334</c:v>
                </c:pt>
                <c:pt idx="60">
                  <c:v>57.407737704918027</c:v>
                </c:pt>
                <c:pt idx="61">
                  <c:v>56.481806451612172</c:v>
                </c:pt>
                <c:pt idx="62">
                  <c:v>55.585269841269842</c:v>
                </c:pt>
                <c:pt idx="63">
                  <c:v>54.716750000000012</c:v>
                </c:pt>
                <c:pt idx="64">
                  <c:v>53.874953846154042</c:v>
                </c:pt>
                <c:pt idx="65">
                  <c:v>53.058666666666191</c:v>
                </c:pt>
                <c:pt idx="66">
                  <c:v>52.266746268656711</c:v>
                </c:pt>
                <c:pt idx="67">
                  <c:v>51.498117647059146</c:v>
                </c:pt>
                <c:pt idx="68">
                  <c:v>50.751768115941999</c:v>
                </c:pt>
                <c:pt idx="69">
                  <c:v>50.026742857142857</c:v>
                </c:pt>
                <c:pt idx="70">
                  <c:v>49.322140845070614</c:v>
                </c:pt>
                <c:pt idx="71">
                  <c:v>48.637111111111111</c:v>
                </c:pt>
                <c:pt idx="72">
                  <c:v>47.970849315068286</c:v>
                </c:pt>
                <c:pt idx="73">
                  <c:v>47.322594594594591</c:v>
                </c:pt>
                <c:pt idx="74">
                  <c:v>46.691626666666309</c:v>
                </c:pt>
                <c:pt idx="75">
                  <c:v>46.077263157894365</c:v>
                </c:pt>
                <c:pt idx="76">
                  <c:v>45.478857142857137</c:v>
                </c:pt>
                <c:pt idx="77">
                  <c:v>44.89579487179487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Лист2!$H$1</c:f>
              <c:strCache>
                <c:ptCount val="1"/>
                <c:pt idx="0">
                  <c:v>Реальная кривая Цапфа </c:v>
                </c:pt>
              </c:strCache>
            </c:strRef>
          </c:tx>
          <c:marker>
            <c:symbol val="none"/>
          </c:marker>
          <c:val>
            <c:numRef>
              <c:f>Лист2!$D$2:$D$79</c:f>
              <c:numCache>
                <c:formatCode>General</c:formatCode>
                <c:ptCount val="78"/>
                <c:pt idx="0">
                  <c:v>3501.8720000000012</c:v>
                </c:pt>
                <c:pt idx="1">
                  <c:v>1798.836</c:v>
                </c:pt>
                <c:pt idx="2">
                  <c:v>1378.1759999999999</c:v>
                </c:pt>
                <c:pt idx="3">
                  <c:v>1017.155</c:v>
                </c:pt>
                <c:pt idx="4">
                  <c:v>613.39199999999948</c:v>
                </c:pt>
                <c:pt idx="5">
                  <c:v>592.39300000000003</c:v>
                </c:pt>
                <c:pt idx="6">
                  <c:v>580.95599999999797</c:v>
                </c:pt>
                <c:pt idx="7">
                  <c:v>573.46799999999746</c:v>
                </c:pt>
                <c:pt idx="8">
                  <c:v>573.46799999999746</c:v>
                </c:pt>
                <c:pt idx="9">
                  <c:v>548.31899999999996</c:v>
                </c:pt>
                <c:pt idx="10">
                  <c:v>531.80899999999997</c:v>
                </c:pt>
                <c:pt idx="11">
                  <c:v>529.78099999999995</c:v>
                </c:pt>
                <c:pt idx="12">
                  <c:v>525.875</c:v>
                </c:pt>
                <c:pt idx="13">
                  <c:v>510.60199999999969</c:v>
                </c:pt>
                <c:pt idx="14">
                  <c:v>488.005</c:v>
                </c:pt>
                <c:pt idx="15">
                  <c:v>373.97599999999869</c:v>
                </c:pt>
                <c:pt idx="16">
                  <c:v>349.46999999999969</c:v>
                </c:pt>
                <c:pt idx="17">
                  <c:v>327.91299999999899</c:v>
                </c:pt>
                <c:pt idx="18">
                  <c:v>323.39499999999964</c:v>
                </c:pt>
                <c:pt idx="19">
                  <c:v>314.93099999999811</c:v>
                </c:pt>
                <c:pt idx="20">
                  <c:v>297.48799999999869</c:v>
                </c:pt>
                <c:pt idx="21">
                  <c:v>291.75400000000002</c:v>
                </c:pt>
                <c:pt idx="22">
                  <c:v>278.91899999999805</c:v>
                </c:pt>
                <c:pt idx="23">
                  <c:v>260.45400000000001</c:v>
                </c:pt>
                <c:pt idx="24">
                  <c:v>257.20800000000003</c:v>
                </c:pt>
                <c:pt idx="25">
                  <c:v>256.65199999999999</c:v>
                </c:pt>
                <c:pt idx="26">
                  <c:v>250.55600000000001</c:v>
                </c:pt>
                <c:pt idx="27">
                  <c:v>243.17299999999997</c:v>
                </c:pt>
                <c:pt idx="28">
                  <c:v>242.041</c:v>
                </c:pt>
                <c:pt idx="29">
                  <c:v>234.39600000000004</c:v>
                </c:pt>
                <c:pt idx="30">
                  <c:v>233.70499999999998</c:v>
                </c:pt>
                <c:pt idx="31">
                  <c:v>232.364</c:v>
                </c:pt>
                <c:pt idx="32">
                  <c:v>229.14399999999998</c:v>
                </c:pt>
                <c:pt idx="33">
                  <c:v>212.56800000000001</c:v>
                </c:pt>
                <c:pt idx="34">
                  <c:v>210.577</c:v>
                </c:pt>
                <c:pt idx="35">
                  <c:v>206.38400000000001</c:v>
                </c:pt>
                <c:pt idx="36">
                  <c:v>204.26</c:v>
                </c:pt>
                <c:pt idx="37">
                  <c:v>200.95700000000076</c:v>
                </c:pt>
                <c:pt idx="38">
                  <c:v>196.52600000000001</c:v>
                </c:pt>
                <c:pt idx="39">
                  <c:v>187.447</c:v>
                </c:pt>
                <c:pt idx="40">
                  <c:v>182.11199999999999</c:v>
                </c:pt>
                <c:pt idx="41">
                  <c:v>176.13499999999999</c:v>
                </c:pt>
                <c:pt idx="42">
                  <c:v>167.15600000000001</c:v>
                </c:pt>
                <c:pt idx="43">
                  <c:v>165.56</c:v>
                </c:pt>
                <c:pt idx="44">
                  <c:v>165.02100000000004</c:v>
                </c:pt>
                <c:pt idx="45">
                  <c:v>164.24399999999972</c:v>
                </c:pt>
                <c:pt idx="46">
                  <c:v>162.48100000000076</c:v>
                </c:pt>
                <c:pt idx="47">
                  <c:v>161.19499999999999</c:v>
                </c:pt>
                <c:pt idx="48">
                  <c:v>159.69899999999998</c:v>
                </c:pt>
                <c:pt idx="49">
                  <c:v>158.90200000000004</c:v>
                </c:pt>
                <c:pt idx="50">
                  <c:v>152.01</c:v>
                </c:pt>
                <c:pt idx="51">
                  <c:v>149.63299999999998</c:v>
                </c:pt>
                <c:pt idx="52">
                  <c:v>149.05200000000067</c:v>
                </c:pt>
                <c:pt idx="53">
                  <c:v>147.68800000000007</c:v>
                </c:pt>
                <c:pt idx="54">
                  <c:v>136.577</c:v>
                </c:pt>
                <c:pt idx="55">
                  <c:v>126.732</c:v>
                </c:pt>
                <c:pt idx="56">
                  <c:v>124.25700000000002</c:v>
                </c:pt>
                <c:pt idx="57">
                  <c:v>123.67199999999998</c:v>
                </c:pt>
                <c:pt idx="58">
                  <c:v>122.705</c:v>
                </c:pt>
                <c:pt idx="59">
                  <c:v>122.583</c:v>
                </c:pt>
                <c:pt idx="60">
                  <c:v>121.364</c:v>
                </c:pt>
                <c:pt idx="61">
                  <c:v>120.709</c:v>
                </c:pt>
                <c:pt idx="62">
                  <c:v>117.67199999999998</c:v>
                </c:pt>
                <c:pt idx="63">
                  <c:v>116.361</c:v>
                </c:pt>
                <c:pt idx="64">
                  <c:v>116.31699999999999</c:v>
                </c:pt>
                <c:pt idx="65">
                  <c:v>112.982</c:v>
                </c:pt>
                <c:pt idx="66">
                  <c:v>112.735</c:v>
                </c:pt>
                <c:pt idx="67">
                  <c:v>109.596</c:v>
                </c:pt>
                <c:pt idx="68">
                  <c:v>106.67700000000001</c:v>
                </c:pt>
                <c:pt idx="69">
                  <c:v>106.32599999999998</c:v>
                </c:pt>
                <c:pt idx="70">
                  <c:v>105.836</c:v>
                </c:pt>
                <c:pt idx="71">
                  <c:v>105.67499999999998</c:v>
                </c:pt>
                <c:pt idx="72">
                  <c:v>105.46299999999999</c:v>
                </c:pt>
                <c:pt idx="73">
                  <c:v>105.10199999999999</c:v>
                </c:pt>
                <c:pt idx="74">
                  <c:v>103.36999999999999</c:v>
                </c:pt>
                <c:pt idx="75">
                  <c:v>102.584</c:v>
                </c:pt>
                <c:pt idx="76">
                  <c:v>102.12899999999998</c:v>
                </c:pt>
                <c:pt idx="77">
                  <c:v>101.75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04832"/>
        <c:axId val="78663680"/>
      </c:lineChart>
      <c:catAx>
        <c:axId val="78104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663680"/>
        <c:crosses val="autoZero"/>
        <c:auto val="1"/>
        <c:lblAlgn val="ctr"/>
        <c:lblOffset val="100"/>
        <c:noMultiLvlLbl val="0"/>
      </c:catAx>
      <c:valAx>
        <c:axId val="78663680"/>
        <c:scaling>
          <c:orientation val="minMax"/>
          <c:max val="35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10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63494418736727"/>
          <c:y val="6.9943634106964594E-2"/>
          <c:w val="0.61094085580703361"/>
          <c:h val="0.17889534877692551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3248744462672"/>
          <c:y val="6.4406313939518428E-2"/>
          <c:w val="0.86869277172548265"/>
          <c:h val="0.78060867424420755"/>
        </c:manualLayout>
      </c:layout>
      <c:lineChart>
        <c:grouping val="standard"/>
        <c:varyColors val="0"/>
        <c:ser>
          <c:idx val="0"/>
          <c:order val="0"/>
          <c:tx>
            <c:strRef>
              <c:f>Лист4!$C$1</c:f>
              <c:strCache>
                <c:ptCount val="1"/>
                <c:pt idx="0">
                  <c:v>Реальная кривая Цапфа</c:v>
                </c:pt>
              </c:strCache>
            </c:strRef>
          </c:tx>
          <c:marker>
            <c:symbol val="none"/>
          </c:marker>
          <c:val>
            <c:numRef>
              <c:f>Лист4!$D$2:$D$17</c:f>
              <c:numCache>
                <c:formatCode>0.00</c:formatCode>
                <c:ptCount val="16"/>
                <c:pt idx="0">
                  <c:v>3480.2289999999848</c:v>
                </c:pt>
                <c:pt idx="1">
                  <c:v>355.64100000000002</c:v>
                </c:pt>
                <c:pt idx="2">
                  <c:v>299.62099999999964</c:v>
                </c:pt>
                <c:pt idx="3">
                  <c:v>252.53700000000001</c:v>
                </c:pt>
                <c:pt idx="4">
                  <c:v>219.81800000000001</c:v>
                </c:pt>
                <c:pt idx="5">
                  <c:v>219.423</c:v>
                </c:pt>
                <c:pt idx="6">
                  <c:v>218.429</c:v>
                </c:pt>
                <c:pt idx="7">
                  <c:v>207.57299999999998</c:v>
                </c:pt>
                <c:pt idx="8">
                  <c:v>171.11499999999998</c:v>
                </c:pt>
                <c:pt idx="9">
                  <c:v>165.27499999999998</c:v>
                </c:pt>
                <c:pt idx="10">
                  <c:v>151.977</c:v>
                </c:pt>
                <c:pt idx="11">
                  <c:v>129.99300000000002</c:v>
                </c:pt>
                <c:pt idx="12">
                  <c:v>122.04600000000002</c:v>
                </c:pt>
                <c:pt idx="13">
                  <c:v>110.68799999999999</c:v>
                </c:pt>
                <c:pt idx="14">
                  <c:v>110.636</c:v>
                </c:pt>
                <c:pt idx="15">
                  <c:v>110.08799999999999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Лист4!$E$1</c:f>
              <c:strCache>
                <c:ptCount val="1"/>
                <c:pt idx="0">
                  <c:v>Идеальная Кривая Цапфа</c:v>
                </c:pt>
              </c:strCache>
            </c:strRef>
          </c:tx>
          <c:marker>
            <c:symbol val="none"/>
          </c:marker>
          <c:val>
            <c:numRef>
              <c:f>Лист4!$E$2:$E$17</c:f>
              <c:numCache>
                <c:formatCode>General</c:formatCode>
                <c:ptCount val="16"/>
                <c:pt idx="0">
                  <c:v>3480.2289999999848</c:v>
                </c:pt>
                <c:pt idx="1">
                  <c:v>1740.1144999999922</c:v>
                </c:pt>
                <c:pt idx="2">
                  <c:v>1160.0763333333298</c:v>
                </c:pt>
                <c:pt idx="3">
                  <c:v>870.05724999999586</c:v>
                </c:pt>
                <c:pt idx="4">
                  <c:v>696.04579999999999</c:v>
                </c:pt>
                <c:pt idx="5">
                  <c:v>580.03816666666853</c:v>
                </c:pt>
                <c:pt idx="6">
                  <c:v>497.17557142857129</c:v>
                </c:pt>
                <c:pt idx="7">
                  <c:v>435.02862499999969</c:v>
                </c:pt>
                <c:pt idx="8">
                  <c:v>386.6921111111111</c:v>
                </c:pt>
                <c:pt idx="9">
                  <c:v>348.02289999999999</c:v>
                </c:pt>
                <c:pt idx="10">
                  <c:v>316.3844545454545</c:v>
                </c:pt>
                <c:pt idx="11">
                  <c:v>290.01908333333648</c:v>
                </c:pt>
                <c:pt idx="12">
                  <c:v>267.70992307692308</c:v>
                </c:pt>
                <c:pt idx="13">
                  <c:v>248.5877857142857</c:v>
                </c:pt>
                <c:pt idx="14">
                  <c:v>232.01526666666658</c:v>
                </c:pt>
                <c:pt idx="15">
                  <c:v>217.51431249999999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76352"/>
        <c:axId val="78677888"/>
      </c:lineChart>
      <c:catAx>
        <c:axId val="78676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677888"/>
        <c:crosses val="autoZero"/>
        <c:auto val="1"/>
        <c:lblAlgn val="ctr"/>
        <c:lblOffset val="100"/>
        <c:noMultiLvlLbl val="0"/>
      </c:catAx>
      <c:valAx>
        <c:axId val="78677888"/>
        <c:scaling>
          <c:orientation val="minMax"/>
          <c:max val="35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67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361246846084472"/>
          <c:y val="0.16646796143182196"/>
          <c:w val="0.45824493539734223"/>
          <c:h val="0.22793011845782679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0034426741495"/>
          <c:y val="5.1323782529707727E-2"/>
          <c:w val="0.8652139553942515"/>
          <c:h val="0.77798410609799495"/>
        </c:manualLayout>
      </c:layout>
      <c:lineChart>
        <c:grouping val="standard"/>
        <c:varyColors val="0"/>
        <c:ser>
          <c:idx val="0"/>
          <c:order val="0"/>
          <c:tx>
            <c:v>Кривая Цапфа РФ</c:v>
          </c:tx>
          <c:marker>
            <c:symbol val="none"/>
          </c:marker>
          <c:cat>
            <c:numRef>
              <c:f>Лист1!$H$2:$H$165</c:f>
              <c:numCache>
                <c:formatCode>0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</c:numCache>
            </c:numRef>
          </c:cat>
          <c:val>
            <c:numRef>
              <c:f>Лист1!$G$2:$G$165</c:f>
              <c:numCache>
                <c:formatCode>0</c:formatCode>
                <c:ptCount val="164"/>
                <c:pt idx="0">
                  <c:v>10563.038</c:v>
                </c:pt>
                <c:pt idx="1">
                  <c:v>4600.2760000000007</c:v>
                </c:pt>
                <c:pt idx="2">
                  <c:v>1409.1369999999999</c:v>
                </c:pt>
                <c:pt idx="3">
                  <c:v>1343.8389999999999</c:v>
                </c:pt>
                <c:pt idx="4">
                  <c:v>1271.0450000000001</c:v>
                </c:pt>
                <c:pt idx="5">
                  <c:v>1136.566</c:v>
                </c:pt>
                <c:pt idx="6">
                  <c:v>1133.7539999999999</c:v>
                </c:pt>
                <c:pt idx="7">
                  <c:v>1127.675</c:v>
                </c:pt>
                <c:pt idx="8">
                  <c:v>1095.9090000000001</c:v>
                </c:pt>
                <c:pt idx="9">
                  <c:v>1048.1239999999998</c:v>
                </c:pt>
                <c:pt idx="10">
                  <c:v>1030.8119999999999</c:v>
                </c:pt>
                <c:pt idx="11">
                  <c:v>986.49699999999996</c:v>
                </c:pt>
                <c:pt idx="12">
                  <c:v>979.61699999999996</c:v>
                </c:pt>
                <c:pt idx="13">
                  <c:v>962.46599999999796</c:v>
                </c:pt>
                <c:pt idx="14">
                  <c:v>847.62</c:v>
                </c:pt>
                <c:pt idx="15">
                  <c:v>827.19299999999998</c:v>
                </c:pt>
                <c:pt idx="16">
                  <c:v>721.75199999999938</c:v>
                </c:pt>
                <c:pt idx="17">
                  <c:v>713.42599999999948</c:v>
                </c:pt>
                <c:pt idx="18">
                  <c:v>610.63300000000004</c:v>
                </c:pt>
                <c:pt idx="19">
                  <c:v>606.88800000000003</c:v>
                </c:pt>
                <c:pt idx="20">
                  <c:v>602.78900000000351</c:v>
                </c:pt>
                <c:pt idx="21">
                  <c:v>597.82799999999747</c:v>
                </c:pt>
                <c:pt idx="22">
                  <c:v>580.70799999999997</c:v>
                </c:pt>
                <c:pt idx="23">
                  <c:v>580.66499999999996</c:v>
                </c:pt>
                <c:pt idx="24">
                  <c:v>580.22299999999996</c:v>
                </c:pt>
                <c:pt idx="25">
                  <c:v>578.21299999999997</c:v>
                </c:pt>
                <c:pt idx="26">
                  <c:v>563.50699999999949</c:v>
                </c:pt>
                <c:pt idx="27">
                  <c:v>525.63699999999949</c:v>
                </c:pt>
                <c:pt idx="28">
                  <c:v>521.17499999999995</c:v>
                </c:pt>
                <c:pt idx="29">
                  <c:v>510.30099999999999</c:v>
                </c:pt>
                <c:pt idx="30">
                  <c:v>509.392</c:v>
                </c:pt>
                <c:pt idx="31">
                  <c:v>508.60399999999993</c:v>
                </c:pt>
                <c:pt idx="32">
                  <c:v>506.29700000000003</c:v>
                </c:pt>
                <c:pt idx="33">
                  <c:v>506.11</c:v>
                </c:pt>
                <c:pt idx="34">
                  <c:v>502.01499999999999</c:v>
                </c:pt>
                <c:pt idx="35">
                  <c:v>491.99899999999604</c:v>
                </c:pt>
                <c:pt idx="36">
                  <c:v>468.67899999999969</c:v>
                </c:pt>
                <c:pt idx="37">
                  <c:v>463.85199999999969</c:v>
                </c:pt>
                <c:pt idx="38">
                  <c:v>447.92899999999617</c:v>
                </c:pt>
                <c:pt idx="39">
                  <c:v>419.15000000000032</c:v>
                </c:pt>
                <c:pt idx="40">
                  <c:v>413.52799999999894</c:v>
                </c:pt>
                <c:pt idx="41">
                  <c:v>410.40999999999963</c:v>
                </c:pt>
                <c:pt idx="42">
                  <c:v>409.96099999999899</c:v>
                </c:pt>
                <c:pt idx="43">
                  <c:v>409.21699999999669</c:v>
                </c:pt>
                <c:pt idx="44">
                  <c:v>403.05399999999969</c:v>
                </c:pt>
                <c:pt idx="45">
                  <c:v>377.11599999999999</c:v>
                </c:pt>
                <c:pt idx="46">
                  <c:v>372.78</c:v>
                </c:pt>
                <c:pt idx="47">
                  <c:v>369.09899999999863</c:v>
                </c:pt>
                <c:pt idx="48">
                  <c:v>362.83199999999869</c:v>
                </c:pt>
                <c:pt idx="49">
                  <c:v>348.399</c:v>
                </c:pt>
                <c:pt idx="50">
                  <c:v>341.90199999999669</c:v>
                </c:pt>
                <c:pt idx="51">
                  <c:v>337.67</c:v>
                </c:pt>
                <c:pt idx="52">
                  <c:v>327.64999999999998</c:v>
                </c:pt>
                <c:pt idx="53">
                  <c:v>322.38299999999964</c:v>
                </c:pt>
                <c:pt idx="54">
                  <c:v>316.83799999999923</c:v>
                </c:pt>
                <c:pt idx="55">
                  <c:v>314.46899999999869</c:v>
                </c:pt>
                <c:pt idx="56">
                  <c:v>312.22000000000003</c:v>
                </c:pt>
                <c:pt idx="57">
                  <c:v>310.16899999999993</c:v>
                </c:pt>
                <c:pt idx="58">
                  <c:v>309.36200000000002</c:v>
                </c:pt>
                <c:pt idx="59">
                  <c:v>308.82</c:v>
                </c:pt>
                <c:pt idx="60">
                  <c:v>304.74799999999999</c:v>
                </c:pt>
                <c:pt idx="61">
                  <c:v>302.18200000000002</c:v>
                </c:pt>
                <c:pt idx="62">
                  <c:v>296.363</c:v>
                </c:pt>
                <c:pt idx="63">
                  <c:v>285.98299999999864</c:v>
                </c:pt>
                <c:pt idx="64">
                  <c:v>277.50299999999999</c:v>
                </c:pt>
                <c:pt idx="65">
                  <c:v>271.54000000000002</c:v>
                </c:pt>
                <c:pt idx="66">
                  <c:v>270.601</c:v>
                </c:pt>
                <c:pt idx="67">
                  <c:v>269.827</c:v>
                </c:pt>
                <c:pt idx="68">
                  <c:v>269.71099999999899</c:v>
                </c:pt>
                <c:pt idx="69">
                  <c:v>269.029</c:v>
                </c:pt>
                <c:pt idx="70">
                  <c:v>267.98299999999864</c:v>
                </c:pt>
                <c:pt idx="71">
                  <c:v>255.095</c:v>
                </c:pt>
                <c:pt idx="72">
                  <c:v>250.803</c:v>
                </c:pt>
                <c:pt idx="73">
                  <c:v>249.65700000000001</c:v>
                </c:pt>
                <c:pt idx="74">
                  <c:v>248.74199999999999</c:v>
                </c:pt>
                <c:pt idx="75">
                  <c:v>248.37800000000001</c:v>
                </c:pt>
                <c:pt idx="76">
                  <c:v>245.155</c:v>
                </c:pt>
                <c:pt idx="77">
                  <c:v>245.05500000000001</c:v>
                </c:pt>
                <c:pt idx="78">
                  <c:v>244.32200000000151</c:v>
                </c:pt>
                <c:pt idx="79">
                  <c:v>240.58</c:v>
                </c:pt>
                <c:pt idx="80">
                  <c:v>235.845</c:v>
                </c:pt>
                <c:pt idx="81">
                  <c:v>228.73899999999998</c:v>
                </c:pt>
                <c:pt idx="82">
                  <c:v>227.12300000000002</c:v>
                </c:pt>
                <c:pt idx="83">
                  <c:v>221.589</c:v>
                </c:pt>
                <c:pt idx="84">
                  <c:v>214.77699999999999</c:v>
                </c:pt>
                <c:pt idx="85">
                  <c:v>211.26</c:v>
                </c:pt>
                <c:pt idx="86">
                  <c:v>210.994</c:v>
                </c:pt>
                <c:pt idx="87">
                  <c:v>209.16</c:v>
                </c:pt>
                <c:pt idx="88">
                  <c:v>206.74599999999998</c:v>
                </c:pt>
                <c:pt idx="89">
                  <c:v>206.46800000000007</c:v>
                </c:pt>
                <c:pt idx="90">
                  <c:v>201.98200000000145</c:v>
                </c:pt>
                <c:pt idx="91">
                  <c:v>197.65</c:v>
                </c:pt>
                <c:pt idx="92">
                  <c:v>197.33800000000087</c:v>
                </c:pt>
                <c:pt idx="93">
                  <c:v>194.43100000000001</c:v>
                </c:pt>
                <c:pt idx="94">
                  <c:v>191.76</c:v>
                </c:pt>
                <c:pt idx="95">
                  <c:v>188.53300000000002</c:v>
                </c:pt>
                <c:pt idx="96">
                  <c:v>187.845</c:v>
                </c:pt>
                <c:pt idx="97">
                  <c:v>187.48500000000001</c:v>
                </c:pt>
                <c:pt idx="98">
                  <c:v>186.977</c:v>
                </c:pt>
                <c:pt idx="99">
                  <c:v>183.095</c:v>
                </c:pt>
                <c:pt idx="100">
                  <c:v>179.06100000000001</c:v>
                </c:pt>
                <c:pt idx="101">
                  <c:v>178.70399999999998</c:v>
                </c:pt>
                <c:pt idx="102">
                  <c:v>176.69899999999998</c:v>
                </c:pt>
                <c:pt idx="103">
                  <c:v>175.96200000000007</c:v>
                </c:pt>
                <c:pt idx="104">
                  <c:v>174.78399999999999</c:v>
                </c:pt>
                <c:pt idx="105">
                  <c:v>169.08500000000001</c:v>
                </c:pt>
                <c:pt idx="106">
                  <c:v>165.67499999999998</c:v>
                </c:pt>
                <c:pt idx="107">
                  <c:v>164.63800000000001</c:v>
                </c:pt>
                <c:pt idx="108">
                  <c:v>164.09800000000001</c:v>
                </c:pt>
                <c:pt idx="109">
                  <c:v>163.61699999999999</c:v>
                </c:pt>
                <c:pt idx="110">
                  <c:v>158.19</c:v>
                </c:pt>
                <c:pt idx="111">
                  <c:v>155.596</c:v>
                </c:pt>
                <c:pt idx="112">
                  <c:v>155.08700000000007</c:v>
                </c:pt>
                <c:pt idx="113">
                  <c:v>154.73999999999998</c:v>
                </c:pt>
                <c:pt idx="114">
                  <c:v>152.93100000000001</c:v>
                </c:pt>
                <c:pt idx="115">
                  <c:v>152.05500000000001</c:v>
                </c:pt>
                <c:pt idx="116">
                  <c:v>148.43</c:v>
                </c:pt>
                <c:pt idx="117">
                  <c:v>148.35500000000027</c:v>
                </c:pt>
                <c:pt idx="118">
                  <c:v>146.37</c:v>
                </c:pt>
                <c:pt idx="119">
                  <c:v>142.8820000000016</c:v>
                </c:pt>
                <c:pt idx="120">
                  <c:v>142.14299999999997</c:v>
                </c:pt>
                <c:pt idx="121">
                  <c:v>139.20699999999999</c:v>
                </c:pt>
                <c:pt idx="122">
                  <c:v>136.59399999999999</c:v>
                </c:pt>
                <c:pt idx="123">
                  <c:v>134.39500000000001</c:v>
                </c:pt>
                <c:pt idx="124">
                  <c:v>131.24699999999999</c:v>
                </c:pt>
                <c:pt idx="125">
                  <c:v>129.57299999999998</c:v>
                </c:pt>
                <c:pt idx="126">
                  <c:v>129.35000000000107</c:v>
                </c:pt>
                <c:pt idx="127">
                  <c:v>128.52000000000001</c:v>
                </c:pt>
                <c:pt idx="128">
                  <c:v>127.91000000000012</c:v>
                </c:pt>
                <c:pt idx="129">
                  <c:v>127.483</c:v>
                </c:pt>
                <c:pt idx="130">
                  <c:v>127.37499999999999</c:v>
                </c:pt>
                <c:pt idx="131">
                  <c:v>123.1</c:v>
                </c:pt>
                <c:pt idx="132">
                  <c:v>121.114</c:v>
                </c:pt>
                <c:pt idx="133">
                  <c:v>119.624</c:v>
                </c:pt>
                <c:pt idx="134">
                  <c:v>119.515</c:v>
                </c:pt>
                <c:pt idx="135">
                  <c:v>119.17700000000001</c:v>
                </c:pt>
                <c:pt idx="136">
                  <c:v>116.99100000000062</c:v>
                </c:pt>
                <c:pt idx="137">
                  <c:v>116.455</c:v>
                </c:pt>
                <c:pt idx="138">
                  <c:v>115.983</c:v>
                </c:pt>
                <c:pt idx="139">
                  <c:v>115.94200000000002</c:v>
                </c:pt>
                <c:pt idx="140">
                  <c:v>113.37199999999999</c:v>
                </c:pt>
                <c:pt idx="141">
                  <c:v>112.46599999999999</c:v>
                </c:pt>
                <c:pt idx="142">
                  <c:v>110.96000000000002</c:v>
                </c:pt>
                <c:pt idx="143">
                  <c:v>110.438</c:v>
                </c:pt>
                <c:pt idx="144">
                  <c:v>110.374</c:v>
                </c:pt>
                <c:pt idx="145">
                  <c:v>110.114</c:v>
                </c:pt>
                <c:pt idx="146">
                  <c:v>109.986</c:v>
                </c:pt>
                <c:pt idx="147">
                  <c:v>109.72199999999999</c:v>
                </c:pt>
                <c:pt idx="148">
                  <c:v>109.639</c:v>
                </c:pt>
                <c:pt idx="149">
                  <c:v>108.056</c:v>
                </c:pt>
                <c:pt idx="150">
                  <c:v>106.91000000000012</c:v>
                </c:pt>
                <c:pt idx="151">
                  <c:v>105.83499999999999</c:v>
                </c:pt>
                <c:pt idx="152">
                  <c:v>105.595</c:v>
                </c:pt>
                <c:pt idx="153">
                  <c:v>105.34099999999999</c:v>
                </c:pt>
                <c:pt idx="154">
                  <c:v>104.755</c:v>
                </c:pt>
                <c:pt idx="155">
                  <c:v>104.54900000000002</c:v>
                </c:pt>
                <c:pt idx="156">
                  <c:v>104.202</c:v>
                </c:pt>
                <c:pt idx="157">
                  <c:v>104.16500000000001</c:v>
                </c:pt>
                <c:pt idx="158">
                  <c:v>103.94800000000002</c:v>
                </c:pt>
                <c:pt idx="159">
                  <c:v>103.86</c:v>
                </c:pt>
                <c:pt idx="160">
                  <c:v>103.67499999999998</c:v>
                </c:pt>
                <c:pt idx="161">
                  <c:v>103.053</c:v>
                </c:pt>
                <c:pt idx="162">
                  <c:v>101.762</c:v>
                </c:pt>
                <c:pt idx="163">
                  <c:v>100.94500000000002</c:v>
                </c:pt>
              </c:numCache>
            </c:numRef>
          </c:val>
          <c:smooth val="0"/>
        </c:ser>
        <c:ser>
          <c:idx val="1"/>
          <c:order val="1"/>
          <c:tx>
            <c:v>Идеальная кривая Цапфа</c:v>
          </c:tx>
          <c:marker>
            <c:symbol val="none"/>
          </c:marker>
          <c:dPt>
            <c:idx val="15"/>
            <c:bubble3D val="0"/>
            <c:spPr>
              <a:ln w="15875"/>
            </c:spPr>
          </c:dPt>
          <c:cat>
            <c:numRef>
              <c:f>Лист1!$H$2:$H$165</c:f>
              <c:numCache>
                <c:formatCode>0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</c:numCache>
            </c:numRef>
          </c:cat>
          <c:val>
            <c:numRef>
              <c:f>Лист1!$K$2:$K$165</c:f>
              <c:numCache>
                <c:formatCode>General</c:formatCode>
                <c:ptCount val="164"/>
                <c:pt idx="0">
                  <c:v>10563.038</c:v>
                </c:pt>
                <c:pt idx="1">
                  <c:v>5281.5190000000002</c:v>
                </c:pt>
                <c:pt idx="2">
                  <c:v>3521.0126666666647</c:v>
                </c:pt>
                <c:pt idx="3">
                  <c:v>2640.7595000000001</c:v>
                </c:pt>
                <c:pt idx="4">
                  <c:v>2112.6076000000003</c:v>
                </c:pt>
                <c:pt idx="5">
                  <c:v>1760.5063333333328</c:v>
                </c:pt>
                <c:pt idx="6">
                  <c:v>1509.0054285714248</c:v>
                </c:pt>
                <c:pt idx="7">
                  <c:v>1320.3797500000001</c:v>
                </c:pt>
                <c:pt idx="8">
                  <c:v>1173.6708888888768</c:v>
                </c:pt>
                <c:pt idx="9">
                  <c:v>1056.3037999999999</c:v>
                </c:pt>
                <c:pt idx="10">
                  <c:v>960.27618181818355</c:v>
                </c:pt>
                <c:pt idx="11">
                  <c:v>880.25316666667413</c:v>
                </c:pt>
                <c:pt idx="12">
                  <c:v>812.54138461538469</c:v>
                </c:pt>
                <c:pt idx="13">
                  <c:v>754.50271428571239</c:v>
                </c:pt>
                <c:pt idx="14">
                  <c:v>704.20253333333335</c:v>
                </c:pt>
                <c:pt idx="15">
                  <c:v>660.18987500000355</c:v>
                </c:pt>
                <c:pt idx="16">
                  <c:v>621.35517647058828</c:v>
                </c:pt>
                <c:pt idx="17">
                  <c:v>586.83544444444249</c:v>
                </c:pt>
                <c:pt idx="18">
                  <c:v>555.94936842105267</c:v>
                </c:pt>
                <c:pt idx="19">
                  <c:v>528.15190000000007</c:v>
                </c:pt>
                <c:pt idx="20">
                  <c:v>503.00180952380958</c:v>
                </c:pt>
                <c:pt idx="21">
                  <c:v>480.13809090909069</c:v>
                </c:pt>
                <c:pt idx="22">
                  <c:v>459.26252173913048</c:v>
                </c:pt>
                <c:pt idx="23">
                  <c:v>440.12658333333735</c:v>
                </c:pt>
                <c:pt idx="24">
                  <c:v>422.52151999999535</c:v>
                </c:pt>
                <c:pt idx="25">
                  <c:v>406.27069230769229</c:v>
                </c:pt>
                <c:pt idx="26">
                  <c:v>391.22362962962967</c:v>
                </c:pt>
                <c:pt idx="27">
                  <c:v>377.25135714285699</c:v>
                </c:pt>
                <c:pt idx="28">
                  <c:v>364.24268965517246</c:v>
                </c:pt>
                <c:pt idx="29">
                  <c:v>352.10126666666702</c:v>
                </c:pt>
                <c:pt idx="30">
                  <c:v>340.74316129032258</c:v>
                </c:pt>
                <c:pt idx="31">
                  <c:v>330.09493749999899</c:v>
                </c:pt>
                <c:pt idx="32">
                  <c:v>320.09206060606078</c:v>
                </c:pt>
                <c:pt idx="33">
                  <c:v>310.67758823529414</c:v>
                </c:pt>
                <c:pt idx="34">
                  <c:v>301.80108571428565</c:v>
                </c:pt>
                <c:pt idx="35">
                  <c:v>293.41772222222193</c:v>
                </c:pt>
                <c:pt idx="36">
                  <c:v>285.48751351351353</c:v>
                </c:pt>
                <c:pt idx="37">
                  <c:v>277.97468421052702</c:v>
                </c:pt>
                <c:pt idx="38">
                  <c:v>270.84712820512834</c:v>
                </c:pt>
                <c:pt idx="39">
                  <c:v>264.07595000000003</c:v>
                </c:pt>
                <c:pt idx="40">
                  <c:v>257.63507317073208</c:v>
                </c:pt>
                <c:pt idx="41">
                  <c:v>251.50090476190331</c:v>
                </c:pt>
                <c:pt idx="42">
                  <c:v>245.65204651163066</c:v>
                </c:pt>
                <c:pt idx="43">
                  <c:v>240.06904545454535</c:v>
                </c:pt>
                <c:pt idx="44">
                  <c:v>234.73417777777775</c:v>
                </c:pt>
                <c:pt idx="45">
                  <c:v>229.63126086956518</c:v>
                </c:pt>
                <c:pt idx="46">
                  <c:v>224.74548936170152</c:v>
                </c:pt>
                <c:pt idx="47">
                  <c:v>220.06329166666652</c:v>
                </c:pt>
                <c:pt idx="48">
                  <c:v>215.57220408163266</c:v>
                </c:pt>
                <c:pt idx="49">
                  <c:v>211.26075999999998</c:v>
                </c:pt>
                <c:pt idx="50">
                  <c:v>207.11839215686192</c:v>
                </c:pt>
                <c:pt idx="51">
                  <c:v>203.13534615384617</c:v>
                </c:pt>
                <c:pt idx="52">
                  <c:v>199.30260377358491</c:v>
                </c:pt>
                <c:pt idx="53">
                  <c:v>195.61181481481478</c:v>
                </c:pt>
                <c:pt idx="54">
                  <c:v>192.05523636363895</c:v>
                </c:pt>
                <c:pt idx="55">
                  <c:v>188.62567857142858</c:v>
                </c:pt>
                <c:pt idx="56">
                  <c:v>185.31645614035088</c:v>
                </c:pt>
                <c:pt idx="57">
                  <c:v>182.12134482758768</c:v>
                </c:pt>
                <c:pt idx="58">
                  <c:v>179.03454237288136</c:v>
                </c:pt>
                <c:pt idx="59">
                  <c:v>176.05063333333447</c:v>
                </c:pt>
                <c:pt idx="60">
                  <c:v>173.16455737704919</c:v>
                </c:pt>
                <c:pt idx="61">
                  <c:v>170.37158064516115</c:v>
                </c:pt>
                <c:pt idx="62">
                  <c:v>167.66726984126984</c:v>
                </c:pt>
                <c:pt idx="63">
                  <c:v>165.04746875000001</c:v>
                </c:pt>
                <c:pt idx="64">
                  <c:v>162.50827692307701</c:v>
                </c:pt>
                <c:pt idx="65">
                  <c:v>160.04603030303107</c:v>
                </c:pt>
                <c:pt idx="66">
                  <c:v>157.65728358209117</c:v>
                </c:pt>
                <c:pt idx="67">
                  <c:v>155.33879411764707</c:v>
                </c:pt>
                <c:pt idx="68">
                  <c:v>153.08750724637682</c:v>
                </c:pt>
                <c:pt idx="69">
                  <c:v>150.90054285714285</c:v>
                </c:pt>
                <c:pt idx="70">
                  <c:v>148.77518309858985</c:v>
                </c:pt>
                <c:pt idx="71">
                  <c:v>146.70886111110966</c:v>
                </c:pt>
                <c:pt idx="72">
                  <c:v>144.69915068493052</c:v>
                </c:pt>
                <c:pt idx="73">
                  <c:v>142.74375675675432</c:v>
                </c:pt>
                <c:pt idx="74">
                  <c:v>140.84050666666658</c:v>
                </c:pt>
                <c:pt idx="75">
                  <c:v>138.98734210526567</c:v>
                </c:pt>
                <c:pt idx="76">
                  <c:v>137.18231168831181</c:v>
                </c:pt>
                <c:pt idx="77">
                  <c:v>135.42356410256392</c:v>
                </c:pt>
                <c:pt idx="78">
                  <c:v>133.7093417721504</c:v>
                </c:pt>
                <c:pt idx="79">
                  <c:v>132.03797500000002</c:v>
                </c:pt>
                <c:pt idx="80">
                  <c:v>130.40787654321107</c:v>
                </c:pt>
                <c:pt idx="81">
                  <c:v>128.81753658536587</c:v>
                </c:pt>
                <c:pt idx="82">
                  <c:v>127.26551807228844</c:v>
                </c:pt>
                <c:pt idx="83">
                  <c:v>125.75045238095238</c:v>
                </c:pt>
                <c:pt idx="84">
                  <c:v>124.27103529411772</c:v>
                </c:pt>
                <c:pt idx="85">
                  <c:v>122.82602325581396</c:v>
                </c:pt>
                <c:pt idx="86">
                  <c:v>121.41422988505913</c:v>
                </c:pt>
                <c:pt idx="87">
                  <c:v>120.03452272727345</c:v>
                </c:pt>
                <c:pt idx="88">
                  <c:v>118.68582022471911</c:v>
                </c:pt>
                <c:pt idx="89">
                  <c:v>117.36708888888865</c:v>
                </c:pt>
                <c:pt idx="90">
                  <c:v>116.07734065934066</c:v>
                </c:pt>
                <c:pt idx="91">
                  <c:v>114.81563043478261</c:v>
                </c:pt>
                <c:pt idx="92">
                  <c:v>113.58105376344086</c:v>
                </c:pt>
                <c:pt idx="93">
                  <c:v>112.37274468085045</c:v>
                </c:pt>
                <c:pt idx="94">
                  <c:v>111.18987368421062</c:v>
                </c:pt>
                <c:pt idx="95">
                  <c:v>110.03164583333334</c:v>
                </c:pt>
                <c:pt idx="96">
                  <c:v>108.89729896907338</c:v>
                </c:pt>
                <c:pt idx="97">
                  <c:v>107.78610204081633</c:v>
                </c:pt>
                <c:pt idx="98">
                  <c:v>106.69735353535354</c:v>
                </c:pt>
                <c:pt idx="99">
                  <c:v>105.63037999999995</c:v>
                </c:pt>
                <c:pt idx="100">
                  <c:v>104.58453465346535</c:v>
                </c:pt>
                <c:pt idx="101">
                  <c:v>103.55919607843066</c:v>
                </c:pt>
                <c:pt idx="102">
                  <c:v>102.55376699029127</c:v>
                </c:pt>
                <c:pt idx="103">
                  <c:v>101.56767307692309</c:v>
                </c:pt>
                <c:pt idx="104">
                  <c:v>100.60036190476119</c:v>
                </c:pt>
                <c:pt idx="105">
                  <c:v>99.651301886791273</c:v>
                </c:pt>
                <c:pt idx="106">
                  <c:v>98.719981308411178</c:v>
                </c:pt>
                <c:pt idx="107">
                  <c:v>97.805907407407418</c:v>
                </c:pt>
                <c:pt idx="108">
                  <c:v>96.908605504587157</c:v>
                </c:pt>
                <c:pt idx="109">
                  <c:v>96.027618181818227</c:v>
                </c:pt>
                <c:pt idx="110">
                  <c:v>95.162504504503858</c:v>
                </c:pt>
                <c:pt idx="111">
                  <c:v>94.31283928571429</c:v>
                </c:pt>
                <c:pt idx="112">
                  <c:v>93.478212389380531</c:v>
                </c:pt>
                <c:pt idx="113">
                  <c:v>92.65822807017544</c:v>
                </c:pt>
                <c:pt idx="114">
                  <c:v>91.852504347825658</c:v>
                </c:pt>
                <c:pt idx="115">
                  <c:v>91.060672413792958</c:v>
                </c:pt>
                <c:pt idx="116">
                  <c:v>90.282376068376053</c:v>
                </c:pt>
                <c:pt idx="117">
                  <c:v>89.517271186440681</c:v>
                </c:pt>
                <c:pt idx="118">
                  <c:v>88.765025210084019</c:v>
                </c:pt>
                <c:pt idx="119">
                  <c:v>88.025316666666058</c:v>
                </c:pt>
                <c:pt idx="120">
                  <c:v>87.2978347107438</c:v>
                </c:pt>
                <c:pt idx="121">
                  <c:v>86.582278688523758</c:v>
                </c:pt>
                <c:pt idx="122">
                  <c:v>85.878357723575846</c:v>
                </c:pt>
                <c:pt idx="123">
                  <c:v>85.185790322578825</c:v>
                </c:pt>
                <c:pt idx="124">
                  <c:v>84.504304000000005</c:v>
                </c:pt>
                <c:pt idx="125">
                  <c:v>83.833634920634879</c:v>
                </c:pt>
                <c:pt idx="126">
                  <c:v>83.173527559055088</c:v>
                </c:pt>
                <c:pt idx="127">
                  <c:v>82.523734374998767</c:v>
                </c:pt>
                <c:pt idx="128">
                  <c:v>81.884015503875972</c:v>
                </c:pt>
                <c:pt idx="129">
                  <c:v>81.25413846153846</c:v>
                </c:pt>
                <c:pt idx="130">
                  <c:v>80.633877862593579</c:v>
                </c:pt>
                <c:pt idx="131">
                  <c:v>80.023015151515153</c:v>
                </c:pt>
                <c:pt idx="132">
                  <c:v>79.421338345864058</c:v>
                </c:pt>
                <c:pt idx="133">
                  <c:v>78.828641791044689</c:v>
                </c:pt>
                <c:pt idx="134">
                  <c:v>78.244725925926844</c:v>
                </c:pt>
                <c:pt idx="135">
                  <c:v>77.669397058822369</c:v>
                </c:pt>
                <c:pt idx="136">
                  <c:v>77.102467153283058</c:v>
                </c:pt>
                <c:pt idx="137">
                  <c:v>76.543753623188422</c:v>
                </c:pt>
                <c:pt idx="138">
                  <c:v>75.993079136689644</c:v>
                </c:pt>
                <c:pt idx="139">
                  <c:v>75.450271428571412</c:v>
                </c:pt>
                <c:pt idx="140">
                  <c:v>74.915163120567527</c:v>
                </c:pt>
                <c:pt idx="141">
                  <c:v>74.387591549295777</c:v>
                </c:pt>
                <c:pt idx="142">
                  <c:v>73.867398601398605</c:v>
                </c:pt>
                <c:pt idx="143">
                  <c:v>73.354430555554359</c:v>
                </c:pt>
                <c:pt idx="144">
                  <c:v>72.848537931034258</c:v>
                </c:pt>
                <c:pt idx="145">
                  <c:v>72.349575342465258</c:v>
                </c:pt>
                <c:pt idx="146">
                  <c:v>71.857401360544188</c:v>
                </c:pt>
                <c:pt idx="147">
                  <c:v>71.371878378377858</c:v>
                </c:pt>
                <c:pt idx="148">
                  <c:v>70.892872483220572</c:v>
                </c:pt>
                <c:pt idx="149">
                  <c:v>70.420253333333335</c:v>
                </c:pt>
                <c:pt idx="150">
                  <c:v>69.953894039735104</c:v>
                </c:pt>
                <c:pt idx="151">
                  <c:v>69.493671052631058</c:v>
                </c:pt>
                <c:pt idx="152">
                  <c:v>69.039464052287585</c:v>
                </c:pt>
                <c:pt idx="153">
                  <c:v>68.591155844155864</c:v>
                </c:pt>
                <c:pt idx="154">
                  <c:v>68.148632258063586</c:v>
                </c:pt>
                <c:pt idx="155">
                  <c:v>67.711782051282057</c:v>
                </c:pt>
                <c:pt idx="156">
                  <c:v>67.280496815285858</c:v>
                </c:pt>
                <c:pt idx="157">
                  <c:v>66.854670886075951</c:v>
                </c:pt>
                <c:pt idx="158">
                  <c:v>66.434201257861645</c:v>
                </c:pt>
                <c:pt idx="159">
                  <c:v>66.018987500000009</c:v>
                </c:pt>
                <c:pt idx="160">
                  <c:v>65.608931677018589</c:v>
                </c:pt>
                <c:pt idx="161">
                  <c:v>65.203938271604358</c:v>
                </c:pt>
                <c:pt idx="162">
                  <c:v>64.803914110428195</c:v>
                </c:pt>
                <c:pt idx="163">
                  <c:v>64.4087682926817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432"/>
        <c:axId val="80552320"/>
      </c:lineChart>
      <c:catAx>
        <c:axId val="805464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80552320"/>
        <c:crosses val="autoZero"/>
        <c:auto val="1"/>
        <c:lblAlgn val="ctr"/>
        <c:lblOffset val="100"/>
        <c:noMultiLvlLbl val="0"/>
      </c:catAx>
      <c:valAx>
        <c:axId val="80552320"/>
        <c:scaling>
          <c:orientation val="minMax"/>
          <c:max val="11000"/>
          <c:min val="99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80546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518425386030929"/>
          <c:y val="0.14656465346574254"/>
          <c:w val="0.35315951021737857"/>
          <c:h val="0.197103582327132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8639D6-CCC1-439E-8081-7005FB12B6B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430F6E-C651-485D-A26B-1743D1AE9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B4D2-AD1F-4766-9002-43DE331E142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F7F6-9834-446B-B14F-3C6DEB502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2613-9A5D-4C9E-9968-F00B00C358C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6062-7467-450C-8E5D-F041C9687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CFA4-B4E4-483F-B607-FC6BAECDB8C2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73A1-A405-44F8-A59A-40BED27D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30D1-95A5-4F98-9A95-6FD82C75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7CBA-5B8D-45A4-8480-DBCB734D8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5525-524F-4DF9-91AB-52A0A2444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1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FDBC-237C-48A3-8642-7BAD1C2666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A14B-02FE-42A1-AD3C-9E4D4E4A58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9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8DBD-E248-4062-ACDE-D4EB868EA9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7097-3997-43D7-9DB3-8A5B8DF85F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3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B2AA-1BF4-46C8-B307-F4CE1E6833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A5E0-BDD7-4453-B34B-7C2CBE481A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5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DE26-4DC0-4D5F-9374-2C73281D12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3C18-5E3D-459D-A84D-693B227A29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2EE0-CD8C-49DE-9715-F99FF815A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BB01-177D-42F4-A719-42F4D83A8B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6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26AD-6A1E-4C21-9D50-694747F6F1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8732-099A-4E23-881F-4760D5547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5F32-6422-4971-8B45-9BA9C252A16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C311-65FC-4352-9515-08C276900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82E8-35E1-4E9D-8478-2835A459C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8F62-BC9D-494C-9377-5A426FCB5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23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1221-F065-458F-90CA-15A91C1ADE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96F0-FE6F-49D0-B181-D61C099ADC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2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DE56-8470-4C33-9655-8F3027F570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938D-14EF-406C-8BBB-0166C1EFE8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8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C0E3-BE68-4ABE-8F3A-3734F069BA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1895-4D19-4CB8-A314-B903436351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8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7CBA-5B8D-45A4-8480-DBCB734D86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5525-524F-4DF9-91AB-52A0A2444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91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FDBC-237C-48A3-8642-7BAD1C2666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A14B-02FE-42A1-AD3C-9E4D4E4A58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6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8DBD-E248-4062-ACDE-D4EB868EA9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7097-3997-43D7-9DB3-8A5B8DF85F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31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B2AA-1BF4-46C8-B307-F4CE1E6833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A5E0-BDD7-4453-B34B-7C2CBE481A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57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DE26-4DC0-4D5F-9374-2C73281D12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3C18-5E3D-459D-A84D-693B227A29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6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2EE0-CD8C-49DE-9715-F99FF815A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BB01-177D-42F4-A719-42F4D83A8B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6FD9-736C-4751-BD28-8CD357ACC8D5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6646-D6F9-4C4C-94EC-CEFC03EB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26AD-6A1E-4C21-9D50-694747F6F1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8732-099A-4E23-881F-4760D5547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4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82E8-35E1-4E9D-8478-2835A459C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8F62-BC9D-494C-9377-5A426FCB5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1221-F065-458F-90CA-15A91C1ADE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96F0-FE6F-49D0-B181-D61C099ADC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2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DE56-8470-4C33-9655-8F3027F570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938D-14EF-406C-8BBB-0166C1EFE8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39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C0E3-BE68-4ABE-8F3A-3734F069BA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1895-4D19-4CB8-A314-B903436351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434D-8DCC-4A7B-9EE2-A13B1E4A22F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D60A-D753-4697-B2D8-5EBDF844C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791B-88AD-43C5-A73C-A9831418610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1B8E-5A71-4CAE-81CB-9ECEF6CA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9831-7F38-4D30-833B-C61CA8A28B1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0B57-A137-4C0C-8E6D-C72810DE7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AB73-D0AA-4B45-9F2E-869C028552AA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F7AA-BDD9-4969-9FCF-74FE9D66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3E27-20CF-459B-B042-5A91AD34629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C2C6-4A9B-4F53-B0BC-51AEACDDE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ECD5-5FDD-413D-B1EF-9A36F67BF27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6A37-9B55-4CD8-AC1E-8CE85F189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918E4-20E6-46A4-B493-4F22C548746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FE58F-AC10-4BDE-9275-DBC50CEF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DB2F6-73EF-463C-B11F-8FB3E8032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EC217-88FD-434E-8FC4-B23768371C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DB2F6-73EF-463C-B11F-8FB3E8032F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EC217-88FD-434E-8FC4-B23768371C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-12391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 b="1" dirty="0" smtClean="0">
              <a:solidFill>
                <a:srgbClr val="00006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60"/>
                </a:solidFill>
                <a:cs typeface="Times New Roman" pitchFamily="18" charset="0"/>
              </a:rPr>
              <a:t> МОСКОВСКИЙ ЭКОНОМИЧЕСКИЙ ФОРУМ</a:t>
            </a:r>
          </a:p>
          <a:p>
            <a:pPr algn="ctr"/>
            <a:endParaRPr lang="ru-RU" sz="2000" b="1" dirty="0">
              <a:solidFill>
                <a:srgbClr val="00006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1600" b="1" dirty="0" smtClean="0">
                <a:solidFill>
                  <a:srgbClr val="000060"/>
                </a:solidFill>
                <a:cs typeface="Times New Roman" pitchFamily="18" charset="0"/>
              </a:rPr>
              <a:t>ФИНАНСОВЫЙ </a:t>
            </a:r>
            <a:r>
              <a:rPr lang="ru-RU" sz="1600" b="1" dirty="0">
                <a:solidFill>
                  <a:srgbClr val="000060"/>
                </a:solidFill>
                <a:cs typeface="Times New Roman" pitchFamily="18" charset="0"/>
              </a:rPr>
              <a:t>УНИВЕРСИТЕТ ПРИ ПРАВИТЕЛЬСТВЕ РОССИЙСКОЙ ФЕДЕРАЦИИ</a:t>
            </a:r>
            <a:endParaRPr lang="ru-RU" sz="1600" b="1" dirty="0">
              <a:solidFill>
                <a:srgbClr val="00006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4313" y="2349927"/>
            <a:ext cx="8715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altLang="zh-CN" sz="800" dirty="0">
              <a:solidFill>
                <a:srgbClr val="00006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ФОРМИРОВАНИЕ  </a:t>
            </a:r>
            <a:r>
              <a:rPr lang="ru-RU" sz="2000" b="1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НОВОГО </a:t>
            </a:r>
            <a:r>
              <a:rPr lang="ru-RU" sz="20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 ОПОРНОГО  КАРКАСА ПРОСТРАНСТВЕННОЙ  </a:t>
            </a:r>
            <a:r>
              <a:rPr lang="ru-RU" sz="2000" b="1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ОРГАНИЗАЦИИ </a:t>
            </a:r>
            <a:r>
              <a:rPr lang="ru-RU" sz="20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 РОССИИ</a:t>
            </a:r>
            <a:endParaRPr lang="ru-RU" sz="2000" b="1" dirty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21479"/>
              </p:ext>
            </p:extLst>
          </p:nvPr>
        </p:nvGraphicFramePr>
        <p:xfrm>
          <a:off x="107504" y="4214813"/>
          <a:ext cx="8928991" cy="1615440"/>
        </p:xfrm>
        <a:graphic>
          <a:graphicData uri="http://schemas.openxmlformats.org/drawingml/2006/table">
            <a:tbl>
              <a:tblPr/>
              <a:tblGrid>
                <a:gridCol w="4515811"/>
                <a:gridCol w="2337630"/>
                <a:gridCol w="2075550"/>
              </a:tblGrid>
              <a:tr h="1571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Директор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Института </a:t>
                      </a:r>
                      <a:r>
                        <a:rPr lang="ru-RU" sz="1800" b="1" dirty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региональных исследований и проблем пространственного развития,</a:t>
                      </a:r>
                      <a:br>
                        <a:rPr lang="ru-RU" sz="1800" b="1" dirty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д-р эконом. наук, профессор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0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7567" marR="675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60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Фаттахов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Рафаэль</a:t>
                      </a:r>
                      <a:r>
                        <a:rPr lang="ru-RU" sz="1800" b="1" baseline="0" dirty="0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6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Валиахметович</a:t>
                      </a:r>
                      <a:endParaRPr lang="ru-RU" sz="1800" b="1" dirty="0" smtClean="0">
                        <a:solidFill>
                          <a:srgbClr val="000060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7567" marR="675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7567" marR="675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3297283" y="5985153"/>
            <a:ext cx="2998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26-27 марта </a:t>
            </a:r>
            <a:r>
              <a:rPr lang="ru-RU" altLang="zh-CN" b="1" dirty="0" smtClean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altLang="zh-CN" b="1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4071938"/>
          <a:ext cx="8429625" cy="2497138"/>
        </p:xfrm>
        <a:graphic>
          <a:graphicData uri="http://schemas.openxmlformats.org/drawingml/2006/table">
            <a:tbl>
              <a:tblPr/>
              <a:tblGrid>
                <a:gridCol w="2568800"/>
                <a:gridCol w="1123851"/>
                <a:gridCol w="1123850"/>
                <a:gridCol w="1203346"/>
                <a:gridCol w="1204904"/>
                <a:gridCol w="1204874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Группы городов по численности населения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10%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10-25%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25-50%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50%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число городов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млн. чел. и более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тыс. чел. - 1 млн. чел.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250 - 500 тыс. чел.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100 - 250 тыс. чел.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50 - 100 тыс. чел.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50 тыс. чел.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642938"/>
          <a:ext cx="8429628" cy="2714625"/>
        </p:xfrm>
        <a:graphic>
          <a:graphicData uri="http://schemas.openxmlformats.org/drawingml/2006/table">
            <a:tbl>
              <a:tblPr/>
              <a:tblGrid>
                <a:gridCol w="2204195"/>
                <a:gridCol w="888185"/>
                <a:gridCol w="889812"/>
                <a:gridCol w="889813"/>
                <a:gridCol w="889812"/>
                <a:gridCol w="888185"/>
                <a:gridCol w="889813"/>
                <a:gridCol w="889813"/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Группы городов по численности населения</a:t>
                      </a:r>
                    </a:p>
                  </a:txBody>
                  <a:tcPr marL="65516" marR="6551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25%</a:t>
                      </a: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15-25%</a:t>
                      </a: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10-15%</a:t>
                      </a: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5-10%</a:t>
                      </a: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5%</a:t>
                      </a: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±0%</a:t>
                      </a: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986" marR="1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число городов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206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млн. чел. и более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тыс.чел. - 1 млн.чел.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250 - 500 тыс.чел.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100 - 250 тыс.чел.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50 - 100 тыс.чел.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50 тыс.чел.</a:t>
                      </a:r>
                    </a:p>
                  </a:txBody>
                  <a:tcPr marL="16986" marR="1698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5516" marR="655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18" name="Rectangle 1"/>
          <p:cNvSpPr>
            <a:spLocks noChangeArrowheads="1"/>
          </p:cNvSpPr>
          <p:nvPr/>
        </p:nvSpPr>
        <p:spPr bwMode="auto">
          <a:xfrm>
            <a:off x="142875" y="0"/>
            <a:ext cx="850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</a:rPr>
              <a:t>Динамика снижения</a:t>
            </a:r>
            <a:r>
              <a:rPr lang="ru-RU" altLang="ru-RU" sz="1600" b="1">
                <a:solidFill>
                  <a:prstClr val="black"/>
                </a:solidFill>
              </a:rPr>
              <a:t> численности населения в городах различных категорий</a:t>
            </a:r>
          </a:p>
          <a:p>
            <a:pPr algn="ctr" eaLnBrk="1" hangingPunct="1"/>
            <a:r>
              <a:rPr lang="ru-RU" altLang="ru-RU" sz="1600" b="1">
                <a:solidFill>
                  <a:prstClr val="black"/>
                </a:solidFill>
              </a:rPr>
              <a:t> (2013 г. по отношению к 1989 г.), количество городов, ед.	</a:t>
            </a:r>
          </a:p>
        </p:txBody>
      </p:sp>
      <p:sp>
        <p:nvSpPr>
          <p:cNvPr id="7319" name="Rectangle 1"/>
          <p:cNvSpPr>
            <a:spLocks noChangeArrowheads="1"/>
          </p:cNvSpPr>
          <p:nvPr/>
        </p:nvSpPr>
        <p:spPr bwMode="auto">
          <a:xfrm>
            <a:off x="0" y="3500438"/>
            <a:ext cx="850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9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6600"/>
                </a:solidFill>
              </a:rPr>
              <a:t>Динамика роста </a:t>
            </a:r>
            <a:r>
              <a:rPr lang="ru-RU" altLang="ru-RU" sz="1600" b="1">
                <a:solidFill>
                  <a:prstClr val="black"/>
                </a:solidFill>
              </a:rPr>
              <a:t>численности населения в городах различных категорий</a:t>
            </a:r>
          </a:p>
          <a:p>
            <a:pPr algn="ctr" eaLnBrk="1" hangingPunct="1"/>
            <a:r>
              <a:rPr lang="ru-RU" altLang="ru-RU" sz="1600" b="1">
                <a:solidFill>
                  <a:prstClr val="black"/>
                </a:solidFill>
              </a:rPr>
              <a:t> (2013 г. по отношению к 1989 г.), количество городов, ед.	</a:t>
            </a:r>
          </a:p>
        </p:txBody>
      </p:sp>
    </p:spTree>
    <p:extLst>
      <p:ext uri="{BB962C8B-B14F-4D97-AF65-F5344CB8AC3E}">
        <p14:creationId xmlns:p14="http://schemas.microsoft.com/office/powerpoint/2010/main" val="4555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142984"/>
          <a:ext cx="400052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29124" y="1214422"/>
          <a:ext cx="4214842" cy="216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42910" y="3929066"/>
          <a:ext cx="78581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214313" y="285750"/>
            <a:ext cx="471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6600"/>
                </a:solidFill>
              </a:rPr>
              <a:t>ГЕРМАНИЯ</a:t>
            </a:r>
            <a:r>
              <a:rPr lang="ru-RU" altLang="ru-RU" sz="1600">
                <a:solidFill>
                  <a:prstClr val="black"/>
                </a:solidFill>
              </a:rPr>
              <a:t> – развитая страна, насыщенная городами (с доминированием 2-3 городов),</a:t>
            </a:r>
          </a:p>
          <a:p>
            <a:pPr algn="ctr" eaLnBrk="1" hangingPunct="1"/>
            <a:r>
              <a:rPr lang="ru-RU" altLang="ru-RU" sz="1600">
                <a:solidFill>
                  <a:prstClr val="black"/>
                </a:solidFill>
              </a:rPr>
              <a:t> с высокой плотностью населения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4929188" y="28575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FF"/>
                </a:solidFill>
              </a:rPr>
              <a:t>ЭФИОПИЯ</a:t>
            </a:r>
            <a:r>
              <a:rPr lang="ru-RU" altLang="ru-RU" sz="1600">
                <a:solidFill>
                  <a:prstClr val="black"/>
                </a:solidFill>
              </a:rPr>
              <a:t> -  развивающаяся страна с доминированием 1-го крупного города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1071563" y="3571875"/>
            <a:ext cx="7643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РОССИЯ</a:t>
            </a:r>
            <a:r>
              <a:rPr lang="ru-RU" altLang="ru-RU">
                <a:solidFill>
                  <a:prstClr val="black"/>
                </a:solidFill>
              </a:rPr>
              <a:t> - страна с доминированием 10 крупных городов, с высокой плотностью населения в крупных и средних городах</a:t>
            </a:r>
          </a:p>
        </p:txBody>
      </p:sp>
    </p:spTree>
    <p:extLst>
      <p:ext uri="{BB962C8B-B14F-4D97-AF65-F5344CB8AC3E}">
        <p14:creationId xmlns:p14="http://schemas.microsoft.com/office/powerpoint/2010/main" val="15102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143000"/>
            <a:ext cx="53578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429125" y="857250"/>
            <a:ext cx="378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1959 год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428625" y="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Характеристика  городского расселения населения России в соответствие с правилом Ципфа </a:t>
            </a:r>
          </a:p>
        </p:txBody>
      </p:sp>
      <p:pic>
        <p:nvPicPr>
          <p:cNvPr id="17413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29125"/>
            <a:ext cx="547846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214813" y="4071938"/>
            <a:ext cx="378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2010 год</a:t>
            </a:r>
          </a:p>
        </p:txBody>
      </p:sp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214313" y="1500188"/>
            <a:ext cx="2857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Аппроксимирующая прямая повернулась примерно </a:t>
            </a:r>
            <a:r>
              <a:rPr lang="ru-RU" b="1">
                <a:solidFill>
                  <a:srgbClr val="C00000"/>
                </a:solidFill>
              </a:rPr>
              <a:t>на 3</a:t>
            </a:r>
            <a:r>
              <a:rPr lang="ru-RU" b="1" baseline="30000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градуса </a:t>
            </a:r>
            <a:r>
              <a:rPr lang="ru-RU"/>
              <a:t>по часовой стрелке.</a:t>
            </a:r>
          </a:p>
          <a:p>
            <a:pPr algn="ctr"/>
            <a:endParaRPr lang="ru-RU"/>
          </a:p>
          <a:p>
            <a:pPr algn="ctr"/>
            <a:r>
              <a:rPr lang="ru-RU"/>
              <a:t> Это соответствует сложившейся тенденции опережающего роста крупных и сверхкрупных городов. </a:t>
            </a:r>
          </a:p>
          <a:p>
            <a:pPr algn="ctr"/>
            <a:endParaRPr lang="ru-RU"/>
          </a:p>
          <a:p>
            <a:pPr algn="ctr"/>
            <a:r>
              <a:rPr lang="ru-RU"/>
              <a:t>При этом доля населения, проживающего в малых городах значительно снижается.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3857625" y="5643563"/>
            <a:ext cx="378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C00000"/>
                </a:solidFill>
              </a:rPr>
              <a:t>Наклон к оси «х» 46,85</a:t>
            </a:r>
            <a:r>
              <a:rPr lang="ru-RU" i="1" baseline="30000">
                <a:solidFill>
                  <a:srgbClr val="C00000"/>
                </a:solidFill>
              </a:rPr>
              <a:t>о</a:t>
            </a:r>
            <a:r>
              <a:rPr lang="ru-RU" i="1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3929063" y="2643188"/>
            <a:ext cx="378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C00000"/>
                </a:solidFill>
              </a:rPr>
              <a:t>Наклон к оси «х» 43,73</a:t>
            </a:r>
            <a:r>
              <a:rPr lang="ru-RU" i="1" baseline="30000">
                <a:solidFill>
                  <a:srgbClr val="C00000"/>
                </a:solidFill>
              </a:rPr>
              <a:t>о</a:t>
            </a:r>
            <a:r>
              <a:rPr lang="ru-RU" i="1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87915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571500" y="285750"/>
            <a:ext cx="807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Динамика доли городского населения РФ, проживающая в городах различных типов,%</a:t>
            </a:r>
          </a:p>
        </p:txBody>
      </p:sp>
    </p:spTree>
    <p:extLst>
      <p:ext uri="{BB962C8B-B14F-4D97-AF65-F5344CB8AC3E}">
        <p14:creationId xmlns:p14="http://schemas.microsoft.com/office/powerpoint/2010/main" val="1285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Города–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миллионники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России: динамика за 1959-2010 гг.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427106"/>
              </p:ext>
            </p:extLst>
          </p:nvPr>
        </p:nvGraphicFramePr>
        <p:xfrm>
          <a:off x="2" y="1196744"/>
          <a:ext cx="9144000" cy="5661255"/>
        </p:xfrm>
        <a:graphic>
          <a:graphicData uri="http://schemas.openxmlformats.org/drawingml/2006/table">
            <a:tbl>
              <a:tblPr/>
              <a:tblGrid>
                <a:gridCol w="387837"/>
                <a:gridCol w="2088352"/>
                <a:gridCol w="611589"/>
                <a:gridCol w="641422"/>
                <a:gridCol w="656340"/>
                <a:gridCol w="716007"/>
                <a:gridCol w="790591"/>
                <a:gridCol w="775674"/>
                <a:gridCol w="790591"/>
                <a:gridCol w="865174"/>
                <a:gridCol w="820423"/>
              </a:tblGrid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Города -  миллионники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Москва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6942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8769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10126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10563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11844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135%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112%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Санкт-Петербург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4661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113%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109%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Новосибирск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Екатеринбург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Н. Новгород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Казань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Самара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Омск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Челябинск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Ростов-на-Дону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Уфа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99,6%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Волгоград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Красноярск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111%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Пермь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1001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986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Воронеж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887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113%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118%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505056" cy="3326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 России: численность 500-1000 тыс. чел. Динамика за 1959-2010 гг.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324528" cy="61653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50610"/>
              </p:ext>
            </p:extLst>
          </p:nvPr>
        </p:nvGraphicFramePr>
        <p:xfrm>
          <a:off x="755576" y="292158"/>
          <a:ext cx="7776863" cy="6565842"/>
        </p:xfrm>
        <a:graphic>
          <a:graphicData uri="http://schemas.openxmlformats.org/drawingml/2006/table">
            <a:tbl>
              <a:tblPr/>
              <a:tblGrid>
                <a:gridCol w="357873"/>
                <a:gridCol w="1610429"/>
                <a:gridCol w="564339"/>
                <a:gridCol w="591866"/>
                <a:gridCol w="605632"/>
                <a:gridCol w="660690"/>
                <a:gridCol w="660690"/>
                <a:gridCol w="564339"/>
                <a:gridCol w="605632"/>
                <a:gridCol w="798333"/>
                <a:gridCol w="757040"/>
              </a:tblGrid>
              <a:tr h="345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2013/1989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2013/2010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Пермь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Волгоград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1 011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Красноярск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C0270"/>
                          </a:solidFill>
                          <a:effectLst/>
                          <a:latin typeface="Arial"/>
                        </a:rPr>
                        <a:t>111%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Воронеж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C0270"/>
                          </a:solidFill>
                          <a:effectLst/>
                          <a:latin typeface="Arial"/>
                        </a:rPr>
                        <a:t>113%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C0270"/>
                          </a:solidFill>
                          <a:effectLst/>
                          <a:latin typeface="Arial"/>
                        </a:rPr>
                        <a:t>118%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Махачкала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181%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123%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Тюмень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133%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109%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Краснодар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126%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8E40"/>
                          </a:solidFill>
                          <a:effectLst/>
                          <a:latin typeface="Arial"/>
                        </a:rPr>
                        <a:t>110%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Тольятти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114%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Липецк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113%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101%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Томск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109%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108%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Барнаул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Кемерово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Н. Челны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Астрахань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Рязань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Оренбург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Ижевск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Хабаровск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Ульяновск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Иркутск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Пенза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96%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Владивосток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Ярославль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Саратов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856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873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Новокузнецк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4979" marR="4979" marT="4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74576"/>
              </p:ext>
            </p:extLst>
          </p:nvPr>
        </p:nvGraphicFramePr>
        <p:xfrm>
          <a:off x="500063" y="1214438"/>
          <a:ext cx="8286750" cy="4375854"/>
        </p:xfrm>
        <a:graphic>
          <a:graphicData uri="http://schemas.openxmlformats.org/drawingml/2006/table">
            <a:tbl>
              <a:tblPr/>
              <a:tblGrid>
                <a:gridCol w="2997200"/>
                <a:gridCol w="1249362"/>
                <a:gridCol w="761479"/>
                <a:gridCol w="759346"/>
                <a:gridCol w="2519363"/>
              </a:tblGrid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58251" marR="58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2013/1989</a:t>
                      </a:r>
                    </a:p>
                  </a:txBody>
                  <a:tcPr marL="58251" marR="58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marL="58251" marR="58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58251" marR="58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Группа городов</a:t>
                      </a:r>
                    </a:p>
                  </a:txBody>
                  <a:tcPr marL="58251" marR="58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Назрань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563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102,5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100 - 250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Жуков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менее 50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Домодедово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144,9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100 - 250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Сургут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247,8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325,5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250 - 500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Ставрополь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412,3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250 - 500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Грозный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399,7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277,4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250 - 500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Петропавловск-Камчатский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268,7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181,6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100 - 250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Мурманск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468,0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302,5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250 - 500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Воркута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50 - 100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Печора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77,1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менее 50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Игарка </a:t>
                      </a:r>
                    </a:p>
                  </a:txBody>
                  <a:tcPr marL="15102" marR="1510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менее 50 тыс. чел.</a:t>
                      </a:r>
                    </a:p>
                  </a:txBody>
                  <a:tcPr marL="58251" marR="58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2130" name="Rectangle 1"/>
          <p:cNvSpPr>
            <a:spLocks noChangeArrowheads="1"/>
          </p:cNvSpPr>
          <p:nvPr/>
        </p:nvSpPr>
        <p:spPr bwMode="auto">
          <a:xfrm>
            <a:off x="-357188" y="357188"/>
            <a:ext cx="9980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charset="0"/>
              <a:buChar char="•"/>
              <a:tabLst>
                <a:tab pos="20193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0193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0193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019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019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19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19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19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019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charset="0"/>
                <a:ea typeface="Times New Roman" pitchFamily="18" charset="0"/>
              </a:rPr>
              <a:t>Наибольшее изменение численности  населения городов России за 30 лет (%).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2060"/>
              </a:solidFill>
              <a:latin typeface="Arial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" r="9749" b="8310"/>
          <a:stretch/>
        </p:blipFill>
        <p:spPr bwMode="auto">
          <a:xfrm>
            <a:off x="0" y="502814"/>
            <a:ext cx="9144001" cy="5806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7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20637"/>
            <a:ext cx="5364163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33337"/>
            <a:ext cx="53641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666"/>
            <a:ext cx="53641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3403230"/>
            <a:ext cx="53641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направления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 Правительства </a:t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Федерации на период до 2018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(утверждены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Председателем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31.01.2013)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1"/>
            <a:ext cx="9036496" cy="5660577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вопроса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формирования единой общедоступной геоинформационной системы, отражающей территориальное распределение человеческого капитала; 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рассмотрение возможности внедрения регулярного мониторинга движения человеческого капитала на территории России и системы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актуализации данных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достижения конкурентоспособности высшего профессионального образования на международном уровне 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роли региональных и отраслевых университетов в модернизации российской экономики считать целесообразным</a:t>
            </a:r>
            <a:r>
              <a:rPr lang="ru-RU" sz="2000" b="1" dirty="0"/>
              <a:t>: </a:t>
            </a:r>
            <a:endParaRPr lang="ru-RU" sz="2000" dirty="0"/>
          </a:p>
          <a:p>
            <a:pPr marL="620713" indent="-2571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созданию на базе федеральных университетов центров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стратегических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разработок с целью содействия решению задач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комплексного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федеральных округов; </a:t>
            </a:r>
          </a:p>
          <a:p>
            <a:pPr marL="620713" indent="-257175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оказание всесторонней поддержки проектам, инициированным </a:t>
            </a:r>
          </a:p>
          <a:p>
            <a:pPr marL="620713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высшими учебными заведениями и направленными на развитие регионов; 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247448" y="214313"/>
            <a:ext cx="864503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cs typeface="Times New Roman" pitchFamily="18" charset="0"/>
              </a:rPr>
              <a:t>Нормативно-правовые документы Правительства РФ </a:t>
            </a: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cs typeface="Times New Roman" pitchFamily="18" charset="0"/>
              </a:rPr>
              <a:t>по тематике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cs typeface="Times New Roman" pitchFamily="18" charset="0"/>
              </a:rPr>
              <a:t>проводимых исследований</a:t>
            </a:r>
            <a:r>
              <a:rPr lang="en-US" sz="2400" b="1" dirty="0">
                <a:solidFill>
                  <a:srgbClr val="F79646">
                    <a:lumMod val="50000"/>
                  </a:srgbClr>
                </a:solidFill>
                <a:cs typeface="Times New Roman" pitchFamily="18" charset="0"/>
              </a:rPr>
              <a:t>:</a:t>
            </a:r>
            <a:endParaRPr lang="ru-RU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07504" y="1426373"/>
            <a:ext cx="4286250" cy="9286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Концепция долгосрочного социально-экономического развития Российской Федерации на период до 2020 года</a:t>
            </a:r>
            <a:r>
              <a:rPr lang="ru-RU" sz="1600" b="1" dirty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47448" y="2549193"/>
            <a:ext cx="4214813" cy="9286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Основные направления деятельности Правительства Российской Федерации на период до 2018 года</a:t>
            </a:r>
            <a:r>
              <a:rPr lang="ru-RU" sz="1600" b="1" dirty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95536" y="3714750"/>
            <a:ext cx="4429125" cy="165846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Доклад и поручение Президента России по итогам заседания Государственного совета Российской Федерации по вопросам повышении роли регионов в модернизации экономики России от 11 ноября 2011 г.</a:t>
            </a:r>
            <a:r>
              <a:rPr lang="ru-RU" sz="1600" b="1" dirty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25351" y="5517232"/>
            <a:ext cx="4286250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Федеральный Закон от 3 декабря 2011 года №392-ФЗ «О зонах территориального развития в Российской Федерации»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5004049" y="1044575"/>
            <a:ext cx="413995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«…необходимо формирование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новых центров социально – экономического развития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, опирающихся на развитие энергетической и транспортной инфраструктуры и создание сети территориально-производственных кластеров, реализующих конкурентный потенциал территорий»; </a:t>
            </a:r>
          </a:p>
          <a:p>
            <a:pPr eaLnBrk="1" hangingPunct="1"/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«…приоритетная задача - формирование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инновационных территориальных кластеров 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в увязке с технологическими платформами и программами инновационного развития компаний с государственным участием»</a:t>
            </a:r>
            <a:r>
              <a:rPr lang="en-US" altLang="ru-RU" sz="14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alt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«…необходимо проведение конкурсного отбора пилотных проектов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развития территориальных кластеров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 и разработка механизмов их государственной поддержки»</a:t>
            </a:r>
            <a:r>
              <a:rPr lang="en-US" altLang="ru-RU" sz="14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en-US" alt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«…необходимо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формирование агломераций 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вокруг крупных городов, способствующих продвижению экономики регионов, преодолению разрыва в уровнях жизни граждан,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возникновения центров роста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 не только в европейской части России, в Поволжье, на Урале, но и в Южном, Сибирском и Дальневосточном федеральных округах..»</a:t>
            </a:r>
          </a:p>
          <a:p>
            <a:pPr eaLnBrk="1" hangingPunct="1"/>
            <a:endParaRPr lang="ru-RU" alt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697289" y="1044575"/>
            <a:ext cx="428625" cy="5286375"/>
          </a:xfrm>
          <a:prstGeom prst="leftBrace">
            <a:avLst/>
          </a:prstGeom>
          <a:ln w="19050"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643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</a:rPr>
              <a:t>2. АНАЛИЗ ФОРМИРОВАНИЯ НОВОЙ СИСТЕМЫ РАССЕЛЕНИЯ И ПРОСТРАНСТВЕННОЙ ОРГАНИЗАЦИИ РОССИИ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</a:rPr>
              <a:t>(на примере СЗФО)</a:t>
            </a:r>
            <a:endParaRPr 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9795"/>
              </p:ext>
            </p:extLst>
          </p:nvPr>
        </p:nvGraphicFramePr>
        <p:xfrm>
          <a:off x="179514" y="1214438"/>
          <a:ext cx="8964487" cy="5325078"/>
        </p:xfrm>
        <a:graphic>
          <a:graphicData uri="http://schemas.openxmlformats.org/drawingml/2006/table">
            <a:tbl>
              <a:tblPr/>
              <a:tblGrid>
                <a:gridCol w="2074603"/>
                <a:gridCol w="1165755"/>
                <a:gridCol w="936104"/>
                <a:gridCol w="1008112"/>
                <a:gridCol w="1008112"/>
                <a:gridCol w="919059"/>
                <a:gridCol w="926371"/>
                <a:gridCol w="926371"/>
              </a:tblGrid>
              <a:tr h="654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Федеральный округ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Города –«</a:t>
                      </a:r>
                      <a:r>
                        <a:rPr lang="ru-RU" sz="1400" b="1" i="0" u="none" strike="noStrike" dirty="0" err="1" smtClean="0">
                          <a:solidFill>
                            <a:srgbClr val="000066"/>
                          </a:solidFill>
                          <a:latin typeface="Arial"/>
                        </a:rPr>
                        <a:t>миллион-ники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Крупней-</a:t>
                      </a:r>
                      <a:r>
                        <a:rPr lang="ru-RU" sz="1400" b="1" i="0" u="none" strike="noStrike" dirty="0" err="1" smtClean="0">
                          <a:solidFill>
                            <a:srgbClr val="000066"/>
                          </a:solidFill>
                          <a:latin typeface="Arial"/>
                        </a:rPr>
                        <a:t>шие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Крупные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Большие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Средние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Малые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Итого,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 ед.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982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500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66"/>
                          </a:solidFill>
                          <a:latin typeface="Arial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тыс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. </a:t>
                      </a:r>
                      <a:endParaRPr lang="ru-RU" sz="1400" b="1" i="0" u="none" strike="noStrike" dirty="0" smtClean="0">
                        <a:solidFill>
                          <a:srgbClr val="000066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—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1 млн.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250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тыс. </a:t>
                      </a:r>
                      <a:endParaRPr lang="ru-RU" sz="1400" b="1" i="0" u="none" strike="noStrike" dirty="0" smtClean="0">
                        <a:solidFill>
                          <a:srgbClr val="000066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—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500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тыс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100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тыс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 — </a:t>
                      </a:r>
                      <a:endParaRPr lang="ru-RU" sz="1400" b="1" i="0" u="none" strike="noStrike" dirty="0" smtClean="0">
                        <a:solidFill>
                          <a:srgbClr val="000066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250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тыс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50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тыс. </a:t>
                      </a:r>
                      <a:endParaRPr lang="ru-RU" sz="1400" b="1" i="0" u="none" strike="noStrike" dirty="0" smtClean="0">
                        <a:solidFill>
                          <a:srgbClr val="000066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—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100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тыс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до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50 тыс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Дальневосточный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Северо-Западный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Северо-Кавказский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Уральский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Центральный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902"/>
                      </a:srgb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Южный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66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327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Итого, ед.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654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Общая численность населения, </a:t>
                      </a:r>
                    </a:p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млн. чел.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28,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15,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12,2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14,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10,9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16,5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97,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406" name="TextBox 4"/>
          <p:cNvSpPr txBox="1">
            <a:spLocks noChangeArrowheads="1"/>
          </p:cNvSpPr>
          <p:nvPr/>
        </p:nvSpPr>
        <p:spPr bwMode="auto">
          <a:xfrm>
            <a:off x="642938" y="285750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Города и численность населения по федеральным округам, 2010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876727"/>
            <a:ext cx="914399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П1 – динамика численности населения городов;</a:t>
            </a:r>
          </a:p>
          <a:p>
            <a:pPr marL="539750" indent="-539750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П2 – доля занятых в экономике в общей численности населения по организациям, </a:t>
            </a:r>
            <a:r>
              <a:rPr lang="ru-RU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  относящимся </a:t>
            </a: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субъектам малого предпринимательства;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П3 – среднемесячная заработная плата, приходящаяся на душу населения;</a:t>
            </a:r>
          </a:p>
          <a:p>
            <a:pPr marL="539750" indent="-539750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П4 – число зарегистрированных преступлений на 100 тыс. человек населения (обратная зависимость, снижение показатели имеет положительный эффект);</a:t>
            </a:r>
          </a:p>
          <a:p>
            <a:pPr marL="539750" indent="-539750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П5 – объем отгруженных товаров собственного производства, выполненных работ и услуг собственными силами по виду деятельности добыча полезных ископаемых;</a:t>
            </a:r>
          </a:p>
          <a:p>
            <a:pPr marL="539750" indent="-539750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П6 – объем отгруженных товаров собственного производства, выполненных работ и услуг собственными силами по виду деятельности обрабатывающие производства, приходящийся на 1 работающего;</a:t>
            </a:r>
          </a:p>
          <a:p>
            <a:pPr marL="539750" indent="-539750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П7 – объем отгруженных товаров собственного производства, выполненных работ и услуг собственными силами по виду деятельности производство и распределение электроэнергии, газа и воды, приходящийся на 1 работающего;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П8 – стоимость основных фондов организаций (крупных и средних);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П9 – ввод в действие основных фондов организаций (крупных и средних);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П10 – степень износа основных фондов организаций (крупных и средних) (обратная зависимость, снижение показатели имеет положительный эффект);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П11 – инвестиции в основной капитал;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П12 – объем работ, выполненных по виду деятельности «Строительство»;</a:t>
            </a:r>
          </a:p>
          <a:p>
            <a:pPr marL="620713" indent="-620713" eaLnBrk="0" hangingPunct="0">
              <a:tabLst>
                <a:tab pos="860425" algn="l"/>
              </a:tabLst>
            </a:pP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П13 – оборот розничной торговли на душу населения по организациям, не относящимся к субъектам малого предпринимательства. 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00063" y="142875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Перечень показателей, использованных для интегральной оценки динамики развития городов СЗФО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508"/>
              </p:ext>
            </p:extLst>
          </p:nvPr>
        </p:nvGraphicFramePr>
        <p:xfrm>
          <a:off x="571500" y="571500"/>
          <a:ext cx="8001056" cy="5810175"/>
        </p:xfrm>
        <a:graphic>
          <a:graphicData uri="http://schemas.openxmlformats.org/drawingml/2006/table">
            <a:tbl>
              <a:tblPr/>
              <a:tblGrid>
                <a:gridCol w="2887607"/>
                <a:gridCol w="1717781"/>
                <a:gridCol w="1717781"/>
                <a:gridCol w="1677887"/>
              </a:tblGrid>
              <a:tr h="20563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Регионы СЗФО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Сумма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мест регионов по РФ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Экономика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(6 показателей)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жизни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(8 показателей)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Сумма по двум группам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 Санкт-Петербург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5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Республика Коми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391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Архангельская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452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Калининградская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477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516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026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812</a:t>
                      </a:r>
                    </a:p>
                  </a:txBody>
                  <a:tcPr marL="33495" marR="33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3623" name="Rectangle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000066"/>
                </a:solidFill>
              </a:rPr>
              <a:t>Ранжированная оценка регионов СЗФО по группам показателей</a:t>
            </a:r>
            <a:r>
              <a:rPr lang="en-US" b="1">
                <a:solidFill>
                  <a:srgbClr val="000066"/>
                </a:solidFill>
              </a:rPr>
              <a:t>*</a:t>
            </a:r>
            <a:endParaRPr lang="ru-RU" b="1">
              <a:solidFill>
                <a:srgbClr val="000066"/>
              </a:solidFill>
            </a:endParaRPr>
          </a:p>
          <a:p>
            <a:pPr eaLnBrk="0" hangingPunct="0"/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23624" name="Прямоугольник 5"/>
          <p:cNvSpPr>
            <a:spLocks noChangeArrowheads="1"/>
          </p:cNvSpPr>
          <p:nvPr/>
        </p:nvSpPr>
        <p:spPr bwMode="auto">
          <a:xfrm>
            <a:off x="0" y="62150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*</a:t>
            </a:r>
            <a:r>
              <a:rPr lang="ru-RU" sz="1200" b="1" dirty="0">
                <a:solidFill>
                  <a:srgbClr val="C00000"/>
                </a:solidFill>
              </a:rPr>
              <a:t>Принцип ранжирования</a:t>
            </a:r>
            <a:r>
              <a:rPr lang="en-US" sz="1200" b="1" dirty="0">
                <a:solidFill>
                  <a:srgbClr val="C00000"/>
                </a:solidFill>
              </a:rPr>
              <a:t>:</a:t>
            </a:r>
            <a:r>
              <a:rPr lang="ru-RU" sz="1200" b="1" dirty="0">
                <a:solidFill>
                  <a:srgbClr val="C00000"/>
                </a:solidFill>
              </a:rPr>
              <a:t> регионам СЗФО с лучшими показателями по РФ присуждаются первые места. Далее по каждой группе подсчитывается сумма мест и затем по общей сумме осуществлялось ранжирование регионов.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01495"/>
              </p:ext>
            </p:extLst>
          </p:nvPr>
        </p:nvGraphicFramePr>
        <p:xfrm>
          <a:off x="179513" y="1071559"/>
          <a:ext cx="8678737" cy="5669808"/>
        </p:xfrm>
        <a:graphic>
          <a:graphicData uri="http://schemas.openxmlformats.org/drawingml/2006/table">
            <a:tbl>
              <a:tblPr/>
              <a:tblGrid>
                <a:gridCol w="3531869"/>
                <a:gridCol w="3008629"/>
                <a:gridCol w="2138239"/>
              </a:tblGrid>
              <a:tr h="920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интегрального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в рейтинге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7059"/>
                      </a:srgbClr>
                    </a:solidFill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Сыктывкар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Череповец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Вологда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Петрозаводск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Великий Новгород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Северодвинск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32" name="Rectangle 1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Оценка уровня развития городов СЗФО в 2011 году</a:t>
            </a:r>
          </a:p>
          <a:p>
            <a:pPr algn="ctr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 на основе расчета интегрального показателя </a:t>
            </a:r>
          </a:p>
          <a:p>
            <a:pPr algn="ctr" eaLnBrk="0" hangingPunct="0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(средневзвешенная сумма 13 частных показателей)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0" y="-181595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3. ОБОСНОВАНИЕ </a:t>
            </a:r>
            <a:r>
              <a:rPr lang="ru-RU" sz="2000" b="1" dirty="0">
                <a:solidFill>
                  <a:srgbClr val="002060"/>
                </a:solidFill>
              </a:rPr>
              <a:t>ПРЕДЛОЖЕНИЙ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>
                <a:solidFill>
                  <a:srgbClr val="002060"/>
                </a:solidFill>
              </a:rPr>
              <a:t>СОВЕРШЕНСТВОВАНИЮ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ПРОСТРАНСТВЕННОЙ </a:t>
            </a:r>
            <a:r>
              <a:rPr lang="ru-RU" sz="2000" b="1" dirty="0">
                <a:solidFill>
                  <a:srgbClr val="002060"/>
                </a:solidFill>
              </a:rPr>
              <a:t>ОРГАНИЗАЦИИ </a:t>
            </a:r>
            <a:r>
              <a:rPr lang="ru-RU" sz="2000" b="1" dirty="0" smtClean="0">
                <a:solidFill>
                  <a:srgbClr val="002060"/>
                </a:solidFill>
              </a:rPr>
              <a:t>РОССИИ: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Определены тенденции </a:t>
            </a:r>
            <a:r>
              <a:rPr lang="ru-RU" sz="2000" b="1" dirty="0">
                <a:solidFill>
                  <a:srgbClr val="002060"/>
                </a:solidFill>
              </a:rPr>
              <a:t>расселения в </a:t>
            </a:r>
            <a:r>
              <a:rPr lang="ru-RU" sz="2000" b="1" dirty="0" smtClean="0">
                <a:solidFill>
                  <a:srgbClr val="002060"/>
                </a:solidFill>
              </a:rPr>
              <a:t>долгосрочной перспективе;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Выявлены проблемы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средних  и малых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городов и выработаны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предложения </a:t>
            </a:r>
            <a:r>
              <a:rPr lang="ru-RU" sz="2000" b="1" dirty="0" smtClean="0">
                <a:solidFill>
                  <a:srgbClr val="002060"/>
                </a:solidFill>
              </a:rPr>
              <a:t>по их развитию;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Выявлены проблемы </a:t>
            </a:r>
            <a:r>
              <a:rPr lang="ru-RU" sz="2000" b="1" dirty="0">
                <a:solidFill>
                  <a:srgbClr val="002060"/>
                </a:solidFill>
              </a:rPr>
              <a:t>развития крупных </a:t>
            </a:r>
            <a:r>
              <a:rPr lang="ru-RU" sz="2000" b="1" dirty="0" smtClean="0">
                <a:solidFill>
                  <a:srgbClr val="002060"/>
                </a:solidFill>
              </a:rPr>
              <a:t>городов;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Обоснована необходимость формирования городских агломераций </a:t>
            </a:r>
            <a:r>
              <a:rPr lang="ru-RU" sz="2000" b="1" dirty="0">
                <a:solidFill>
                  <a:srgbClr val="002060"/>
                </a:solidFill>
              </a:rPr>
              <a:t>как </a:t>
            </a:r>
            <a:r>
              <a:rPr lang="ru-RU" sz="2000" b="1" dirty="0" smtClean="0">
                <a:solidFill>
                  <a:srgbClr val="002060"/>
                </a:solidFill>
              </a:rPr>
              <a:t>инструмента </a:t>
            </a:r>
            <a:r>
              <a:rPr lang="ru-RU" sz="2000" b="1" dirty="0">
                <a:solidFill>
                  <a:srgbClr val="002060"/>
                </a:solidFill>
              </a:rPr>
              <a:t>динамичного социально-экономического развития регионов </a:t>
            </a:r>
            <a:r>
              <a:rPr lang="ru-RU" sz="2000" b="1" dirty="0" smtClean="0">
                <a:solidFill>
                  <a:srgbClr val="002060"/>
                </a:solidFill>
              </a:rPr>
              <a:t>России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Агломерации </a:t>
            </a:r>
            <a:r>
              <a:rPr lang="ru-RU" sz="2000" b="1" dirty="0">
                <a:solidFill>
                  <a:srgbClr val="FF0000"/>
                </a:solidFill>
              </a:rPr>
              <a:t>создают условия для формирования кластеров,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</a:t>
            </a:r>
            <a:r>
              <a:rPr lang="ru-RU" sz="2000" b="1" dirty="0">
                <a:solidFill>
                  <a:srgbClr val="FF0000"/>
                </a:solidFill>
              </a:rPr>
              <a:t>кластеры создают условия для формирования агломераций</a:t>
            </a:r>
          </a:p>
          <a:p>
            <a:pPr marL="363538" indent="-363538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63538" indent="-363538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46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ruskontur (2)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30000"/>
          </a:blip>
          <a:srcRect/>
          <a:stretch>
            <a:fillRect/>
          </a:stretch>
        </p:blipFill>
        <p:spPr bwMode="auto">
          <a:xfrm>
            <a:off x="719138" y="1524000"/>
            <a:ext cx="878681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390525" y="1447800"/>
            <a:ext cx="1571625" cy="695325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b="1" dirty="0">
                <a:solidFill>
                  <a:schemeClr val="tx1"/>
                </a:solidFill>
              </a:rPr>
              <a:t>г. Москва</a:t>
            </a:r>
            <a:r>
              <a:rPr lang="en-US" sz="800" b="1" dirty="0">
                <a:solidFill>
                  <a:schemeClr val="tx1"/>
                </a:solidFill>
              </a:rPr>
              <a:t>:</a:t>
            </a:r>
            <a:r>
              <a:rPr lang="ru-RU" sz="800" b="1" dirty="0">
                <a:solidFill>
                  <a:schemeClr val="tx1"/>
                </a:solidFill>
              </a:rPr>
              <a:t> </a:t>
            </a:r>
            <a:endParaRPr lang="en-US" sz="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u="sng" dirty="0">
                <a:solidFill>
                  <a:schemeClr val="tx1"/>
                </a:solidFill>
              </a:rPr>
              <a:t>Зеленоград</a:t>
            </a:r>
            <a:r>
              <a:rPr lang="en-US" sz="800" u="sng" dirty="0">
                <a:solidFill>
                  <a:schemeClr val="tx1"/>
                </a:solidFill>
              </a:rPr>
              <a:t>: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Электроника, ИКТ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800" u="sng" dirty="0">
                <a:solidFill>
                  <a:schemeClr val="tx1"/>
                </a:solidFill>
              </a:rPr>
              <a:t>Троицк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: </a:t>
            </a:r>
            <a:r>
              <a:rPr lang="ru-RU" sz="800" dirty="0">
                <a:solidFill>
                  <a:schemeClr val="tx1"/>
                </a:solidFill>
              </a:rPr>
              <a:t>лазерные и радиационные материалы</a:t>
            </a: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rot="16200000" flipH="1">
            <a:off x="1343025" y="2833688"/>
            <a:ext cx="1406525" cy="16827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1595438" y="1347788"/>
            <a:ext cx="428625" cy="158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rot="16200000" flipH="1">
            <a:off x="1016795" y="2374106"/>
            <a:ext cx="2214562" cy="18097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 bwMode="auto">
          <a:xfrm flipV="1">
            <a:off x="1560513" y="1328738"/>
            <a:ext cx="63500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605088" y="1071563"/>
            <a:ext cx="1571625" cy="714375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Санкт- Петербург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Радиационные технологии, фармацевтика и медицина, ИКТ, радиоэлектроника, приборостроение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>
            <a:off x="2462213" y="1428750"/>
            <a:ext cx="14128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5400000">
            <a:off x="1679575" y="2139950"/>
            <a:ext cx="1500188" cy="7778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 bwMode="auto">
          <a:xfrm>
            <a:off x="550863" y="571500"/>
            <a:ext cx="1768475" cy="714375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b="1" dirty="0">
                <a:solidFill>
                  <a:schemeClr val="tx1"/>
                </a:solidFill>
              </a:rPr>
              <a:t>Московская область</a:t>
            </a:r>
            <a:r>
              <a:rPr lang="en-US" sz="800" b="1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ru-RU" sz="800" u="sng" dirty="0">
                <a:solidFill>
                  <a:schemeClr val="tx1"/>
                </a:solidFill>
              </a:rPr>
              <a:t>Пущино</a:t>
            </a:r>
            <a:r>
              <a:rPr lang="en-US" sz="800" u="sng" dirty="0">
                <a:solidFill>
                  <a:schemeClr val="tx1"/>
                </a:solidFill>
              </a:rPr>
              <a:t>: </a:t>
            </a:r>
            <a:r>
              <a:rPr lang="ru-RU" sz="800" dirty="0">
                <a:solidFill>
                  <a:schemeClr val="tx1"/>
                </a:solidFill>
              </a:rPr>
              <a:t>Биотехнологии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u="sng" dirty="0">
                <a:solidFill>
                  <a:schemeClr val="tx1"/>
                </a:solidFill>
              </a:rPr>
              <a:t>Дубна</a:t>
            </a:r>
            <a:r>
              <a:rPr lang="en-US" sz="800" u="sng" dirty="0">
                <a:solidFill>
                  <a:schemeClr val="tx1"/>
                </a:solidFill>
              </a:rPr>
              <a:t>:</a:t>
            </a:r>
            <a:r>
              <a:rPr lang="en-US" sz="800" dirty="0">
                <a:solidFill>
                  <a:schemeClr val="tx1"/>
                </a:solidFill>
              </a:rPr>
              <a:t>  </a:t>
            </a:r>
            <a:r>
              <a:rPr lang="ru-RU" sz="800" dirty="0">
                <a:solidFill>
                  <a:schemeClr val="tx1"/>
                </a:solidFill>
              </a:rPr>
              <a:t>Ядерные и </a:t>
            </a:r>
            <a:r>
              <a:rPr lang="ru-RU" sz="800" dirty="0" err="1">
                <a:solidFill>
                  <a:schemeClr val="tx1"/>
                </a:solidFill>
              </a:rPr>
              <a:t>нанотехнологии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800" u="sng" dirty="0" err="1">
                <a:solidFill>
                  <a:schemeClr val="tx1"/>
                </a:solidFill>
              </a:rPr>
              <a:t>Фрязино</a:t>
            </a:r>
            <a:r>
              <a:rPr lang="en-US" sz="800" u="sng" dirty="0">
                <a:solidFill>
                  <a:schemeClr val="tx1"/>
                </a:solidFill>
              </a:rPr>
              <a:t>: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Фотоника</a:t>
            </a:r>
            <a:endParaRPr lang="ru-RU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800" u="sng" dirty="0">
                <a:solidFill>
                  <a:schemeClr val="tx1"/>
                </a:solidFill>
              </a:rPr>
              <a:t>Долгопрудный</a:t>
            </a:r>
            <a:r>
              <a:rPr lang="en-US" sz="800" u="sng" dirty="0">
                <a:solidFill>
                  <a:schemeClr val="tx1"/>
                </a:solidFill>
              </a:rPr>
              <a:t>: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Физтех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XXI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>
            <a:stCxn id="58" idx="6"/>
          </p:cNvCxnSpPr>
          <p:nvPr/>
        </p:nvCxnSpPr>
        <p:spPr bwMode="auto">
          <a:xfrm flipV="1">
            <a:off x="1866900" y="2786063"/>
            <a:ext cx="23813" cy="952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 bwMode="auto">
          <a:xfrm rot="16200000" flipH="1">
            <a:off x="1552576" y="3124200"/>
            <a:ext cx="785812" cy="10953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 bwMode="auto">
          <a:xfrm flipV="1">
            <a:off x="1801813" y="2759075"/>
            <a:ext cx="65087" cy="714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142875" y="5753100"/>
            <a:ext cx="1433513" cy="536575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Нижегородская обл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ru-RU" sz="800" u="sng" dirty="0">
                <a:solidFill>
                  <a:schemeClr val="tx1"/>
                </a:solidFill>
              </a:rPr>
              <a:t> </a:t>
            </a:r>
            <a:r>
              <a:rPr lang="ru-RU" sz="800" u="sng" dirty="0" err="1">
                <a:solidFill>
                  <a:schemeClr val="tx1"/>
                </a:solidFill>
              </a:rPr>
              <a:t>Саровский</a:t>
            </a:r>
            <a:r>
              <a:rPr lang="ru-RU" sz="800" u="sng" dirty="0">
                <a:solidFill>
                  <a:schemeClr val="tx1"/>
                </a:solidFill>
              </a:rPr>
              <a:t> </a:t>
            </a:r>
            <a:r>
              <a:rPr lang="ru-RU" sz="800" u="sng" dirty="0" err="1">
                <a:solidFill>
                  <a:schemeClr val="tx1"/>
                </a:solidFill>
              </a:rPr>
              <a:t>инновац.центр</a:t>
            </a:r>
            <a:r>
              <a:rPr lang="en-US" sz="800" u="sng" dirty="0">
                <a:solidFill>
                  <a:schemeClr val="tx1"/>
                </a:solidFill>
              </a:rPr>
              <a:t>: </a:t>
            </a:r>
            <a:r>
              <a:rPr lang="ru-RU" sz="800" dirty="0">
                <a:solidFill>
                  <a:schemeClr val="tx1"/>
                </a:solidFill>
              </a:rPr>
              <a:t>автомобилестроение и нефтехимия</a:t>
            </a:r>
          </a:p>
        </p:txBody>
      </p:sp>
      <p:cxnSp>
        <p:nvCxnSpPr>
          <p:cNvPr id="81" name="Прямая со стрелкой 80"/>
          <p:cNvCxnSpPr/>
          <p:nvPr/>
        </p:nvCxnSpPr>
        <p:spPr bwMode="auto">
          <a:xfrm rot="5400000" flipH="1" flipV="1">
            <a:off x="1571625" y="4429125"/>
            <a:ext cx="785813" cy="50006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 bwMode="auto">
          <a:xfrm>
            <a:off x="909638" y="5072063"/>
            <a:ext cx="80486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 bwMode="auto">
          <a:xfrm flipV="1">
            <a:off x="857250" y="5053013"/>
            <a:ext cx="61913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104775" y="5143500"/>
            <a:ext cx="1214438" cy="571500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b="1" dirty="0">
                <a:solidFill>
                  <a:schemeClr val="tx1"/>
                </a:solidFill>
              </a:rPr>
              <a:t>Ульяновская обл. </a:t>
            </a:r>
            <a:r>
              <a:rPr lang="ru-RU" sz="800" u="sng" dirty="0">
                <a:solidFill>
                  <a:schemeClr val="tx1"/>
                </a:solidFill>
              </a:rPr>
              <a:t>Ульяновск </a:t>
            </a:r>
            <a:r>
              <a:rPr lang="en-US" sz="800" u="sng" dirty="0">
                <a:solidFill>
                  <a:schemeClr val="tx1"/>
                </a:solidFill>
              </a:rPr>
              <a:t>: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Авиационный</a:t>
            </a:r>
            <a:endParaRPr lang="en-US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u="sng" dirty="0">
                <a:solidFill>
                  <a:schemeClr val="tx1"/>
                </a:solidFill>
              </a:rPr>
              <a:t>Димитровград</a:t>
            </a:r>
            <a:r>
              <a:rPr lang="en-US" sz="800" u="sng" dirty="0">
                <a:solidFill>
                  <a:schemeClr val="tx1"/>
                </a:solidFill>
              </a:rPr>
              <a:t>: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ядерные технологии</a:t>
            </a:r>
            <a:endParaRPr lang="en-US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91" name="Прямая со стрелкой 90"/>
          <p:cNvCxnSpPr/>
          <p:nvPr/>
        </p:nvCxnSpPr>
        <p:spPr bwMode="auto">
          <a:xfrm rot="5400000" flipH="1" flipV="1">
            <a:off x="1159668" y="4660107"/>
            <a:ext cx="1928813" cy="60960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 bwMode="auto">
          <a:xfrm flipV="1">
            <a:off x="1676400" y="5929313"/>
            <a:ext cx="142875" cy="158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 bwMode="auto">
          <a:xfrm flipV="1">
            <a:off x="1624013" y="5911850"/>
            <a:ext cx="61912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390525" y="2428875"/>
            <a:ext cx="1428750" cy="500063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Калужская обл. </a:t>
            </a:r>
            <a:r>
              <a:rPr lang="ru-RU" sz="800" dirty="0">
                <a:solidFill>
                  <a:schemeClr val="tx1"/>
                </a:solidFill>
              </a:rPr>
              <a:t>Фармацевтика, биомедицина, биотехнологии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471488" y="6340475"/>
            <a:ext cx="1143000" cy="428625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Самарская обл.  </a:t>
            </a:r>
          </a:p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</a:rPr>
              <a:t>Авиакосмический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109" name="Прямая со стрелкой 108"/>
          <p:cNvCxnSpPr/>
          <p:nvPr/>
        </p:nvCxnSpPr>
        <p:spPr bwMode="auto">
          <a:xfrm rot="5400000" flipH="1" flipV="1">
            <a:off x="1292225" y="5251450"/>
            <a:ext cx="1778000" cy="7048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 bwMode="auto">
          <a:xfrm flipV="1">
            <a:off x="1685925" y="6492875"/>
            <a:ext cx="142875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 bwMode="auto">
          <a:xfrm flipV="1">
            <a:off x="1631950" y="6475413"/>
            <a:ext cx="63500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6858000" y="3581400"/>
            <a:ext cx="1285875" cy="571500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Красноярский край</a:t>
            </a:r>
          </a:p>
          <a:p>
            <a:pPr algn="ctr">
              <a:defRPr/>
            </a:pPr>
            <a:r>
              <a:rPr lang="ru-RU" sz="800" u="sng" dirty="0">
                <a:solidFill>
                  <a:schemeClr val="tx1"/>
                </a:solidFill>
              </a:rPr>
              <a:t>Железногорск</a:t>
            </a:r>
            <a:r>
              <a:rPr lang="ru-RU" sz="800" dirty="0">
                <a:solidFill>
                  <a:schemeClr val="tx1"/>
                </a:solidFill>
              </a:rPr>
              <a:t> 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Ядерные и космические технологии</a:t>
            </a:r>
          </a:p>
        </p:txBody>
      </p:sp>
      <p:cxnSp>
        <p:nvCxnSpPr>
          <p:cNvPr id="119" name="Прямая со стрелкой 118"/>
          <p:cNvCxnSpPr/>
          <p:nvPr/>
        </p:nvCxnSpPr>
        <p:spPr bwMode="auto">
          <a:xfrm rot="10800000" flipV="1">
            <a:off x="5072063" y="4224338"/>
            <a:ext cx="2000250" cy="12763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 bwMode="auto">
          <a:xfrm>
            <a:off x="7072313" y="4224338"/>
            <a:ext cx="382587" cy="793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Овал 120"/>
          <p:cNvSpPr/>
          <p:nvPr/>
        </p:nvSpPr>
        <p:spPr bwMode="auto">
          <a:xfrm flipV="1">
            <a:off x="7439025" y="4214813"/>
            <a:ext cx="61913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1944688" y="6327775"/>
            <a:ext cx="1214437" cy="428625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Татарстан 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Автомобилестроение и нефтехимия</a:t>
            </a:r>
          </a:p>
        </p:txBody>
      </p:sp>
      <p:cxnSp>
        <p:nvCxnSpPr>
          <p:cNvPr id="125" name="Прямая со стрелкой 124"/>
          <p:cNvCxnSpPr/>
          <p:nvPr/>
        </p:nvCxnSpPr>
        <p:spPr bwMode="auto">
          <a:xfrm rot="5400000" flipH="1" flipV="1">
            <a:off x="1838326" y="5302250"/>
            <a:ext cx="1782762" cy="1793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 bwMode="auto">
          <a:xfrm flipV="1">
            <a:off x="2495550" y="6273800"/>
            <a:ext cx="14287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/>
          <p:nvPr/>
        </p:nvSpPr>
        <p:spPr bwMode="auto">
          <a:xfrm flipV="1">
            <a:off x="2443163" y="6254750"/>
            <a:ext cx="61912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6072188" y="2143125"/>
            <a:ext cx="1500187" cy="500063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Томская обл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Фармацевтика и медицинская техника, ИКТ, электроника)</a:t>
            </a:r>
          </a:p>
        </p:txBody>
      </p:sp>
      <p:cxnSp>
        <p:nvCxnSpPr>
          <p:cNvPr id="131" name="Прямая со стрелкой 130"/>
          <p:cNvCxnSpPr/>
          <p:nvPr/>
        </p:nvCxnSpPr>
        <p:spPr bwMode="auto">
          <a:xfrm rot="5400000">
            <a:off x="4248944" y="2820194"/>
            <a:ext cx="2074863" cy="185737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 bwMode="auto">
          <a:xfrm>
            <a:off x="6211888" y="2722563"/>
            <a:ext cx="142875" cy="158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 bwMode="auto">
          <a:xfrm flipV="1">
            <a:off x="6348413" y="2705100"/>
            <a:ext cx="61912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4214813" y="6357938"/>
            <a:ext cx="1500187" cy="357187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Новосибирская обл.                   </a:t>
            </a:r>
            <a:r>
              <a:rPr lang="ru-RU" sz="800" dirty="0">
                <a:solidFill>
                  <a:schemeClr val="tx1"/>
                </a:solidFill>
              </a:rPr>
              <a:t>ИКТ, </a:t>
            </a:r>
            <a:r>
              <a:rPr lang="ru-RU" sz="800" dirty="0" err="1">
                <a:solidFill>
                  <a:schemeClr val="tx1"/>
                </a:solidFill>
              </a:rPr>
              <a:t>биофармацевтика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37" name="Прямая со стрелкой 136"/>
          <p:cNvCxnSpPr/>
          <p:nvPr/>
        </p:nvCxnSpPr>
        <p:spPr bwMode="auto">
          <a:xfrm rot="16200000" flipV="1">
            <a:off x="4224337" y="5815013"/>
            <a:ext cx="714375" cy="2857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 bwMode="auto">
          <a:xfrm flipV="1">
            <a:off x="4729163" y="6310313"/>
            <a:ext cx="14287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 bwMode="auto">
          <a:xfrm flipV="1">
            <a:off x="4848225" y="6272213"/>
            <a:ext cx="61913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2730500" y="1946275"/>
            <a:ext cx="1017588" cy="357188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Мордовия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Светотехника,  освещение</a:t>
            </a:r>
          </a:p>
        </p:txBody>
      </p:sp>
      <p:sp>
        <p:nvSpPr>
          <p:cNvPr id="144" name="Овал 143"/>
          <p:cNvSpPr/>
          <p:nvPr/>
        </p:nvSpPr>
        <p:spPr bwMode="auto">
          <a:xfrm flipV="1">
            <a:off x="2665413" y="2197100"/>
            <a:ext cx="34925" cy="34925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5" name="Прямая соединительная линия 144"/>
          <p:cNvCxnSpPr/>
          <p:nvPr/>
        </p:nvCxnSpPr>
        <p:spPr bwMode="auto">
          <a:xfrm>
            <a:off x="2533650" y="2214563"/>
            <a:ext cx="14128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 bwMode="auto">
          <a:xfrm rot="5400000">
            <a:off x="1662113" y="3014663"/>
            <a:ext cx="1677987" cy="777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 bwMode="auto">
          <a:xfrm>
            <a:off x="4676775" y="1428750"/>
            <a:ext cx="1428750" cy="357188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Пермский край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ракетное и авиационное двигателестроение</a:t>
            </a:r>
          </a:p>
        </p:txBody>
      </p:sp>
      <p:sp>
        <p:nvSpPr>
          <p:cNvPr id="86" name="Овал 85"/>
          <p:cNvSpPr/>
          <p:nvPr/>
        </p:nvSpPr>
        <p:spPr bwMode="auto">
          <a:xfrm flipV="1">
            <a:off x="5345113" y="1785938"/>
            <a:ext cx="46037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 bwMode="auto">
          <a:xfrm rot="5400000" flipH="1" flipV="1">
            <a:off x="5274469" y="1937544"/>
            <a:ext cx="21431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 bwMode="auto">
          <a:xfrm rot="5400000">
            <a:off x="3105150" y="2074863"/>
            <a:ext cx="2320925" cy="224472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 bwMode="auto">
          <a:xfrm>
            <a:off x="4319588" y="976313"/>
            <a:ext cx="1428750" cy="357187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Архангельская обл.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судостроение</a:t>
            </a:r>
          </a:p>
        </p:txBody>
      </p:sp>
      <p:sp>
        <p:nvSpPr>
          <p:cNvPr id="101" name="Овал 100"/>
          <p:cNvSpPr/>
          <p:nvPr/>
        </p:nvSpPr>
        <p:spPr bwMode="auto">
          <a:xfrm flipV="1">
            <a:off x="4470400" y="1333500"/>
            <a:ext cx="46038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 bwMode="auto">
          <a:xfrm rot="5400000" flipH="1" flipV="1">
            <a:off x="4380706" y="1485107"/>
            <a:ext cx="2143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 bwMode="auto">
          <a:xfrm rot="5400000">
            <a:off x="3188494" y="2053432"/>
            <a:ext cx="1758950" cy="84931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 bwMode="auto">
          <a:xfrm>
            <a:off x="7643813" y="4381500"/>
            <a:ext cx="1285875" cy="571500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Хабаровский край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Авиа – и судостроение</a:t>
            </a:r>
          </a:p>
        </p:txBody>
      </p:sp>
      <p:cxnSp>
        <p:nvCxnSpPr>
          <p:cNvPr id="116" name="Прямая со стрелкой 115"/>
          <p:cNvCxnSpPr/>
          <p:nvPr/>
        </p:nvCxnSpPr>
        <p:spPr bwMode="auto">
          <a:xfrm rot="5400000">
            <a:off x="7807325" y="5065713"/>
            <a:ext cx="485775" cy="38417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Овал 127"/>
          <p:cNvSpPr/>
          <p:nvPr/>
        </p:nvSpPr>
        <p:spPr bwMode="auto">
          <a:xfrm flipV="1">
            <a:off x="8224838" y="4953000"/>
            <a:ext cx="61912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6429375" y="6286500"/>
            <a:ext cx="1285875" cy="357188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Алтайский край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</a:rPr>
              <a:t>Биофармацевтика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158" name="Прямая со стрелкой 157"/>
          <p:cNvCxnSpPr>
            <a:stCxn id="153" idx="1"/>
          </p:cNvCxnSpPr>
          <p:nvPr/>
        </p:nvCxnSpPr>
        <p:spPr bwMode="auto">
          <a:xfrm rot="10800000">
            <a:off x="6143625" y="6215063"/>
            <a:ext cx="285750" cy="25082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 bwMode="auto">
          <a:xfrm>
            <a:off x="3071813" y="5857875"/>
            <a:ext cx="928687" cy="357188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Башкортостан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Нефтехимия </a:t>
            </a:r>
          </a:p>
        </p:txBody>
      </p:sp>
      <p:cxnSp>
        <p:nvCxnSpPr>
          <p:cNvPr id="162" name="Прямая со стрелкой 161"/>
          <p:cNvCxnSpPr/>
          <p:nvPr/>
        </p:nvCxnSpPr>
        <p:spPr bwMode="auto">
          <a:xfrm rot="10800000">
            <a:off x="2947988" y="4819650"/>
            <a:ext cx="838200" cy="82391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Овал 163"/>
          <p:cNvSpPr/>
          <p:nvPr/>
        </p:nvSpPr>
        <p:spPr bwMode="auto">
          <a:xfrm flipV="1">
            <a:off x="3770313" y="5815013"/>
            <a:ext cx="61912" cy="46037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6051550" y="928688"/>
            <a:ext cx="1428750" cy="446087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Свердловская обл.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Фармацевтика, обработка титана</a:t>
            </a:r>
          </a:p>
        </p:txBody>
      </p:sp>
      <p:sp>
        <p:nvSpPr>
          <p:cNvPr id="170" name="Овал 169"/>
          <p:cNvSpPr/>
          <p:nvPr/>
        </p:nvSpPr>
        <p:spPr bwMode="auto">
          <a:xfrm flipV="1">
            <a:off x="6497638" y="1384300"/>
            <a:ext cx="46037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1" name="Прямая соединительная линия 170"/>
          <p:cNvCxnSpPr/>
          <p:nvPr/>
        </p:nvCxnSpPr>
        <p:spPr bwMode="auto">
          <a:xfrm rot="5400000" flipH="1" flipV="1">
            <a:off x="6426993" y="1535907"/>
            <a:ext cx="2143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 bwMode="auto">
          <a:xfrm rot="5400000">
            <a:off x="3731419" y="1697832"/>
            <a:ext cx="2857500" cy="274796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 bwMode="auto">
          <a:xfrm flipV="1">
            <a:off x="1525588" y="2212975"/>
            <a:ext cx="428625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Овал 140"/>
          <p:cNvSpPr/>
          <p:nvPr/>
        </p:nvSpPr>
        <p:spPr bwMode="auto">
          <a:xfrm flipV="1">
            <a:off x="1490663" y="2193925"/>
            <a:ext cx="63500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4" name="Прямая соединительная линия 193"/>
          <p:cNvCxnSpPr/>
          <p:nvPr/>
        </p:nvCxnSpPr>
        <p:spPr bwMode="auto">
          <a:xfrm rot="5400000" flipH="1" flipV="1">
            <a:off x="3679032" y="5750719"/>
            <a:ext cx="21431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 bwMode="auto">
          <a:xfrm>
            <a:off x="6500813" y="2857500"/>
            <a:ext cx="1500187" cy="500063"/>
          </a:xfrm>
          <a:prstGeom prst="rect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 Кемеровская обл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Переработка угля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и техногенных отходов</a:t>
            </a:r>
          </a:p>
        </p:txBody>
      </p:sp>
      <p:cxnSp>
        <p:nvCxnSpPr>
          <p:cNvPr id="205" name="Прямая со стрелкой 204"/>
          <p:cNvCxnSpPr/>
          <p:nvPr/>
        </p:nvCxnSpPr>
        <p:spPr bwMode="auto">
          <a:xfrm rot="10800000" flipV="1">
            <a:off x="4286250" y="3425825"/>
            <a:ext cx="2357438" cy="18605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 bwMode="auto">
          <a:xfrm>
            <a:off x="6640513" y="3436938"/>
            <a:ext cx="142875" cy="158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 bwMode="auto">
          <a:xfrm flipV="1">
            <a:off x="6777038" y="3419475"/>
            <a:ext cx="61912" cy="46038"/>
          </a:xfrm>
          <a:prstGeom prst="ellipse">
            <a:avLst/>
          </a:prstGeom>
          <a:solidFill>
            <a:srgbClr val="CCFF33">
              <a:alpha val="22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Городские агломерации и кластеры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2073275" y="1412875"/>
            <a:ext cx="4752975" cy="4752975"/>
          </a:xfrm>
          <a:prstGeom prst="ellipse">
            <a:avLst/>
          </a:prstGeom>
          <a:solidFill>
            <a:schemeClr val="accent3">
              <a:lumMod val="75000"/>
              <a:alpha val="59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-6350"/>
            <a:ext cx="9144000" cy="800100"/>
            <a:chOff x="0" y="0"/>
            <a:chExt cx="9144000" cy="800901"/>
          </a:xfrm>
        </p:grpSpPr>
        <p:sp>
          <p:nvSpPr>
            <p:cNvPr id="103443" name="Прямоугольник 24"/>
            <p:cNvSpPr>
              <a:spLocks noChangeArrowheads="1"/>
            </p:cNvSpPr>
            <p:nvPr/>
          </p:nvSpPr>
          <p:spPr bwMode="auto">
            <a:xfrm>
              <a:off x="0" y="0"/>
              <a:ext cx="9144000" cy="800901"/>
            </a:xfrm>
            <a:prstGeom prst="rect">
              <a:avLst/>
            </a:prstGeom>
            <a:pattFill prst="dkHorz">
              <a:fgClr>
                <a:srgbClr val="A6C36B"/>
              </a:fgClr>
              <a:bgClr>
                <a:srgbClr val="B2CB7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18000" y="21889"/>
              <a:ext cx="1135930" cy="759600"/>
              <a:chOff x="18000" y="21889"/>
              <a:chExt cx="1135930" cy="759600"/>
            </a:xfrm>
          </p:grpSpPr>
          <p:sp>
            <p:nvSpPr>
              <p:cNvPr id="103445" name="Прямоугольник 6"/>
              <p:cNvSpPr>
                <a:spLocks noChangeArrowheads="1"/>
              </p:cNvSpPr>
              <p:nvPr/>
            </p:nvSpPr>
            <p:spPr bwMode="auto">
              <a:xfrm>
                <a:off x="1800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46" name="Прямоугольник 7"/>
              <p:cNvSpPr>
                <a:spLocks noChangeArrowheads="1"/>
              </p:cNvSpPr>
              <p:nvPr/>
            </p:nvSpPr>
            <p:spPr bwMode="auto">
              <a:xfrm>
                <a:off x="18000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47" name="Прямоугольник 8"/>
              <p:cNvSpPr>
                <a:spLocks noChangeArrowheads="1"/>
              </p:cNvSpPr>
              <p:nvPr/>
            </p:nvSpPr>
            <p:spPr bwMode="auto">
              <a:xfrm>
                <a:off x="18000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48" name="Прямоугольник 9"/>
              <p:cNvSpPr>
                <a:spLocks noChangeArrowheads="1"/>
              </p:cNvSpPr>
              <p:nvPr/>
            </p:nvSpPr>
            <p:spPr bwMode="auto">
              <a:xfrm>
                <a:off x="18000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49" name="Прямоугольник 10"/>
              <p:cNvSpPr>
                <a:spLocks noChangeArrowheads="1"/>
              </p:cNvSpPr>
              <p:nvPr/>
            </p:nvSpPr>
            <p:spPr bwMode="auto">
              <a:xfrm>
                <a:off x="207856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0" name="Прямоугольник 11"/>
              <p:cNvSpPr>
                <a:spLocks noChangeArrowheads="1"/>
              </p:cNvSpPr>
              <p:nvPr/>
            </p:nvSpPr>
            <p:spPr bwMode="auto">
              <a:xfrm>
                <a:off x="207856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1" name="Прямоугольник 12"/>
              <p:cNvSpPr>
                <a:spLocks noChangeArrowheads="1"/>
              </p:cNvSpPr>
              <p:nvPr/>
            </p:nvSpPr>
            <p:spPr bwMode="auto">
              <a:xfrm>
                <a:off x="207856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2" name="Прямоугольник 13"/>
              <p:cNvSpPr>
                <a:spLocks noChangeArrowheads="1"/>
              </p:cNvSpPr>
              <p:nvPr/>
            </p:nvSpPr>
            <p:spPr bwMode="auto">
              <a:xfrm>
                <a:off x="207856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3" name="Прямоугольник 14"/>
              <p:cNvSpPr>
                <a:spLocks noChangeArrowheads="1"/>
              </p:cNvSpPr>
              <p:nvPr/>
            </p:nvSpPr>
            <p:spPr bwMode="auto">
              <a:xfrm>
                <a:off x="39960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4" name="Прямоугольник 15"/>
              <p:cNvSpPr>
                <a:spLocks noChangeArrowheads="1"/>
              </p:cNvSpPr>
              <p:nvPr/>
            </p:nvSpPr>
            <p:spPr bwMode="auto">
              <a:xfrm>
                <a:off x="399600" y="213552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5" name="Прямоугольник 16"/>
              <p:cNvSpPr>
                <a:spLocks noChangeArrowheads="1"/>
              </p:cNvSpPr>
              <p:nvPr/>
            </p:nvSpPr>
            <p:spPr bwMode="auto">
              <a:xfrm>
                <a:off x="399600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6" name="Прямоугольник 17"/>
              <p:cNvSpPr>
                <a:spLocks noChangeArrowheads="1"/>
              </p:cNvSpPr>
              <p:nvPr/>
            </p:nvSpPr>
            <p:spPr bwMode="auto">
              <a:xfrm>
                <a:off x="399600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7" name="Прямоугольник 18"/>
              <p:cNvSpPr>
                <a:spLocks noChangeArrowheads="1"/>
              </p:cNvSpPr>
              <p:nvPr/>
            </p:nvSpPr>
            <p:spPr bwMode="auto">
              <a:xfrm>
                <a:off x="591555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8" name="Прямоугольник 19"/>
              <p:cNvSpPr>
                <a:spLocks noChangeArrowheads="1"/>
              </p:cNvSpPr>
              <p:nvPr/>
            </p:nvSpPr>
            <p:spPr bwMode="auto">
              <a:xfrm>
                <a:off x="591555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59" name="Прямоугольник 20"/>
              <p:cNvSpPr>
                <a:spLocks noChangeArrowheads="1"/>
              </p:cNvSpPr>
              <p:nvPr/>
            </p:nvSpPr>
            <p:spPr bwMode="auto">
              <a:xfrm>
                <a:off x="591555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60" name="Прямоугольник 21"/>
              <p:cNvSpPr>
                <a:spLocks noChangeArrowheads="1"/>
              </p:cNvSpPr>
              <p:nvPr/>
            </p:nvSpPr>
            <p:spPr bwMode="auto">
              <a:xfrm>
                <a:off x="78313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61" name="Прямоугольник 22"/>
              <p:cNvSpPr>
                <a:spLocks noChangeArrowheads="1"/>
              </p:cNvSpPr>
              <p:nvPr/>
            </p:nvSpPr>
            <p:spPr bwMode="auto">
              <a:xfrm>
                <a:off x="783130" y="213552"/>
                <a:ext cx="180000" cy="180000"/>
              </a:xfrm>
              <a:prstGeom prst="rect">
                <a:avLst/>
              </a:prstGeom>
              <a:solidFill>
                <a:srgbClr val="EBF1DE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3462" name="Прямоугольник 23"/>
              <p:cNvSpPr>
                <a:spLocks noChangeArrowheads="1"/>
              </p:cNvSpPr>
              <p:nvPr/>
            </p:nvSpPr>
            <p:spPr bwMode="auto">
              <a:xfrm>
                <a:off x="97393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 bwMode="auto">
          <a:xfrm flipV="1">
            <a:off x="0" y="6559550"/>
            <a:ext cx="9144000" cy="32543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ru-RU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03428" name="Прямоугольник 32"/>
          <p:cNvSpPr>
            <a:spLocks noChangeArrowheads="1"/>
          </p:cNvSpPr>
          <p:nvPr/>
        </p:nvSpPr>
        <p:spPr bwMode="auto">
          <a:xfrm>
            <a:off x="555625" y="292100"/>
            <a:ext cx="7761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участников соглашения с ОЭСР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67513" y="2636838"/>
            <a:ext cx="2427287" cy="1662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регионального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40138" y="1125538"/>
            <a:ext cx="1863725" cy="915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ОЭСР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61175" y="4451350"/>
            <a:ext cx="2333625" cy="1655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Финансовый университет при Правительстве Российской Федерации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0" y="2874963"/>
            <a:ext cx="2170113" cy="1201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Красноярского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края</a:t>
            </a:r>
          </a:p>
        </p:txBody>
      </p:sp>
      <p:sp>
        <p:nvSpPr>
          <p:cNvPr id="80" name="Стрелка вправо 79"/>
          <p:cNvSpPr/>
          <p:nvPr/>
        </p:nvSpPr>
        <p:spPr>
          <a:xfrm>
            <a:off x="2232025" y="3243263"/>
            <a:ext cx="360363" cy="36036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право 81"/>
          <p:cNvSpPr/>
          <p:nvPr/>
        </p:nvSpPr>
        <p:spPr>
          <a:xfrm rot="16200000" flipH="1">
            <a:off x="4349750" y="2222500"/>
            <a:ext cx="358775" cy="3587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углом 44"/>
          <p:cNvSpPr/>
          <p:nvPr/>
        </p:nvSpPr>
        <p:spPr>
          <a:xfrm>
            <a:off x="1049338" y="1333500"/>
            <a:ext cx="1368425" cy="1081088"/>
          </a:xfrm>
          <a:prstGeom prst="bentArrow">
            <a:avLst>
              <a:gd name="adj1" fmla="val 23340"/>
              <a:gd name="adj2" fmla="val 20480"/>
              <a:gd name="adj3" fmla="val 41599"/>
              <a:gd name="adj4" fmla="val 9202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flipH="1">
            <a:off x="6616700" y="1428750"/>
            <a:ext cx="1423988" cy="1079500"/>
          </a:xfrm>
          <a:prstGeom prst="bentArrow">
            <a:avLst>
              <a:gd name="adj1" fmla="val 22332"/>
              <a:gd name="adj2" fmla="val 20480"/>
              <a:gd name="adj3" fmla="val 41599"/>
              <a:gd name="adj4" fmla="val 9202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437" name="Номер слайда 3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59550"/>
            <a:ext cx="2133600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9E51B-1BD1-4D09-8D33-907204AA5FE2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63" y="4694238"/>
            <a:ext cx="2152650" cy="1171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Сибирский федеральный университет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2236788" y="5041900"/>
            <a:ext cx="360362" cy="360363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 flipH="1">
            <a:off x="6435725" y="4999038"/>
            <a:ext cx="360363" cy="36036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592388" y="2790825"/>
            <a:ext cx="3714750" cy="3016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конференции ОСЭР в Красноярске 3-4 октября 2012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территориального обзора ОСЭР по Красноярской агломерации (2012-2013)</a:t>
            </a:r>
          </a:p>
        </p:txBody>
      </p:sp>
      <p:sp>
        <p:nvSpPr>
          <p:cNvPr id="50" name="Стрелка вправо 49"/>
          <p:cNvSpPr/>
          <p:nvPr/>
        </p:nvSpPr>
        <p:spPr>
          <a:xfrm flipH="1">
            <a:off x="6392863" y="3243263"/>
            <a:ext cx="360362" cy="36036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7794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445BD6-D762-4FEB-95EA-44944C1F27B2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4451" name="Picture 2" descr="F:\Карты Красноярск\транспортная доступность_3 вариант_30.10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77875"/>
            <a:ext cx="4459287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2" name="Группа 3"/>
          <p:cNvGrpSpPr>
            <a:grpSpLocks/>
          </p:cNvGrpSpPr>
          <p:nvPr/>
        </p:nvGrpSpPr>
        <p:grpSpPr bwMode="auto">
          <a:xfrm>
            <a:off x="73025" y="-6350"/>
            <a:ext cx="9144000" cy="781050"/>
            <a:chOff x="0" y="0"/>
            <a:chExt cx="9144000" cy="800901"/>
          </a:xfrm>
        </p:grpSpPr>
        <p:sp>
          <p:nvSpPr>
            <p:cNvPr id="104453" name="Прямоугольник 6"/>
            <p:cNvSpPr>
              <a:spLocks noChangeArrowheads="1"/>
            </p:cNvSpPr>
            <p:nvPr/>
          </p:nvSpPr>
          <p:spPr bwMode="auto">
            <a:xfrm>
              <a:off x="0" y="0"/>
              <a:ext cx="9144000" cy="800901"/>
            </a:xfrm>
            <a:prstGeom prst="rect">
              <a:avLst/>
            </a:prstGeom>
            <a:pattFill prst="dkHorz">
              <a:fgClr>
                <a:srgbClr val="A6C36B"/>
              </a:fgClr>
              <a:bgClr>
                <a:srgbClr val="B2CB7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Экспертное сопровождение пилотных регионов</a:t>
              </a:r>
            </a:p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Красноярский край</a:t>
              </a:r>
            </a:p>
            <a:p>
              <a:pPr algn="r"/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04454" name="Группа 5"/>
            <p:cNvGrpSpPr>
              <a:grpSpLocks/>
            </p:cNvGrpSpPr>
            <p:nvPr/>
          </p:nvGrpSpPr>
          <p:grpSpPr bwMode="auto">
            <a:xfrm>
              <a:off x="18000" y="21889"/>
              <a:ext cx="1135930" cy="759600"/>
              <a:chOff x="18000" y="21889"/>
              <a:chExt cx="1135930" cy="759600"/>
            </a:xfrm>
          </p:grpSpPr>
          <p:sp>
            <p:nvSpPr>
              <p:cNvPr id="104455" name="Прямоугольник 8"/>
              <p:cNvSpPr>
                <a:spLocks noChangeArrowheads="1"/>
              </p:cNvSpPr>
              <p:nvPr/>
            </p:nvSpPr>
            <p:spPr bwMode="auto">
              <a:xfrm>
                <a:off x="1800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56" name="Прямоугольник 9"/>
              <p:cNvSpPr>
                <a:spLocks noChangeArrowheads="1"/>
              </p:cNvSpPr>
              <p:nvPr/>
            </p:nvSpPr>
            <p:spPr bwMode="auto">
              <a:xfrm>
                <a:off x="18000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57" name="Прямоугольник 10"/>
              <p:cNvSpPr>
                <a:spLocks noChangeArrowheads="1"/>
              </p:cNvSpPr>
              <p:nvPr/>
            </p:nvSpPr>
            <p:spPr bwMode="auto">
              <a:xfrm>
                <a:off x="18000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58" name="Прямоугольник 11"/>
              <p:cNvSpPr>
                <a:spLocks noChangeArrowheads="1"/>
              </p:cNvSpPr>
              <p:nvPr/>
            </p:nvSpPr>
            <p:spPr bwMode="auto">
              <a:xfrm>
                <a:off x="18000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59" name="Прямоугольник 12"/>
              <p:cNvSpPr>
                <a:spLocks noChangeArrowheads="1"/>
              </p:cNvSpPr>
              <p:nvPr/>
            </p:nvSpPr>
            <p:spPr bwMode="auto">
              <a:xfrm>
                <a:off x="207856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0" name="Прямоугольник 13"/>
              <p:cNvSpPr>
                <a:spLocks noChangeArrowheads="1"/>
              </p:cNvSpPr>
              <p:nvPr/>
            </p:nvSpPr>
            <p:spPr bwMode="auto">
              <a:xfrm>
                <a:off x="207856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1" name="Прямоугольник 14"/>
              <p:cNvSpPr>
                <a:spLocks noChangeArrowheads="1"/>
              </p:cNvSpPr>
              <p:nvPr/>
            </p:nvSpPr>
            <p:spPr bwMode="auto">
              <a:xfrm>
                <a:off x="207856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2" name="Прямоугольник 15"/>
              <p:cNvSpPr>
                <a:spLocks noChangeArrowheads="1"/>
              </p:cNvSpPr>
              <p:nvPr/>
            </p:nvSpPr>
            <p:spPr bwMode="auto">
              <a:xfrm>
                <a:off x="207856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3" name="Прямоугольник 16"/>
              <p:cNvSpPr>
                <a:spLocks noChangeArrowheads="1"/>
              </p:cNvSpPr>
              <p:nvPr/>
            </p:nvSpPr>
            <p:spPr bwMode="auto">
              <a:xfrm>
                <a:off x="39960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4" name="Прямоугольник 17"/>
              <p:cNvSpPr>
                <a:spLocks noChangeArrowheads="1"/>
              </p:cNvSpPr>
              <p:nvPr/>
            </p:nvSpPr>
            <p:spPr bwMode="auto">
              <a:xfrm>
                <a:off x="399600" y="213552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5" name="Прямоугольник 18"/>
              <p:cNvSpPr>
                <a:spLocks noChangeArrowheads="1"/>
              </p:cNvSpPr>
              <p:nvPr/>
            </p:nvSpPr>
            <p:spPr bwMode="auto">
              <a:xfrm>
                <a:off x="399600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6" name="Прямоугольник 19"/>
              <p:cNvSpPr>
                <a:spLocks noChangeArrowheads="1"/>
              </p:cNvSpPr>
              <p:nvPr/>
            </p:nvSpPr>
            <p:spPr bwMode="auto">
              <a:xfrm>
                <a:off x="399600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7" name="Прямоугольник 20"/>
              <p:cNvSpPr>
                <a:spLocks noChangeArrowheads="1"/>
              </p:cNvSpPr>
              <p:nvPr/>
            </p:nvSpPr>
            <p:spPr bwMode="auto">
              <a:xfrm>
                <a:off x="591555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8" name="Прямоугольник 21"/>
              <p:cNvSpPr>
                <a:spLocks noChangeArrowheads="1"/>
              </p:cNvSpPr>
              <p:nvPr/>
            </p:nvSpPr>
            <p:spPr bwMode="auto">
              <a:xfrm>
                <a:off x="591555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69" name="Прямоугольник 22"/>
              <p:cNvSpPr>
                <a:spLocks noChangeArrowheads="1"/>
              </p:cNvSpPr>
              <p:nvPr/>
            </p:nvSpPr>
            <p:spPr bwMode="auto">
              <a:xfrm>
                <a:off x="591555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70" name="Прямоугольник 23"/>
              <p:cNvSpPr>
                <a:spLocks noChangeArrowheads="1"/>
              </p:cNvSpPr>
              <p:nvPr/>
            </p:nvSpPr>
            <p:spPr bwMode="auto">
              <a:xfrm>
                <a:off x="78313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71" name="Прямоугольник 24"/>
              <p:cNvSpPr>
                <a:spLocks noChangeArrowheads="1"/>
              </p:cNvSpPr>
              <p:nvPr/>
            </p:nvSpPr>
            <p:spPr bwMode="auto">
              <a:xfrm>
                <a:off x="783130" y="213552"/>
                <a:ext cx="180000" cy="180000"/>
              </a:xfrm>
              <a:prstGeom prst="rect">
                <a:avLst/>
              </a:prstGeom>
              <a:solidFill>
                <a:srgbClr val="EBF1DE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72" name="Прямоугольник 25"/>
              <p:cNvSpPr>
                <a:spLocks noChangeArrowheads="1"/>
              </p:cNvSpPr>
              <p:nvPr/>
            </p:nvSpPr>
            <p:spPr bwMode="auto">
              <a:xfrm>
                <a:off x="97393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25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-6350"/>
            <a:ext cx="9144000" cy="800100"/>
            <a:chOff x="0" y="0"/>
            <a:chExt cx="9144000" cy="800901"/>
          </a:xfrm>
        </p:grpSpPr>
        <p:sp>
          <p:nvSpPr>
            <p:cNvPr id="92166" name="Прямоугольник 24"/>
            <p:cNvSpPr>
              <a:spLocks noChangeArrowheads="1"/>
            </p:cNvSpPr>
            <p:nvPr/>
          </p:nvSpPr>
          <p:spPr bwMode="auto">
            <a:xfrm>
              <a:off x="0" y="0"/>
              <a:ext cx="9144000" cy="800901"/>
            </a:xfrm>
            <a:prstGeom prst="rect">
              <a:avLst/>
            </a:prstGeom>
            <a:pattFill prst="dkHorz">
              <a:fgClr>
                <a:srgbClr val="A6C36B"/>
              </a:fgClr>
              <a:bgClr>
                <a:srgbClr val="B2CB7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18000" y="21889"/>
              <a:ext cx="1135930" cy="759600"/>
              <a:chOff x="18000" y="21889"/>
              <a:chExt cx="1135930" cy="759600"/>
            </a:xfrm>
          </p:grpSpPr>
          <p:sp>
            <p:nvSpPr>
              <p:cNvPr id="92168" name="Прямоугольник 6"/>
              <p:cNvSpPr>
                <a:spLocks noChangeArrowheads="1"/>
              </p:cNvSpPr>
              <p:nvPr/>
            </p:nvSpPr>
            <p:spPr bwMode="auto">
              <a:xfrm>
                <a:off x="1800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9" name="Прямоугольник 7"/>
              <p:cNvSpPr>
                <a:spLocks noChangeArrowheads="1"/>
              </p:cNvSpPr>
              <p:nvPr/>
            </p:nvSpPr>
            <p:spPr bwMode="auto">
              <a:xfrm>
                <a:off x="18000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0" name="Прямоугольник 8"/>
              <p:cNvSpPr>
                <a:spLocks noChangeArrowheads="1"/>
              </p:cNvSpPr>
              <p:nvPr/>
            </p:nvSpPr>
            <p:spPr bwMode="auto">
              <a:xfrm>
                <a:off x="18000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1" name="Прямоугольник 9"/>
              <p:cNvSpPr>
                <a:spLocks noChangeArrowheads="1"/>
              </p:cNvSpPr>
              <p:nvPr/>
            </p:nvSpPr>
            <p:spPr bwMode="auto">
              <a:xfrm>
                <a:off x="18000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2" name="Прямоугольник 10"/>
              <p:cNvSpPr>
                <a:spLocks noChangeArrowheads="1"/>
              </p:cNvSpPr>
              <p:nvPr/>
            </p:nvSpPr>
            <p:spPr bwMode="auto">
              <a:xfrm>
                <a:off x="207856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3" name="Прямоугольник 11"/>
              <p:cNvSpPr>
                <a:spLocks noChangeArrowheads="1"/>
              </p:cNvSpPr>
              <p:nvPr/>
            </p:nvSpPr>
            <p:spPr bwMode="auto">
              <a:xfrm>
                <a:off x="207856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4" name="Прямоугольник 12"/>
              <p:cNvSpPr>
                <a:spLocks noChangeArrowheads="1"/>
              </p:cNvSpPr>
              <p:nvPr/>
            </p:nvSpPr>
            <p:spPr bwMode="auto">
              <a:xfrm>
                <a:off x="207856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5" name="Прямоугольник 13"/>
              <p:cNvSpPr>
                <a:spLocks noChangeArrowheads="1"/>
              </p:cNvSpPr>
              <p:nvPr/>
            </p:nvSpPr>
            <p:spPr bwMode="auto">
              <a:xfrm>
                <a:off x="207856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6" name="Прямоугольник 14"/>
              <p:cNvSpPr>
                <a:spLocks noChangeArrowheads="1"/>
              </p:cNvSpPr>
              <p:nvPr/>
            </p:nvSpPr>
            <p:spPr bwMode="auto">
              <a:xfrm>
                <a:off x="39960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7" name="Прямоугольник 15"/>
              <p:cNvSpPr>
                <a:spLocks noChangeArrowheads="1"/>
              </p:cNvSpPr>
              <p:nvPr/>
            </p:nvSpPr>
            <p:spPr bwMode="auto">
              <a:xfrm>
                <a:off x="399600" y="213552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8" name="Прямоугольник 16"/>
              <p:cNvSpPr>
                <a:spLocks noChangeArrowheads="1"/>
              </p:cNvSpPr>
              <p:nvPr/>
            </p:nvSpPr>
            <p:spPr bwMode="auto">
              <a:xfrm>
                <a:off x="399600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9" name="Прямоугольник 17"/>
              <p:cNvSpPr>
                <a:spLocks noChangeArrowheads="1"/>
              </p:cNvSpPr>
              <p:nvPr/>
            </p:nvSpPr>
            <p:spPr bwMode="auto">
              <a:xfrm>
                <a:off x="399600" y="601489"/>
                <a:ext cx="180000" cy="180000"/>
              </a:xfrm>
              <a:prstGeom prst="rect">
                <a:avLst/>
              </a:prstGeom>
              <a:solidFill>
                <a:srgbClr val="EBF1D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0" name="Прямоугольник 18"/>
              <p:cNvSpPr>
                <a:spLocks noChangeArrowheads="1"/>
              </p:cNvSpPr>
              <p:nvPr/>
            </p:nvSpPr>
            <p:spPr bwMode="auto">
              <a:xfrm>
                <a:off x="591555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1" name="Прямоугольник 19"/>
              <p:cNvSpPr>
                <a:spLocks noChangeArrowheads="1"/>
              </p:cNvSpPr>
              <p:nvPr/>
            </p:nvSpPr>
            <p:spPr bwMode="auto">
              <a:xfrm>
                <a:off x="591555" y="213672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2" name="Прямоугольник 20"/>
              <p:cNvSpPr>
                <a:spLocks noChangeArrowheads="1"/>
              </p:cNvSpPr>
              <p:nvPr/>
            </p:nvSpPr>
            <p:spPr bwMode="auto">
              <a:xfrm>
                <a:off x="591555" y="407089"/>
                <a:ext cx="180000" cy="180000"/>
              </a:xfrm>
              <a:prstGeom prst="rect">
                <a:avLst/>
              </a:prstGeom>
              <a:solidFill>
                <a:srgbClr val="EBF1DE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3" name="Прямоугольник 21"/>
              <p:cNvSpPr>
                <a:spLocks noChangeArrowheads="1"/>
              </p:cNvSpPr>
              <p:nvPr/>
            </p:nvSpPr>
            <p:spPr bwMode="auto">
              <a:xfrm>
                <a:off x="78313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4" name="Прямоугольник 22"/>
              <p:cNvSpPr>
                <a:spLocks noChangeArrowheads="1"/>
              </p:cNvSpPr>
              <p:nvPr/>
            </p:nvSpPr>
            <p:spPr bwMode="auto">
              <a:xfrm>
                <a:off x="783130" y="213552"/>
                <a:ext cx="180000" cy="180000"/>
              </a:xfrm>
              <a:prstGeom prst="rect">
                <a:avLst/>
              </a:prstGeom>
              <a:solidFill>
                <a:srgbClr val="EBF1DE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5" name="Прямоугольник 23"/>
              <p:cNvSpPr>
                <a:spLocks noChangeArrowheads="1"/>
              </p:cNvSpPr>
              <p:nvPr/>
            </p:nvSpPr>
            <p:spPr bwMode="auto">
              <a:xfrm>
                <a:off x="973930" y="21889"/>
                <a:ext cx="180000" cy="180000"/>
              </a:xfrm>
              <a:prstGeom prst="rect">
                <a:avLst/>
              </a:prstGeom>
              <a:solidFill>
                <a:srgbClr val="EBF1DE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 bwMode="auto">
          <a:xfrm flipV="1">
            <a:off x="0" y="6559550"/>
            <a:ext cx="9144000" cy="32543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ru-RU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92163" name="Прямоугольник 32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Разработка территориального обзора развития </a:t>
            </a:r>
          </a:p>
          <a:p>
            <a:pPr algn="ctr"/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Красноярской агломерации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0" y="908050"/>
            <a:ext cx="9144000" cy="5607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indent="-177800"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Научно-исследовательская работа на тему: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«Разработка теоретических подходов, методологических и методических основ анализа региональных социально-экономических показателей, перспектив роста и недостаточно разрабатываемых ресурсов с использованием стандартного набора индикаторов и инструментов для оценки региональных показателей и конкурентоспособности»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по заказу Министерства экономического развития Красноярского края</a:t>
            </a:r>
          </a:p>
          <a:p>
            <a:pPr marL="177800" indent="-177800"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Разработку территориального обзора Красноярской агломерации осуществляет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Министерство экономики и регионального развития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Красноярского края и эксперты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 ОЭСР, Сибирского федерального университета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Финансового университета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177800" indent="-177800"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В обзор включены более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10 тысяч показателей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 период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1999-2012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годов.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Разработаны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методики по трансформации российских статистических показателей в соответствии с требованиями ОЭСР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177800" indent="-177800" algn="ctr">
              <a:spcBef>
                <a:spcPts val="120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Результат:</a:t>
            </a:r>
          </a:p>
          <a:p>
            <a:pPr marL="635000" lvl="1" indent="-177800"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выработка предложений по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Стратегии социально-экономического развития Красноярской агломерации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177800" indent="-177800" algn="ctr">
              <a:spcBef>
                <a:spcPts val="1200"/>
              </a:spcBef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5" name="Номер слайда 3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59550"/>
            <a:ext cx="2133600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210957-BBF1-439F-8C28-881C2A936A3F}" type="slidenum">
              <a:rPr lang="ru-RU" sz="1400" b="1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z="1400" b="1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28625" y="821904"/>
            <a:ext cx="84296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Цель исследования </a:t>
            </a:r>
            <a:r>
              <a:rPr lang="ru-RU" sz="2000" dirty="0">
                <a:solidFill>
                  <a:srgbClr val="002060"/>
                </a:solidFill>
              </a:rPr>
              <a:t>- а</a:t>
            </a:r>
            <a:r>
              <a:rPr lang="ru-RU" sz="2000" dirty="0"/>
              <a:t>нализ формирования нового опорного каркаса пространственной организации России, определение городских центров, являющихся точками роста и зонами опережающего развития.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Ожидаемые результаты </a:t>
            </a:r>
            <a:r>
              <a:rPr lang="ru-RU" sz="2000" b="1" dirty="0" smtClean="0">
                <a:solidFill>
                  <a:srgbClr val="002060"/>
                </a:solidFill>
              </a:rPr>
              <a:t>исследований: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dirty="0" smtClean="0"/>
              <a:t>3.1. Анализ, оценка и систематизация изменения численности городов и определение тенденций формирования городских центров  за долгосрочный период.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3.2.Выявление </a:t>
            </a:r>
            <a:r>
              <a:rPr lang="ru-RU" sz="2000" dirty="0"/>
              <a:t>новой системы расселения  и пространственной организации России. Обоснование концепции формирования нового опорного каркаса пространственной организации России.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3.3. Подготовка предложений по совершенствованию пространственной организации России.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14500" y="142875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0"/>
                </a:solidFill>
              </a:rPr>
              <a:t>Цель и задачи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439862"/>
          </a:xfrm>
        </p:spPr>
        <p:txBody>
          <a:bodyPr/>
          <a:lstStyle/>
          <a:p>
            <a:r>
              <a:rPr lang="ru-RU" sz="2000" b="1" dirty="0" smtClean="0">
                <a:latin typeface="Arial" charset="0"/>
                <a:cs typeface="Arial" charset="0"/>
              </a:rPr>
              <a:t>VIII Всемирная Конференция  Организации Экономического Сотрудничества и Развития (ОЭСР) по развитию </a:t>
            </a:r>
            <a:r>
              <a:rPr lang="ru-RU" sz="2000" b="1" dirty="0" err="1" smtClean="0">
                <a:latin typeface="Arial" charset="0"/>
                <a:cs typeface="Arial" charset="0"/>
              </a:rPr>
              <a:t>неурбанизированных</a:t>
            </a:r>
            <a:r>
              <a:rPr lang="ru-RU" sz="2000" b="1" dirty="0" smtClean="0">
                <a:latin typeface="Arial" charset="0"/>
                <a:cs typeface="Arial" charset="0"/>
              </a:rPr>
              <a:t> территорий «Инновации и модернизация экономики </a:t>
            </a:r>
            <a:r>
              <a:rPr lang="ru-RU" sz="2000" b="1" dirty="0" err="1" smtClean="0">
                <a:latin typeface="Arial" charset="0"/>
                <a:cs typeface="Arial" charset="0"/>
              </a:rPr>
              <a:t>неурбанизированных</a:t>
            </a:r>
            <a:r>
              <a:rPr lang="ru-RU" sz="2000" b="1" dirty="0" smtClean="0">
                <a:latin typeface="Arial" charset="0"/>
                <a:cs typeface="Arial" charset="0"/>
              </a:rPr>
              <a:t> регионов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52924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Конференция ОЭСР проводилась в России впервые.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В ней приняли участие около </a:t>
            </a:r>
            <a:r>
              <a:rPr lang="ru-RU" b="1" dirty="0" smtClean="0">
                <a:solidFill>
                  <a:prstClr val="black"/>
                </a:solidFill>
              </a:rPr>
              <a:t>200 экспертов</a:t>
            </a:r>
            <a:r>
              <a:rPr lang="ru-RU" dirty="0" smtClean="0">
                <a:solidFill>
                  <a:prstClr val="black"/>
                </a:solidFill>
              </a:rPr>
              <a:t>,               в том числе </a:t>
            </a:r>
            <a:r>
              <a:rPr lang="ru-RU" b="1" dirty="0" smtClean="0">
                <a:solidFill>
                  <a:prstClr val="black"/>
                </a:solidFill>
              </a:rPr>
              <a:t>43</a:t>
            </a:r>
            <a:r>
              <a:rPr lang="ru-RU" dirty="0" smtClean="0">
                <a:solidFill>
                  <a:prstClr val="black"/>
                </a:solidFill>
              </a:rPr>
              <a:t> представителя из </a:t>
            </a:r>
            <a:r>
              <a:rPr lang="ru-RU" b="1" dirty="0" smtClean="0">
                <a:solidFill>
                  <a:prstClr val="black"/>
                </a:solidFill>
              </a:rPr>
              <a:t>26</a:t>
            </a:r>
            <a:r>
              <a:rPr lang="ru-RU" dirty="0" smtClean="0">
                <a:solidFill>
                  <a:prstClr val="black"/>
                </a:solidFill>
              </a:rPr>
              <a:t> иностранных государств.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1432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9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333" r="42308" b="5999"/>
          <a:stretch/>
        </p:blipFill>
        <p:spPr bwMode="auto">
          <a:xfrm>
            <a:off x="60468" y="345232"/>
            <a:ext cx="4608511" cy="631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76672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Мероприятия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Красноярский международный экономический форум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Коллегия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Минрегиона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России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tabLst>
                <a:tab pos="0" algn="l"/>
              </a:tabLs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Публикации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620713" indent="-257175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1 монография (12,5 </a:t>
            </a:r>
            <a:r>
              <a:rPr lang="ru-RU" b="1" dirty="0" err="1" smtClean="0">
                <a:solidFill>
                  <a:srgbClr val="002060"/>
                </a:solidFill>
              </a:rPr>
              <a:t>п.л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  <a:endParaRPr lang="ru-RU" b="1" dirty="0">
              <a:solidFill>
                <a:srgbClr val="002060"/>
              </a:solidFill>
            </a:endParaRPr>
          </a:p>
          <a:p>
            <a:pPr marL="620713" indent="-257175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7 </a:t>
            </a:r>
            <a:r>
              <a:rPr lang="ru-RU" b="1" dirty="0">
                <a:solidFill>
                  <a:srgbClr val="002060"/>
                </a:solidFill>
              </a:rPr>
              <a:t>статей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журналах </a:t>
            </a:r>
            <a:r>
              <a:rPr lang="ru-RU" b="1" dirty="0" smtClean="0">
                <a:solidFill>
                  <a:srgbClr val="002060"/>
                </a:solidFill>
              </a:rPr>
              <a:t>ВАК</a:t>
            </a:r>
          </a:p>
          <a:p>
            <a:pPr marL="620713" indent="-257175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1 статья принята в </a:t>
            </a:r>
            <a:r>
              <a:rPr lang="ru-RU" b="1" dirty="0" err="1" smtClean="0">
                <a:solidFill>
                  <a:srgbClr val="002060"/>
                </a:solidFill>
              </a:rPr>
              <a:t>ЭиММ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620713" indent="-257175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Международное издание совместно с ОЭСР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10"/>
          <p:cNvSpPr txBox="1">
            <a:spLocks noChangeArrowheads="1"/>
          </p:cNvSpPr>
          <p:nvPr/>
        </p:nvSpPr>
        <p:spPr bwMode="auto">
          <a:xfrm>
            <a:off x="2124075" y="3073400"/>
            <a:ext cx="5184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003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публикаций по теме НИР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Фаттахов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Р.В., Фаттахов М.Р. Методология и критерии оценки устойчивого развития городов в условиях вступления России в ОЭСР// Федерализм, М. - 2013, №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ВАК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Фаттахов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Р.В.,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Нещадин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 Приоритеты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в сфере регионального развития// М.: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№1-2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2013. - ВАК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Нещадин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Низамутдинов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Соськова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О., Горин Н. Проблемы развития городского расселения в РФ. М.: Общество и экономика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№7-8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Нещадин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Тульчинский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Г.Л. Смена парадигмы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развития// Общество и экономика, М. - 2013,  №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ВАК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Нещадин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А., Кашин В. Динамика развития валового регионального продукта регионов РФ. М.: Общество и экономика №6,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2013,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ВАК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и ОЭСР: сотрудничество во благо развития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России: по материалам 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Конференции ОЭСР по развитию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неурбанизированных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территорий «Инновация и модернизация экономики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неурбанизированных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регионов» 3-5 октября 2012 г. // ОЭСР,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Минрегион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России, Правительство Красноярского края,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Красноярск: ПИК «Офсет», 2013. – 56 с. 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Фаттахов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Р.В.,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Нещадин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Колбасов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А.С., Строев П.В. и др. Инновационные кластеры - точки роста ХХI века: теоретические подходы, методологические 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их формирования и развития.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Монография.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1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571500" y="221456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1. АНАЛИЗ И ОЦЕНКА ТЕНДЕНЦИЙ ФОРМИРОВАНИЯ ГОРОДСКИХ ЦЕНТРОВ В 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6" y="-1"/>
            <a:ext cx="9144000" cy="708819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Смена принципов пространственного развития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городов вдоль транспортных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коридоров. 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0713" indent="-174625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рек Волга, Ока и Кама сформировали систему городов - Москва, Ярославль, Нижний Новгород, Казань, Самара, Саратов, Чебоксары, Пермь, Царицын, Астрахань.</a:t>
            </a:r>
          </a:p>
          <a:p>
            <a:pPr marL="620713" indent="-174625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Транссибирская магистраль - развитие городов Омск, Новосибирск, Красноярск, Томск, Чита, Иркутск, Хабаровск, Владивосток.</a:t>
            </a:r>
          </a:p>
          <a:p>
            <a:pPr marL="446088" indent="-446088">
              <a:buAutoNum type="arabicPeriod" startAt="2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городов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вокруг размещаемых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 (особенно в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 индустриализации и в 50-60 годы ХХ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века). В основном города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численностью населения менее 100 тыс. человек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6088" indent="-446088">
              <a:buAutoNum type="arabicPeriod" startAt="2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городов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наукоградов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(в 40-50 годах ХХ века) рядом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крупными городами, опираясь на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имеющиеся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высшие и средние образовательные учреждения, крупные предприятия. 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>
              <a:buAutoNum type="arabicPeriod" startAt="2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территориально-промышленных комплексов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(ТПК), связанных технологической цепочкой переделов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(угольная и коксохимическая промышленность, металлургия Кемеровской области и Алтайского края) или на общности сырья (Усть-Илимский лесоперерабатывающий комплекс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46088" indent="-446088">
              <a:buAutoNum type="arabicPeriod" startAt="2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поселенческой структуры в виде агломераций и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конкурентных условий для развития кластеров и инновационных технологий.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0" y="285728"/>
          <a:ext cx="435768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/>
          <p:cNvGraphicFramePr>
            <a:graphicFrameLocks/>
          </p:cNvGraphicFramePr>
          <p:nvPr/>
        </p:nvGraphicFramePr>
        <p:xfrm>
          <a:off x="4714876" y="285728"/>
          <a:ext cx="4214810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динамика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градообразования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России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593467"/>
              </p:ext>
            </p:extLst>
          </p:nvPr>
        </p:nvGraphicFramePr>
        <p:xfrm>
          <a:off x="107504" y="1341438"/>
          <a:ext cx="9002892" cy="539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Диаграмма" r:id="rId4" imgW="6048375" imgH="3038475" progId="Excel.Sheet.8">
                  <p:embed/>
                </p:oleObj>
              </mc:Choice>
              <mc:Fallback>
                <p:oleObj name="Диаграмма" r:id="rId4" imgW="6048375" imgH="303847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341438"/>
                        <a:ext cx="9002892" cy="5399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Интенсивность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градообразования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советский период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50351"/>
              </p:ext>
            </p:extLst>
          </p:nvPr>
        </p:nvGraphicFramePr>
        <p:xfrm>
          <a:off x="89693" y="1700808"/>
          <a:ext cx="8964613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Диаграмма" r:id="rId4" imgW="5962605" imgH="1990595" progId="Excel.Sheet.8">
                  <p:embed/>
                </p:oleObj>
              </mc:Choice>
              <mc:Fallback>
                <p:oleObj name="Диаграмма" r:id="rId4" imgW="5962605" imgH="199059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" y="1700808"/>
                        <a:ext cx="8964613" cy="4535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Информационное обеспечение исследований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Численность городского населения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Количество городов:  1033  (матрица 1033*51=52683)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ea typeface="Arial Unicode MS"/>
                <a:cs typeface="Arial"/>
              </a:rPr>
              <a:t>Тип города:</a:t>
            </a: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До 20 тыс. тыс. чел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От 20 до 50 тыс. чел.</a:t>
            </a: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От 50 до 100 тыс. чел.</a:t>
            </a: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От 100 до 500 тыс. чел.</a:t>
            </a: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От 500 до 1000 тыс. чел.</a:t>
            </a: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1000 и более тыс. чел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Период исследования: 1958 – 2025 гг.       -      67 лет</a:t>
            </a: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Отчетный период: 1958 – 2010 гг.</a:t>
            </a: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Прогнозный период:  до 2025 г.</a:t>
            </a:r>
            <a:endParaRPr lang="ru-RU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620713" indent="-257175"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Arial"/>
            </a:endParaRPr>
          </a:p>
          <a:p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3116</Words>
  <Application>Microsoft Office PowerPoint</Application>
  <PresentationFormat>Экран (4:3)</PresentationFormat>
  <Paragraphs>1054</Paragraphs>
  <Slides>33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Тема Office</vt:lpstr>
      <vt:lpstr>1_Тема Office</vt:lpstr>
      <vt:lpstr>2_Тема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Смена принципов пространственного развития</vt:lpstr>
      <vt:lpstr>Презентация PowerPoint</vt:lpstr>
      <vt:lpstr>Историческая динамика градообразования в России</vt:lpstr>
      <vt:lpstr>Интенсивность градообразования в советский период</vt:lpstr>
      <vt:lpstr>Информационное обеспечение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Города–миллионники  России: динамика за 1959-2010 гг.</vt:lpstr>
      <vt:lpstr>Города России: численность 500-1000 тыс. чел. Динамика за 1959-2010 гг.</vt:lpstr>
      <vt:lpstr>Презентация PowerPoint</vt:lpstr>
      <vt:lpstr>Презентация PowerPoint</vt:lpstr>
      <vt:lpstr>Презентация PowerPoint</vt:lpstr>
      <vt:lpstr>Основные направления деятельности Правительства  Российской Федерации на период до 2018 года  (утверждены Председателем Правительства РФ 31.01.2013)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Городские агломерации и кластеры в России</vt:lpstr>
      <vt:lpstr>Презентация PowerPoint</vt:lpstr>
      <vt:lpstr>Презентация PowerPoint</vt:lpstr>
      <vt:lpstr>Презентация PowerPoint</vt:lpstr>
      <vt:lpstr>VIII Всемирная Конференция  Организации Экономического Сотрудничества и Развития (ОЭСР) по развитию неурбанизированных территорий «Инновации и модернизация экономики неурбанизированных регионов</vt:lpstr>
      <vt:lpstr>Презентация PowerPoint</vt:lpstr>
      <vt:lpstr>Презентация PowerPoint</vt:lpstr>
      <vt:lpstr>Список публикаций по теме НИР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Rafael</cp:lastModifiedBy>
  <cp:revision>287</cp:revision>
  <dcterms:created xsi:type="dcterms:W3CDTF">2011-11-05T04:29:59Z</dcterms:created>
  <dcterms:modified xsi:type="dcterms:W3CDTF">2014-03-26T17:28:34Z</dcterms:modified>
</cp:coreProperties>
</file>