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97" r:id="rId3"/>
    <p:sldId id="367" r:id="rId4"/>
    <p:sldId id="368" r:id="rId5"/>
    <p:sldId id="391" r:id="rId6"/>
    <p:sldId id="394" r:id="rId7"/>
    <p:sldId id="396" r:id="rId8"/>
    <p:sldId id="386" r:id="rId9"/>
    <p:sldId id="384" r:id="rId10"/>
    <p:sldId id="404" r:id="rId11"/>
    <p:sldId id="405" r:id="rId12"/>
    <p:sldId id="406" r:id="rId13"/>
    <p:sldId id="399" r:id="rId14"/>
    <p:sldId id="410" r:id="rId15"/>
    <p:sldId id="411" r:id="rId16"/>
    <p:sldId id="424" r:id="rId17"/>
    <p:sldId id="412" r:id="rId18"/>
    <p:sldId id="423" r:id="rId19"/>
    <p:sldId id="400" r:id="rId20"/>
    <p:sldId id="401" r:id="rId21"/>
    <p:sldId id="402" r:id="rId22"/>
    <p:sldId id="403" r:id="rId23"/>
    <p:sldId id="408" r:id="rId24"/>
    <p:sldId id="409" r:id="rId25"/>
    <p:sldId id="370" r:id="rId2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50;&#1072;&#1090;&#1103;\&#1056;&#1072;&#1073;&#1086;&#1095;&#1080;&#1081;%20&#1089;&#1090;&#1086;&#1083;\&#1056;&#1072;&#1073;&#1086;&#1095;&#1080;&#1081;%20&#1089;&#1090;&#1086;&#1083;\&#1056;&#1072;&#1073;&#1086;&#1095;&#1080;&#1081;%20&#1089;&#1090;&#1086;&#1083;\&#1056;&#1072;&#1073;&#1086;&#1095;&#1080;&#1081;%20&#1089;&#1090;&#1086;&#1083;\&#1058;&#1072;&#1088;&#1072;&#1089;&#1086;&#1074;\&#1058;&#1072;&#1088;&#1072;&#1089;&#1086;&#1074;%202015\&#1080;&#1084;&#1087;&#1086;&#1088;&#1090;%20&#1045;&#1057;-&#1056;&#1086;&#1089;&#1089;&#1080;&#1103;%20&#1084;&#1103;&#1089;&#108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50;&#1072;&#1090;&#1103;\&#1056;&#1072;&#1073;&#1086;&#1095;&#1080;&#1081;%20&#1089;&#1090;&#1086;&#1083;\&#1056;&#1072;&#1073;&#1086;&#1095;&#1080;&#1081;%20&#1089;&#1090;&#1086;&#1083;\&#1056;&#1072;&#1073;&#1086;&#1095;&#1080;&#1081;%20&#1089;&#1090;&#1086;&#1083;\&#1056;&#1072;&#1073;&#1086;&#1095;&#1080;&#1081;%20&#1089;&#1090;&#1086;&#1083;\&#1058;&#1072;&#1088;&#1072;&#1089;&#1086;&#1074;\&#1058;&#1072;&#1088;&#1072;&#1089;&#1086;&#1074;%202015\&#1080;&#1084;&#1087;&#1086;&#1088;&#1090;%20&#1045;&#1057;-&#1056;&#1086;&#1089;&#1089;&#1080;&#1103;%20&#1084;&#1103;&#1089;&#108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-9.9974288941934802E-2"/>
                  <c:y val="-0.2022059277364244"/>
                </c:manualLayout>
              </c:layout>
              <c:showPercent val="1"/>
            </c:dLbl>
            <c:dLbl>
              <c:idx val="4"/>
              <c:layout>
                <c:manualLayout>
                  <c:x val="0.15234314567332607"/>
                  <c:y val="-6.771829878984640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ЕС!$A$28:$A$33</c:f>
              <c:strCache>
                <c:ptCount val="6"/>
                <c:pt idx="0">
                  <c:v>Продовольствие, напитки и табачные изделия</c:v>
                </c:pt>
                <c:pt idx="1">
                  <c:v>Минеральное топливо, смазочные материалы</c:v>
                </c:pt>
                <c:pt idx="2">
                  <c:v>Продукция химической промышленности</c:v>
                </c:pt>
                <c:pt idx="3">
                  <c:v>Другие промышленные товары</c:v>
                </c:pt>
                <c:pt idx="4">
                  <c:v>Машины и транспортные средства</c:v>
                </c:pt>
                <c:pt idx="5">
                  <c:v>Прочее</c:v>
                </c:pt>
              </c:strCache>
            </c:strRef>
          </c:cat>
          <c:val>
            <c:numRef>
              <c:f>ЕС!$C$28:$C$33</c:f>
              <c:numCache>
                <c:formatCode>0.0</c:formatCode>
                <c:ptCount val="6"/>
                <c:pt idx="0">
                  <c:v>6.0046056419113416</c:v>
                </c:pt>
                <c:pt idx="1">
                  <c:v>6.9545192861255032</c:v>
                </c:pt>
                <c:pt idx="2">
                  <c:v>15.728267127230854</c:v>
                </c:pt>
                <c:pt idx="3">
                  <c:v>22.049510650546917</c:v>
                </c:pt>
                <c:pt idx="4">
                  <c:v>40.829015544041461</c:v>
                </c:pt>
                <c:pt idx="5">
                  <c:v>8.4340817501439176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5635994148798282"/>
          <c:y val="0.19681242314072386"/>
          <c:w val="0.33410663922332223"/>
          <c:h val="0.6063751537185524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9.048866960775731E-2"/>
                  <c:y val="0.22671982826630349"/>
                </c:manualLayout>
              </c:layout>
              <c:showVal val="1"/>
            </c:dLbl>
            <c:dLbl>
              <c:idx val="1"/>
              <c:layout>
                <c:manualLayout>
                  <c:x val="-0.11413339447598846"/>
                  <c:y val="1.9350922611880188E-2"/>
                </c:manualLayout>
              </c:layout>
              <c:showVal val="1"/>
            </c:dLbl>
            <c:dLbl>
              <c:idx val="2"/>
              <c:layout>
                <c:manualLayout>
                  <c:x val="-6.5069467488869118E-2"/>
                  <c:y val="-0.12229122895888525"/>
                </c:manualLayout>
              </c:layout>
              <c:showVal val="1"/>
            </c:dLbl>
            <c:dLbl>
              <c:idx val="5"/>
              <c:layout>
                <c:manualLayout>
                  <c:x val="0.13130571802581834"/>
                  <c:y val="5.43817317034687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ЕС!$A$70:$A$75</c:f>
              <c:strCache>
                <c:ptCount val="6"/>
                <c:pt idx="0">
                  <c:v>Германия</c:v>
                </c:pt>
                <c:pt idx="1">
                  <c:v>Франция</c:v>
                </c:pt>
                <c:pt idx="2">
                  <c:v>Испания</c:v>
                </c:pt>
                <c:pt idx="3">
                  <c:v>Бельгия</c:v>
                </c:pt>
                <c:pt idx="4">
                  <c:v>Италия</c:v>
                </c:pt>
                <c:pt idx="5">
                  <c:v>Прочие</c:v>
                </c:pt>
              </c:strCache>
            </c:strRef>
          </c:cat>
          <c:val>
            <c:numRef>
              <c:f>ЕС!$C$70:$C$75</c:f>
              <c:numCache>
                <c:formatCode>0.0</c:formatCode>
                <c:ptCount val="6"/>
                <c:pt idx="0">
                  <c:v>17.680707228289123</c:v>
                </c:pt>
                <c:pt idx="1">
                  <c:v>15.808632345293804</c:v>
                </c:pt>
                <c:pt idx="2">
                  <c:v>9.3343733749349909</c:v>
                </c:pt>
                <c:pt idx="3">
                  <c:v>8.8923556942277671</c:v>
                </c:pt>
                <c:pt idx="4">
                  <c:v>8.7363494539781534</c:v>
                </c:pt>
                <c:pt idx="5">
                  <c:v>39.547581903276146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181AD339-3F55-44D2-B870-D53409F4CB8E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9752"/>
            <a:ext cx="2946400" cy="496888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EB0B7BD0-9AC9-4DD6-896D-B3568BA23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704CD-423C-41CC-82A3-64B7BE49651C}" type="datetimeFigureOut">
              <a:rPr lang="ru-RU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6465"/>
            <a:ext cx="5438775" cy="4467225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29752"/>
            <a:ext cx="2946400" cy="496888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196875-8629-4AE6-B782-73FBB5575D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C0BE4D-D355-4DD7-891A-61AC82BD0107}" type="datetime1">
              <a:rPr lang="ru-RU" smtClean="0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B627F6-0487-4B28-846B-C5B6F11C9F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3AF62-47BF-464D-ABDC-DCF0B69D59AC}" type="datetime1">
              <a:rPr lang="ru-RU" smtClean="0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4A77C-5058-4BCC-8BDF-94B20B0B4E0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1F353-D906-4C54-8303-67B91E3A9272}" type="datetime1">
              <a:rPr lang="ru-RU" smtClean="0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7FEDF-7C3C-49F7-B927-9185FB16E4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C8519-794A-41CE-9421-AF3EF3DF2A80}" type="datetime1">
              <a:rPr lang="ru-RU" smtClean="0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B51F59-D780-4DAE-B555-2A22E52E3F91}" type="datetime1">
              <a:rPr lang="ru-RU" smtClean="0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95F1F4D2-9AD2-40A5-BB0F-D7AA4094E1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8D5AD-4DDE-40B4-AEB8-EBD87E58C374}" type="datetime1">
              <a:rPr lang="ru-RU" smtClean="0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DD341-8546-4122-95BE-0DC254E15C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64C371-26BC-497C-8D65-D88314B4E21D}" type="datetime1">
              <a:rPr lang="ru-RU" smtClean="0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0D7F1-E7E2-44FA-9106-F12FFE385C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6077A-B023-43E2-8902-0E449D6D3D9B}" type="datetime1">
              <a:rPr lang="ru-RU" smtClean="0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A51FE-46D4-4A8A-B9CB-FEA546844B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5C2A2-E9B7-4EF0-8B10-69CA6090A086}" type="datetime1">
              <a:rPr lang="ru-RU" smtClean="0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C2A7E-E5BC-4BB4-93C0-4700C10427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9A22F-3253-4465-919F-F310EF058031}" type="datetime1">
              <a:rPr lang="ru-RU" smtClean="0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FBDA5-9FCD-48D2-B667-2BEBEFB030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BC9321-0276-4C50-90F4-C10234FCC2BA}" type="datetime1">
              <a:rPr lang="ru-RU" smtClean="0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10754C4-0213-43A5-BF83-2342A0B6AC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506ADF-567E-410C-9EF5-845672EADDD3}" type="datetime1">
              <a:rPr lang="ru-RU" smtClean="0"/>
              <a:pPr>
                <a:defRPr/>
              </a:pPr>
              <a:t>25.03.2015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По данным </a:t>
            </a:r>
            <a:r>
              <a:rPr lang="en-US" smtClean="0"/>
              <a:t>FAOSTAT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425D2BC-488A-4618-80AC-39BF789D7D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isnet@mail.ru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212976"/>
            <a:ext cx="6589396" cy="1656184"/>
          </a:xfrm>
        </p:spPr>
        <p:txBody>
          <a:bodyPr>
            <a:normAutofit/>
          </a:bodyPr>
          <a:lstStyle/>
          <a:p>
            <a:pPr marL="63500" algn="r" eaLnBrk="1" hangingPunct="1">
              <a:lnSpc>
                <a:spcPct val="110000"/>
              </a:lnSpc>
            </a:pPr>
            <a:r>
              <a:rPr lang="ru-RU" sz="2000" b="1" dirty="0" smtClean="0">
                <a:solidFill>
                  <a:srgbClr val="000510"/>
                </a:solidFill>
                <a:latin typeface="Century Schoolbook" pitchFamily="18" charset="0"/>
              </a:rPr>
              <a:t>В.И. Тарасов</a:t>
            </a:r>
          </a:p>
          <a:p>
            <a:pPr marL="63500" algn="r" eaLnBrk="1" hangingPunct="1">
              <a:lnSpc>
                <a:spcPct val="110000"/>
              </a:lnSpc>
            </a:pPr>
            <a:r>
              <a:rPr lang="ru-RU" sz="2000" b="1" dirty="0" smtClean="0">
                <a:solidFill>
                  <a:srgbClr val="000510"/>
                </a:solidFill>
                <a:latin typeface="Century Schoolbook" pitchFamily="18" charset="0"/>
              </a:rPr>
              <a:t>Действительный член Международной академии информатизации</a:t>
            </a:r>
          </a:p>
          <a:p>
            <a:pPr marL="63500" algn="r" eaLnBrk="1" hangingPunct="1">
              <a:lnSpc>
                <a:spcPct val="110000"/>
              </a:lnSpc>
            </a:pPr>
            <a:r>
              <a:rPr lang="ru-RU" sz="2000" b="1" dirty="0" smtClean="0">
                <a:solidFill>
                  <a:srgbClr val="000510"/>
                </a:solidFill>
                <a:latin typeface="Century Schoolbook" pitchFamily="18" charset="0"/>
              </a:rPr>
              <a:t>Руководитель Аграрного центра ЕврАзЭС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323528" y="1415856"/>
            <a:ext cx="8424936" cy="18691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b="1" dirty="0" smtClean="0"/>
              <a:t>О различных подходах к оценке последствий антироссийских санкций и </a:t>
            </a:r>
            <a:r>
              <a:rPr lang="ru-RU" sz="3200" b="1" dirty="0" err="1" smtClean="0"/>
              <a:t>контрсанкций</a:t>
            </a:r>
            <a:r>
              <a:rPr lang="ru-RU" sz="3200" b="1" dirty="0" smtClean="0"/>
              <a:t> в агропродовольственной сфере</a:t>
            </a:r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23528" y="6149916"/>
            <a:ext cx="8643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  <a:cs typeface="+mn-cs"/>
              </a:rPr>
              <a:t> Москва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n-lt"/>
                <a:cs typeface="+mn-cs"/>
              </a:rPr>
              <a:t>26 марта 2015 г.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0" y="188640"/>
            <a:ext cx="84724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РОССИЙСКАЯ АКАДЕМИЯ НАУК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200" b="1" dirty="0" smtClean="0">
                <a:latin typeface="+mj-lt"/>
                <a:ea typeface="+mj-ea"/>
                <a:cs typeface="+mj-cs"/>
              </a:rPr>
              <a:t>ВСЕРОССИЙСКИЙ НИИ ЭКОНОМИКИ СЕЛЬСКОГО ХОЗЯЙСТВА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5157192"/>
            <a:ext cx="868851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Доклад на Круглом столе № 12 «Агропродовольственный сектор России в условиях санкций: проблемы и возможности»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836712"/>
            <a:ext cx="84724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Московский экономический форум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Характеристики </a:t>
            </a:r>
            <a:r>
              <a:rPr lang="ru-RU" b="1" dirty="0" smtClean="0">
                <a:solidFill>
                  <a:schemeClr val="tx1"/>
                </a:solidFill>
              </a:rPr>
              <a:t>объявленной программы импортозамещения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8291264" cy="4861520"/>
          </a:xfrm>
        </p:spPr>
        <p:txBody>
          <a:bodyPr>
            <a:normAutofit/>
          </a:bodyPr>
          <a:lstStyle/>
          <a:p>
            <a:pPr lvl="0" indent="539750" algn="just" fontAlgn="base">
              <a:buFont typeface="Wingdings" pitchFamily="2" charset="2"/>
              <a:buChar char="Ø"/>
            </a:pPr>
            <a:r>
              <a:rPr lang="ru-RU" dirty="0" smtClean="0"/>
              <a:t>У</a:t>
            </a:r>
            <a:r>
              <a:rPr lang="ru-RU" dirty="0" smtClean="0">
                <a:solidFill>
                  <a:schemeClr val="tx1"/>
                </a:solidFill>
              </a:rPr>
              <a:t>дельный вес </a:t>
            </a:r>
            <a:r>
              <a:rPr lang="ru-RU" dirty="0">
                <a:solidFill>
                  <a:schemeClr val="tx1"/>
                </a:solidFill>
              </a:rPr>
              <a:t>продукции в общем объеме продовольственного импорта России;</a:t>
            </a:r>
          </a:p>
          <a:p>
            <a:pPr lvl="0" indent="539750" algn="just" fontAlgn="base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Возможность </a:t>
            </a:r>
            <a:r>
              <a:rPr lang="ru-RU" dirty="0">
                <a:solidFill>
                  <a:schemeClr val="tx1"/>
                </a:solidFill>
              </a:rPr>
              <a:t>воспроизводства замещаемого объема российскими </a:t>
            </a:r>
            <a:r>
              <a:rPr lang="ru-RU" dirty="0" err="1">
                <a:solidFill>
                  <a:schemeClr val="tx1"/>
                </a:solidFill>
              </a:rPr>
              <a:t>сельхозтоваропроизводителями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lvl="0" indent="539750" algn="just" fontAlgn="base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Экономическая целесообразность </a:t>
            </a:r>
            <a:r>
              <a:rPr lang="ru-RU" dirty="0">
                <a:solidFill>
                  <a:schemeClr val="tx1"/>
                </a:solidFill>
              </a:rPr>
              <a:t>воспроизводства замещаемого объема российскими </a:t>
            </a:r>
            <a:r>
              <a:rPr lang="ru-RU" dirty="0" err="1">
                <a:solidFill>
                  <a:schemeClr val="tx1"/>
                </a:solidFill>
              </a:rPr>
              <a:t>сельхозтоваропроизводителями</a:t>
            </a:r>
            <a:r>
              <a:rPr lang="ru-RU" dirty="0">
                <a:solidFill>
                  <a:schemeClr val="tx1"/>
                </a:solidFill>
              </a:rPr>
              <a:t>;</a:t>
            </a:r>
          </a:p>
          <a:p>
            <a:pPr lvl="0" indent="539750" algn="just" fontAlgn="base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Политическая целесообразность </a:t>
            </a:r>
            <a:r>
              <a:rPr lang="ru-RU" dirty="0">
                <a:solidFill>
                  <a:schemeClr val="tx1"/>
                </a:solidFill>
              </a:rPr>
              <a:t>воспроизводства замещаемого объема российскими </a:t>
            </a:r>
            <a:r>
              <a:rPr lang="ru-RU" dirty="0" err="1">
                <a:solidFill>
                  <a:schemeClr val="tx1"/>
                </a:solidFill>
              </a:rPr>
              <a:t>сельхозтоваропроизводителями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Группы </a:t>
            </a:r>
            <a:r>
              <a:rPr lang="ru-RU" b="1" dirty="0" err="1" smtClean="0">
                <a:solidFill>
                  <a:schemeClr val="tx1"/>
                </a:solidFill>
              </a:rPr>
              <a:t>подсанкционных</a:t>
            </a:r>
            <a:r>
              <a:rPr lang="ru-RU" b="1" dirty="0" smtClean="0">
                <a:solidFill>
                  <a:schemeClr val="tx1"/>
                </a:solidFill>
              </a:rPr>
              <a:t> продовольственных товаров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01480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b="1" dirty="0"/>
              <a:t>Первая группа </a:t>
            </a:r>
            <a:r>
              <a:rPr lang="ru-RU" dirty="0"/>
              <a:t>включает отдельные виды продовольствия, не производимые в России, </a:t>
            </a:r>
            <a:r>
              <a:rPr lang="ru-RU" dirty="0" smtClean="0"/>
              <a:t>вопрос об </a:t>
            </a:r>
            <a:r>
              <a:rPr lang="ru-RU" dirty="0" err="1"/>
              <a:t>импортозамещении</a:t>
            </a:r>
            <a:r>
              <a:rPr lang="ru-RU" dirty="0"/>
              <a:t> </a:t>
            </a:r>
            <a:r>
              <a:rPr lang="ru-RU" dirty="0" smtClean="0"/>
              <a:t>которых является </a:t>
            </a:r>
            <a:r>
              <a:rPr lang="ru-RU" dirty="0"/>
              <a:t>спорным; речь может идти только о возможности замены одних поставщиков другими – </a:t>
            </a:r>
            <a:r>
              <a:rPr lang="ru-RU" i="1" dirty="0"/>
              <a:t>это цитрусовые, кофе, оливковое масло и </a:t>
            </a:r>
            <a:r>
              <a:rPr lang="ru-RU" i="1" dirty="0" err="1"/>
              <a:t>др</a:t>
            </a:r>
            <a:r>
              <a:rPr lang="ru-RU" dirty="0"/>
              <a:t>;</a:t>
            </a:r>
          </a:p>
          <a:p>
            <a:pPr algn="just" fontAlgn="base"/>
            <a:r>
              <a:rPr lang="ru-RU" b="1" dirty="0"/>
              <a:t>Вторая группа</a:t>
            </a:r>
            <a:r>
              <a:rPr lang="ru-RU" dirty="0"/>
              <a:t>, включает виды продукции, для производства которых в стране имеются не только все необходимые возможности, но и сложившаяся устойчивая база самообеспечения в параметрах, установленных Доктриной продовольственной безопасности России – </a:t>
            </a:r>
            <a:r>
              <a:rPr lang="ru-RU" i="1" dirty="0"/>
              <a:t>это зерно, сахар, растительное масло, картофель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0129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Группы </a:t>
            </a:r>
            <a:r>
              <a:rPr lang="ru-RU" sz="2800" b="1" dirty="0" err="1" smtClean="0">
                <a:solidFill>
                  <a:schemeClr val="tx1"/>
                </a:solidFill>
              </a:rPr>
              <a:t>подсанкционных</a:t>
            </a:r>
            <a:r>
              <a:rPr lang="ru-RU" sz="2800" b="1" dirty="0" smtClean="0">
                <a:solidFill>
                  <a:schemeClr val="tx1"/>
                </a:solidFill>
              </a:rPr>
              <a:t> продовольственных товаров (продолжение)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ru-RU" b="1" dirty="0"/>
              <a:t>Третья группа </a:t>
            </a:r>
            <a:r>
              <a:rPr lang="ru-RU" dirty="0"/>
              <a:t>включает виды продукции для производства которых в стране имеются необходимые </a:t>
            </a:r>
            <a:r>
              <a:rPr lang="ru-RU" dirty="0" smtClean="0"/>
              <a:t>возможности лишь </a:t>
            </a:r>
            <a:r>
              <a:rPr lang="ru-RU" dirty="0"/>
              <a:t>в среднесрочной перспективе (</a:t>
            </a:r>
            <a:r>
              <a:rPr lang="ru-RU" i="1" dirty="0"/>
              <a:t>основные виды овощей открытого грунта, мясо птицы и свиней</a:t>
            </a:r>
            <a:r>
              <a:rPr lang="ru-RU" dirty="0"/>
              <a:t>);</a:t>
            </a:r>
          </a:p>
          <a:p>
            <a:pPr algn="just" fontAlgn="base"/>
            <a:r>
              <a:rPr lang="ru-RU" b="1" dirty="0"/>
              <a:t>Четвертая группа </a:t>
            </a:r>
            <a:r>
              <a:rPr lang="ru-RU" dirty="0"/>
              <a:t>включает виды продукции для производства которых в стране имеются необходимые </a:t>
            </a:r>
            <a:r>
              <a:rPr lang="ru-RU" dirty="0" smtClean="0"/>
              <a:t>возможности лишь </a:t>
            </a:r>
            <a:r>
              <a:rPr lang="ru-RU" dirty="0"/>
              <a:t>в более отдаленной </a:t>
            </a:r>
            <a:r>
              <a:rPr lang="ru-RU" dirty="0" smtClean="0"/>
              <a:t>перспективе (</a:t>
            </a:r>
            <a:r>
              <a:rPr lang="ru-RU" i="1" dirty="0"/>
              <a:t>овощи защищенного грунта, плоды, молоко и молочную продукцию, мясо крупного рогатого скота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48464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Перечень </a:t>
            </a:r>
            <a:r>
              <a:rPr lang="ru-RU" sz="2800" b="1" dirty="0" err="1" smtClean="0">
                <a:solidFill>
                  <a:schemeClr val="tx1"/>
                </a:solidFill>
              </a:rPr>
              <a:t>подсанкционной</a:t>
            </a:r>
            <a:r>
              <a:rPr lang="ru-RU" sz="2800" b="1" dirty="0" smtClean="0">
                <a:solidFill>
                  <a:schemeClr val="tx1"/>
                </a:solidFill>
              </a:rPr>
              <a:t> сельскохозяйственной продукции, сырья и продовольствия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4" y="1340768"/>
          <a:ext cx="8229600" cy="437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141368"/>
              </a:tblGrid>
              <a:tr h="439444">
                <a:tc>
                  <a:txBody>
                    <a:bodyPr/>
                    <a:lstStyle/>
                    <a:p>
                      <a:pPr marL="2159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Коды ТН ВЭД ТС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Расшифровка кода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652"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0201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Мясо крупного рогатого скота, свежее или охлажденное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444"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0202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Мясо крупного рогатого скота, замороженное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444"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0203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Свинина свежая, охлажденная или замороженная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444"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0207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Мясо и пищевые субпродукты домашней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птицы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444"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из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Живая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рыба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444"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0302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0308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Рыба и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ракообразные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444"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Из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Молоко и молочная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продукция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444"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07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Овощи, съедобные корнеплоды и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клубнеплоды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9444"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Фрукты и орехи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6381328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Источник: </a:t>
            </a:r>
            <a:r>
              <a:rPr lang="en-US" sz="1200" dirty="0" smtClean="0"/>
              <a:t>http://ec.europa.eu/eurostat/statistics-explained/images/6/6b/Extra_EU-28_trade_by_main_products</a:t>
            </a:r>
            <a:endParaRPr lang="ru-RU" sz="12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72487" cy="67515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Отраслевая структура экспорта </a:t>
            </a:r>
            <a:r>
              <a:rPr lang="ru-RU" sz="3200" b="1" dirty="0" smtClean="0">
                <a:solidFill>
                  <a:schemeClr val="tx1"/>
                </a:solidFill>
              </a:rPr>
              <a:t>ЕС за </a:t>
            </a:r>
            <a:r>
              <a:rPr lang="ru-RU" sz="3200" b="1" dirty="0" smtClean="0">
                <a:solidFill>
                  <a:schemeClr val="tx1"/>
                </a:solidFill>
              </a:rPr>
              <a:t>2013 </a:t>
            </a:r>
            <a:r>
              <a:rPr lang="ru-RU" sz="3200" b="1" dirty="0" smtClean="0">
                <a:solidFill>
                  <a:schemeClr val="tx1"/>
                </a:solidFill>
              </a:rPr>
              <a:t>год</a:t>
            </a:r>
            <a:endParaRPr lang="ru-RU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quarter" idx="1"/>
          </p:nvPr>
        </p:nvGraphicFramePr>
        <p:xfrm>
          <a:off x="1835696" y="4869160"/>
          <a:ext cx="5328592" cy="13906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05151"/>
                <a:gridCol w="1323441"/>
              </a:tblGrid>
              <a:tr h="1267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Показатель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млрд. Евро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26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+mn-lt"/>
                        </a:rPr>
                        <a:t>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+mn-lt"/>
                        </a:rPr>
                        <a:t>1737,0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latin typeface="+mn-lt"/>
                        </a:rPr>
                        <a:t>Продовольствие, напитки и табачные изделия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>
                          <a:latin typeface="+mn-lt"/>
                        </a:rPr>
                        <a:t>104,3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2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+mn-lt"/>
                        </a:rPr>
                        <a:t>Минеральное топливо, смазочные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+mn-lt"/>
                        </a:rPr>
                        <a:t>120,8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26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latin typeface="+mn-lt"/>
                        </a:rPr>
                        <a:t>Продукция химической промышленности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+mn-lt"/>
                        </a:rPr>
                        <a:t>273,2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26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+mn-lt"/>
                        </a:rPr>
                        <a:t>Другие промышленные товары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+mn-lt"/>
                        </a:rPr>
                        <a:t>383,0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26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+mn-lt"/>
                        </a:rPr>
                        <a:t>Машины и транспортные средства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latin typeface="+mn-lt"/>
                        </a:rPr>
                        <a:t>709,2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26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latin typeface="+mn-lt"/>
                        </a:rPr>
                        <a:t>Прочее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latin typeface="+mn-lt"/>
                        </a:rPr>
                        <a:t>146,5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79512" y="836712"/>
          <a:ext cx="82089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941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Страновая</a:t>
            </a:r>
            <a:r>
              <a:rPr lang="ru-RU" sz="2800" b="1" dirty="0" smtClean="0">
                <a:solidFill>
                  <a:schemeClr val="tx1"/>
                </a:solidFill>
              </a:rPr>
              <a:t> структура </a:t>
            </a:r>
            <a:r>
              <a:rPr lang="ru-RU" sz="2800" b="1" dirty="0" smtClean="0">
                <a:solidFill>
                  <a:schemeClr val="tx1"/>
                </a:solidFill>
              </a:rPr>
              <a:t>агропродовольственного </a:t>
            </a:r>
            <a:r>
              <a:rPr lang="ru-RU" sz="2800" b="1" dirty="0" smtClean="0">
                <a:solidFill>
                  <a:schemeClr val="tx1"/>
                </a:solidFill>
              </a:rPr>
              <a:t>экспорта </a:t>
            </a:r>
            <a:r>
              <a:rPr lang="ru-RU" sz="2800" b="1" dirty="0" smtClean="0">
                <a:solidFill>
                  <a:schemeClr val="tx1"/>
                </a:solidFill>
              </a:rPr>
              <a:t>ЕС за 2014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-828600" y="908720"/>
          <a:ext cx="9371384" cy="414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51720" y="4869160"/>
          <a:ext cx="5112568" cy="136815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09523"/>
                <a:gridCol w="1043802"/>
                <a:gridCol w="659243"/>
              </a:tblGrid>
              <a:tr h="19545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/>
                        <a:t>млрд. Евро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/>
                        <a:t>Доля, 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5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/>
                        <a:t>Германия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/>
                        <a:t>68,0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/>
                        <a:t>17,7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5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/>
                        <a:t>Франция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/>
                        <a:t>60,8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/>
                        <a:t>15,8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5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/>
                        <a:t>Испания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/>
                        <a:t>35,9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/>
                        <a:t>9,3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5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/>
                        <a:t>Бельгия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/>
                        <a:t>34,2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/>
                        <a:t>8,9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5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/>
                        <a:t>Италия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/>
                        <a:t>33,6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/>
                        <a:t>8,7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5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/>
                        <a:t>Прочие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/>
                        <a:t>152,1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u="none" strike="noStrike" dirty="0"/>
                        <a:t>39,5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19672" y="6381328"/>
            <a:ext cx="58326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Источник: </a:t>
            </a:r>
            <a:r>
              <a:rPr lang="en-US" sz="1200" dirty="0" smtClean="0"/>
              <a:t>http</a:t>
            </a:r>
            <a:r>
              <a:rPr lang="en-US" sz="1200" dirty="0" smtClean="0"/>
              <a:t>://ec.europa.eu/agriculture/statistics/factsheets/pdf/be_en.pdf</a:t>
            </a:r>
            <a:endParaRPr lang="ru-RU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Отраслевая структура импорта России за 2013 год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63093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http://stat.customs.ru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95816" cy="438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Страновая</a:t>
            </a:r>
            <a:r>
              <a:rPr lang="ru-RU" b="1" dirty="0" smtClean="0">
                <a:solidFill>
                  <a:schemeClr val="tx1"/>
                </a:solidFill>
              </a:rPr>
              <a:t> структура импорта России за 2013 год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63093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http://stat.customs.ru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423053" cy="433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Страновая</a:t>
            </a:r>
            <a:r>
              <a:rPr lang="ru-RU" sz="2800" b="1" dirty="0" smtClean="0">
                <a:solidFill>
                  <a:schemeClr val="tx1"/>
                </a:solidFill>
              </a:rPr>
              <a:t> структура </a:t>
            </a:r>
            <a:r>
              <a:rPr lang="ru-RU" sz="2800" b="1" dirty="0" smtClean="0">
                <a:solidFill>
                  <a:schemeClr val="tx1"/>
                </a:solidFill>
              </a:rPr>
              <a:t>агропродовольственного импорта России </a:t>
            </a:r>
            <a:r>
              <a:rPr lang="ru-RU" sz="2800" b="1" dirty="0" smtClean="0">
                <a:solidFill>
                  <a:schemeClr val="tx1"/>
                </a:solidFill>
              </a:rPr>
              <a:t>за 2013 год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6309320"/>
            <a:ext cx="28083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http://stat.customs.ru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448201"/>
            <a:ext cx="8129112" cy="41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0661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Доля импортной и валютно-зависимой составляющих в себестоимости продуктов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66953"/>
            <a:ext cx="2880320" cy="445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31726"/>
            <a:ext cx="2808312" cy="443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093297"/>
            <a:ext cx="8172400" cy="30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72487" cy="67515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Содержание доклада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E01160B-83D7-43E2-8715-5662ED1C3AF7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715406" cy="54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5600" lvl="0" indent="-355600">
              <a:buClr>
                <a:srgbClr val="7030A0"/>
              </a:buClr>
              <a:buSzPct val="105000"/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Продовольственная безопасность:                      общие </a:t>
            </a:r>
            <a:r>
              <a:rPr lang="ru-RU" sz="2800" dirty="0" smtClean="0">
                <a:solidFill>
                  <a:schemeClr val="tx1"/>
                </a:solidFill>
              </a:rPr>
              <a:t>положения</a:t>
            </a:r>
          </a:p>
          <a:p>
            <a:pPr marL="358775" lvl="0" indent="-358775" algn="just">
              <a:buClr>
                <a:srgbClr val="7030A0"/>
              </a:buClr>
              <a:buSzPct val="105000"/>
              <a:buFont typeface="+mj-lt"/>
              <a:buAutoNum type="arabicPeriod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514350" lvl="0" indent="-514350">
              <a:buClr>
                <a:srgbClr val="7030A0"/>
              </a:buClr>
              <a:buSzPct val="105000"/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Исходное состояние продовольственной независимости ЕС и ЕАЭС по основным           группам товаров</a:t>
            </a:r>
          </a:p>
          <a:p>
            <a:pPr marL="514350" lvl="0" indent="-514350" algn="just">
              <a:buClr>
                <a:srgbClr val="7030A0"/>
              </a:buClr>
              <a:buSzPct val="105000"/>
              <a:buFont typeface="+mj-lt"/>
              <a:buAutoNum type="arabicPeriod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514350" lvl="0" indent="-514350" algn="just">
              <a:buClr>
                <a:srgbClr val="7030A0"/>
              </a:buClr>
              <a:buSzPct val="105000"/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Санкции </a:t>
            </a: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dirty="0" err="1" smtClean="0">
                <a:solidFill>
                  <a:schemeClr val="tx1"/>
                </a:solidFill>
              </a:rPr>
              <a:t>контрсанкции</a:t>
            </a:r>
            <a:r>
              <a:rPr lang="ru-RU" sz="2800" dirty="0" smtClean="0">
                <a:solidFill>
                  <a:schemeClr val="tx1"/>
                </a:solidFill>
              </a:rPr>
              <a:t>: структура и состояние</a:t>
            </a:r>
          </a:p>
          <a:p>
            <a:pPr marL="514350" lvl="0" indent="-514350" algn="just">
              <a:buClr>
                <a:srgbClr val="7030A0"/>
              </a:buClr>
              <a:buSzPct val="105000"/>
              <a:buFont typeface="+mj-lt"/>
              <a:buAutoNum type="arabicPeriod"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514350" lvl="0" indent="-514350" algn="just">
              <a:buClr>
                <a:srgbClr val="7030A0"/>
              </a:buClr>
              <a:buSzPct val="105000"/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Санкции </a:t>
            </a: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dirty="0" err="1" smtClean="0">
                <a:solidFill>
                  <a:schemeClr val="tx1"/>
                </a:solidFill>
              </a:rPr>
              <a:t>контрсанкции</a:t>
            </a:r>
            <a:r>
              <a:rPr lang="ru-RU" sz="2800" dirty="0" smtClean="0">
                <a:solidFill>
                  <a:schemeClr val="tx1"/>
                </a:solidFill>
              </a:rPr>
              <a:t>: последствия </a:t>
            </a:r>
            <a:r>
              <a:rPr lang="ru-RU" sz="2800" dirty="0" smtClean="0">
                <a:solidFill>
                  <a:schemeClr val="tx1"/>
                </a:solidFill>
              </a:rPr>
              <a:t>для </a:t>
            </a:r>
            <a:r>
              <a:rPr lang="ru-RU" sz="2800" dirty="0" smtClean="0">
                <a:solidFill>
                  <a:schemeClr val="tx1"/>
                </a:solidFill>
              </a:rPr>
              <a:t>ЕС и России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0661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Доля импортной и валютно-зависимой составляющих в себестоимости продуктов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1"/>
            <a:ext cx="3240360" cy="424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447" y="1556792"/>
            <a:ext cx="304727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093296"/>
            <a:ext cx="8244408" cy="3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0661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Доля импортной и валютно-зависимой составляющих в себестоимости продуктов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2952328" cy="423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024336" cy="40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021288"/>
            <a:ext cx="7884368" cy="29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0661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Доля импортной и валютно-зависимой составляющих в себестоимости продуктов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2952328" cy="446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3528392" cy="42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093297"/>
            <a:ext cx="8172400" cy="30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Оценка влияния санкций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на европейских производителей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18457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200" dirty="0" smtClean="0"/>
              <a:t>В </a:t>
            </a:r>
            <a:r>
              <a:rPr lang="ru-RU" sz="7200" dirty="0" smtClean="0"/>
              <a:t>2013 г. страны Евросоюза поставили в Россию сельскохозяйственную продукцию на общую сумму 11,9 млрд. евро;</a:t>
            </a:r>
          </a:p>
          <a:p>
            <a:pPr algn="just"/>
            <a:r>
              <a:rPr lang="ru-RU" sz="7200" dirty="0" smtClean="0"/>
              <a:t>Под российское эмбарго попала сельхозпродукция объемом поставок в РФ в 2013 г. более 5 млрд. евро. В Литве запрет коснулся 41% всего сельскохозяйственного экспорта, в Польше, Финляндии и Эстонии – 18-19%;</a:t>
            </a:r>
          </a:p>
          <a:p>
            <a:pPr algn="just"/>
            <a:r>
              <a:rPr lang="ru-RU" sz="7200" dirty="0" smtClean="0"/>
              <a:t>Объем запрещенной к экспорту в РФ продукции из Литвы оценивался в 922 млн. евро, из Польши – 840 млн. евро и из Германии – 594 млн. евро;</a:t>
            </a:r>
          </a:p>
          <a:p>
            <a:pPr algn="just"/>
            <a:r>
              <a:rPr lang="ru-RU" sz="7200" dirty="0" smtClean="0"/>
              <a:t>Главными пострадавшими в ЕС от запрета являются производители сыров: объем их экспорта с августа по ноябрь 2014 г. упал почти на 20%. Заметно сократился экспорт фруктов – на 10% и овощей – на 13,5%;</a:t>
            </a:r>
          </a:p>
          <a:p>
            <a:pPr algn="just"/>
            <a:r>
              <a:rPr lang="ru-RU" sz="7200" dirty="0" smtClean="0"/>
              <a:t>Европейцы нарастили продажи </a:t>
            </a:r>
            <a:r>
              <a:rPr lang="ru-RU" sz="7200" dirty="0" err="1" smtClean="0"/>
              <a:t>агропродовольствия</a:t>
            </a:r>
            <a:r>
              <a:rPr lang="ru-RU" sz="7200" dirty="0" smtClean="0"/>
              <a:t> в США, Гонконге, Китае, Швейцарии, Алжире. В целом с августа по ноябрь 2014 г. экспорт сельхозпродукции из ЕС вырос на  1,9 млрд. евро (+1,7%), а поставки в Россию упали на 1,5 млрд. евро. В итоге Европа имеет положительное сальдо за 2014 г. в размере 400 млн. евро.</a:t>
            </a:r>
          </a:p>
          <a:p>
            <a:pPr algn="just"/>
            <a:r>
              <a:rPr lang="ru-RU" sz="7200" dirty="0" smtClean="0"/>
              <a:t>Еврокомиссия в марте 2015 г. запустит программу помощи рынку свиного мяса в виде заморозки и хранения свинины.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Оценка влияния санкций на российский бизнес и потребителей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47800"/>
            <a:ext cx="8147248" cy="48615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На Евросоюз пришлось 42% импортированных в РФ продуктов питания;</a:t>
            </a:r>
          </a:p>
          <a:p>
            <a:pPr algn="just"/>
            <a:r>
              <a:rPr lang="ru-RU" dirty="0" smtClean="0"/>
              <a:t>Импорт мяса с 1 по 26 января 2015 г. снизился в пять раз по сравнению с тем же периодом прошлого года и составил 10,2 тыс. т.;</a:t>
            </a:r>
          </a:p>
          <a:p>
            <a:pPr algn="just"/>
            <a:r>
              <a:rPr lang="ru-RU" dirty="0" smtClean="0"/>
              <a:t>Внутреннее производство мяса растет за счет инвестиционных проектов, запущенных в прошлые годы – в среднем по птице и свинине рост по итогам 2014 г. составил 6%, а всего по мясу и мясной продукции – 13,3%. В 2015 г., по прогнозу </a:t>
            </a:r>
            <a:r>
              <a:rPr lang="ru-RU" dirty="0" err="1" smtClean="0"/>
              <a:t>Мушега</a:t>
            </a:r>
            <a:r>
              <a:rPr lang="ru-RU" dirty="0" smtClean="0"/>
              <a:t> Мамиконяна, рост сохранится, хотя его темпы замедлятся;</a:t>
            </a:r>
          </a:p>
          <a:p>
            <a:pPr algn="just"/>
            <a:r>
              <a:rPr lang="ru-RU" dirty="0" smtClean="0"/>
              <a:t>Из-за санкций ЕС, российских </a:t>
            </a:r>
            <a:r>
              <a:rPr lang="ru-RU" dirty="0" err="1" smtClean="0"/>
              <a:t>контрсанкций</a:t>
            </a:r>
            <a:r>
              <a:rPr lang="ru-RU" dirty="0" smtClean="0"/>
              <a:t> и девальвации рубля в декабре 2014 г. часть социально значимых продуктов питания подорожала на треть.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900987" cy="631825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46050" y="6210300"/>
            <a:ext cx="609600" cy="3873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CD590C-4AC4-480E-AEF1-0DD742CF3BC1}" type="slidenum">
              <a:rPr lang="en-US" smtClean="0"/>
              <a:pPr>
                <a:defRPr/>
              </a:pPr>
              <a:t>25</a:t>
            </a:fld>
            <a:endParaRPr lang="en-US" dirty="0" smtClean="0"/>
          </a:p>
        </p:txBody>
      </p:sp>
      <p:pic>
        <p:nvPicPr>
          <p:cNvPr id="39938" name="Содержимое 5" descr="тарасов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836613"/>
            <a:ext cx="5259387" cy="5118100"/>
          </a:xfrm>
        </p:spPr>
      </p:pic>
      <p:sp>
        <p:nvSpPr>
          <p:cNvPr id="39941" name="TextBox 2"/>
          <p:cNvSpPr txBox="1">
            <a:spLocks noChangeArrowheads="1"/>
          </p:cNvSpPr>
          <p:nvPr/>
        </p:nvSpPr>
        <p:spPr bwMode="auto">
          <a:xfrm>
            <a:off x="4500563" y="5229225"/>
            <a:ext cx="4429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Lucida Sans Unicode" pitchFamily="34" charset="0"/>
              </a:rPr>
              <a:t>Наши координаты: </a:t>
            </a:r>
            <a:endParaRPr lang="en-US" sz="2800">
              <a:latin typeface="Lucida Sans Unicode" pitchFamily="34" charset="0"/>
            </a:endParaRPr>
          </a:p>
          <a:p>
            <a:pPr algn="ctr"/>
            <a:r>
              <a:rPr lang="en-US" sz="2800">
                <a:latin typeface="Lucida Sans Unicode" pitchFamily="34" charset="0"/>
              </a:rPr>
              <a:t>e-mail: </a:t>
            </a:r>
            <a:r>
              <a:rPr lang="en-US" sz="2800">
                <a:latin typeface="Lucida Sans Unicode" pitchFamily="34" charset="0"/>
                <a:hlinkClick r:id="rId3"/>
              </a:rPr>
              <a:t>cisnet@mail.ru</a:t>
            </a:r>
            <a:endParaRPr lang="en-US" sz="2800">
              <a:latin typeface="Lucida Sans Unicode" pitchFamily="34" charset="0"/>
            </a:endParaRPr>
          </a:p>
          <a:p>
            <a:pPr algn="ctr"/>
            <a:r>
              <a:rPr lang="en-US" sz="2800">
                <a:latin typeface="Lucida Sans Unicode" pitchFamily="34" charset="0"/>
              </a:rPr>
              <a:t>Tel: 8 (499) 195-60-25</a:t>
            </a:r>
            <a:endParaRPr lang="ru-RU" sz="280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Продовольственная безопасность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8291264" cy="4789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характеризуется ситуацией, при которой </a:t>
            </a:r>
            <a:r>
              <a:rPr lang="ru-RU" sz="2400" b="1" dirty="0" smtClean="0"/>
              <a:t>все люди</a:t>
            </a:r>
            <a:r>
              <a:rPr lang="ru-RU" sz="2400" dirty="0" smtClean="0"/>
              <a:t> в каждый момент времени </a:t>
            </a:r>
            <a:r>
              <a:rPr lang="ru-RU" sz="2400" b="1" dirty="0" smtClean="0"/>
              <a:t>имеют физический и экономический доступ</a:t>
            </a:r>
            <a:r>
              <a:rPr lang="ru-RU" sz="2400" dirty="0" smtClean="0"/>
              <a:t> к </a:t>
            </a:r>
            <a:r>
              <a:rPr lang="ru-RU" sz="2400" b="1" dirty="0" smtClean="0"/>
              <a:t>достаточной</a:t>
            </a:r>
            <a:r>
              <a:rPr lang="ru-RU" sz="2400" dirty="0" smtClean="0"/>
              <a:t> в количественном отношении </a:t>
            </a:r>
            <a:r>
              <a:rPr lang="ru-RU" sz="2400" b="1" dirty="0" smtClean="0"/>
              <a:t>безопасной</a:t>
            </a:r>
            <a:r>
              <a:rPr lang="ru-RU" sz="2400" dirty="0" smtClean="0"/>
              <a:t> пище, необходимой для ведения активной и здоровой жизни. </a:t>
            </a:r>
          </a:p>
          <a:p>
            <a:pPr marL="0" indent="0" algn="ctr">
              <a:buNone/>
            </a:pPr>
            <a:r>
              <a:rPr lang="ru-RU" sz="2400" dirty="0" smtClean="0"/>
              <a:t>Уровень продовольственной безопасности </a:t>
            </a:r>
            <a:r>
              <a:rPr lang="ru-RU" sz="2400" b="1" dirty="0" smtClean="0"/>
              <a:t>вычисляется</a:t>
            </a:r>
            <a:r>
              <a:rPr lang="ru-RU" sz="2400" dirty="0" smtClean="0"/>
              <a:t> как </a:t>
            </a:r>
            <a:r>
              <a:rPr lang="ru-RU" sz="2400" b="1" dirty="0" smtClean="0"/>
              <a:t>доля производства </a:t>
            </a:r>
            <a:r>
              <a:rPr lang="ru-RU" sz="2400" dirty="0" smtClean="0"/>
              <a:t>какого-либо вида продовольствия к </a:t>
            </a:r>
            <a:r>
              <a:rPr lang="ru-RU" sz="2400" b="1" dirty="0" smtClean="0"/>
              <a:t>его потреблению </a:t>
            </a:r>
            <a:r>
              <a:rPr lang="ru-RU" sz="2400" dirty="0" smtClean="0"/>
              <a:t>внутри страны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1600" b="1" dirty="0" smtClean="0"/>
              <a:t>Источник: «Римская декларация по всемирной продовольственной безопасности»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Элементы продовольственной безопасности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51520" y="6237312"/>
            <a:ext cx="457200" cy="457200"/>
          </a:xfrm>
        </p:spPr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435280" cy="4680520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/>
              <a:t>Ф</a:t>
            </a:r>
            <a:r>
              <a:rPr lang="ru-RU" sz="2000" b="1" dirty="0" smtClean="0"/>
              <a:t>изическая </a:t>
            </a:r>
            <a:r>
              <a:rPr lang="ru-RU" sz="2000" b="1" dirty="0" smtClean="0"/>
              <a:t>доступность </a:t>
            </a:r>
            <a:r>
              <a:rPr lang="ru-RU" sz="2000" dirty="0" smtClean="0"/>
              <a:t>достаточной в количественном отношении, безопасной и питательной пищи;</a:t>
            </a:r>
          </a:p>
          <a:p>
            <a:r>
              <a:rPr lang="ru-RU" sz="2000" b="1" dirty="0" smtClean="0"/>
              <a:t>Э</a:t>
            </a:r>
            <a:r>
              <a:rPr lang="ru-RU" sz="2000" b="1" dirty="0" smtClean="0"/>
              <a:t>кономическая </a:t>
            </a:r>
            <a:r>
              <a:rPr lang="ru-RU" sz="2000" b="1" dirty="0" smtClean="0"/>
              <a:t>доступность </a:t>
            </a:r>
            <a:r>
              <a:rPr lang="ru-RU" sz="2000" dirty="0" smtClean="0"/>
              <a:t>к продовольствию должного объема и качества, всех социальных групп населения;</a:t>
            </a:r>
          </a:p>
          <a:p>
            <a:r>
              <a:rPr lang="ru-RU" sz="2000" dirty="0" smtClean="0"/>
              <a:t>автономность и экономическая самостоятельность национальной продовольственной системы (</a:t>
            </a:r>
            <a:r>
              <a:rPr lang="ru-RU" sz="2000" b="1" dirty="0" smtClean="0"/>
              <a:t>продовольственная независимость</a:t>
            </a:r>
            <a:r>
              <a:rPr lang="ru-RU" sz="2000" dirty="0" smtClean="0"/>
              <a:t>);</a:t>
            </a:r>
          </a:p>
          <a:p>
            <a:r>
              <a:rPr lang="ru-RU" sz="2000" b="1" dirty="0" smtClean="0"/>
              <a:t>Н</a:t>
            </a:r>
            <a:r>
              <a:rPr lang="ru-RU" sz="2000" b="1" dirty="0" smtClean="0"/>
              <a:t>адежность</a:t>
            </a:r>
            <a:r>
              <a:rPr lang="ru-RU" sz="2000" dirty="0" smtClean="0"/>
              <a:t>, то есть способность национальной продовольственной системы минимизировать влияние сезонных, погодных и иных колебаний на снабжение продовольствием населения всех регионов страны;</a:t>
            </a:r>
          </a:p>
          <a:p>
            <a:r>
              <a:rPr lang="ru-RU" sz="2000" b="1" dirty="0" smtClean="0"/>
              <a:t>У</a:t>
            </a:r>
            <a:r>
              <a:rPr lang="ru-RU" sz="2000" b="1" dirty="0" smtClean="0"/>
              <a:t>стойчивость</a:t>
            </a:r>
            <a:r>
              <a:rPr lang="ru-RU" sz="2000" dirty="0" smtClean="0"/>
              <a:t>, означающая, что национальная продовольственная система развивается в режиме расширенного воспроизводства.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600" b="1" dirty="0" smtClean="0"/>
              <a:t>Источник: Римская декларация по всемирной продовольственной безопасности»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912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Коллективная продовольственная безопасность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Сложная </a:t>
            </a:r>
            <a:r>
              <a:rPr lang="ru-RU" dirty="0" smtClean="0"/>
              <a:t>экономическая категория, предполагающая обеспечение основными видами продовольственных продуктов всего населения государств-членов регионального интеграционного формирования за счет их производства всеми государствами формирования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1100" b="1" dirty="0" smtClean="0"/>
          </a:p>
          <a:p>
            <a:pPr marL="0" indent="0" algn="ctr">
              <a:buNone/>
            </a:pPr>
            <a:endParaRPr lang="ru-RU" sz="1100" b="1" dirty="0" smtClean="0"/>
          </a:p>
          <a:p>
            <a:pPr marL="0" indent="0" algn="ctr">
              <a:buNone/>
            </a:pPr>
            <a:r>
              <a:rPr lang="ru-RU" sz="1100" b="1" dirty="0" smtClean="0"/>
              <a:t>Источник: Ушачев И.Г.  «Обеспечение продовольственной безопасности в контексте глобального партнерства»/ АПК: экономика, управление. – 2011. - №11</a:t>
            </a:r>
            <a:endParaRPr lang="ru-RU" sz="11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Риски и угрозы обеспечения коллективной продовольственной безопасности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715406" cy="4857770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0000" lvl="0" algn="just">
              <a:lnSpc>
                <a:spcPct val="120000"/>
              </a:lnSpc>
              <a:buClr>
                <a:srgbClr val="7030A0"/>
              </a:buClr>
              <a:buSzPct val="105000"/>
            </a:pPr>
            <a:r>
              <a:rPr lang="ru-RU" sz="2400" dirty="0" smtClean="0">
                <a:solidFill>
                  <a:schemeClr val="tx1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изкий </a:t>
            </a:r>
            <a:r>
              <a:rPr lang="ru-RU" sz="2400" dirty="0" smtClean="0">
                <a:solidFill>
                  <a:schemeClr val="tx1"/>
                </a:solidFill>
              </a:rPr>
              <a:t>уровень доходности сельскохозяйственных товаропроизводителей;</a:t>
            </a:r>
          </a:p>
          <a:p>
            <a:pPr marL="360000" lvl="0" algn="just">
              <a:lnSpc>
                <a:spcPct val="120000"/>
              </a:lnSpc>
              <a:buClr>
                <a:srgbClr val="7030A0"/>
              </a:buClr>
              <a:buSzPct val="105000"/>
            </a:pPr>
            <a:r>
              <a:rPr lang="ru-RU" sz="2400" dirty="0" smtClean="0">
                <a:solidFill>
                  <a:schemeClr val="tx1"/>
                </a:solidFill>
              </a:rPr>
              <a:t>Т</a:t>
            </a:r>
            <a:r>
              <a:rPr lang="ru-RU" sz="2400" dirty="0" smtClean="0">
                <a:solidFill>
                  <a:schemeClr val="tx1"/>
                </a:solidFill>
              </a:rPr>
              <a:t>ехнико-технологическое </a:t>
            </a:r>
            <a:r>
              <a:rPr lang="ru-RU" sz="2400" dirty="0" smtClean="0">
                <a:solidFill>
                  <a:schemeClr val="tx1"/>
                </a:solidFill>
              </a:rPr>
              <a:t>и инновационное отставание от мирового уровня;</a:t>
            </a:r>
          </a:p>
          <a:p>
            <a:pPr marL="360000" lvl="0" algn="just">
              <a:lnSpc>
                <a:spcPct val="120000"/>
              </a:lnSpc>
              <a:buClr>
                <a:srgbClr val="7030A0"/>
              </a:buClr>
              <a:buSzPct val="105000"/>
            </a:pPr>
            <a:r>
              <a:rPr lang="ru-RU" sz="2400" dirty="0" smtClean="0">
                <a:solidFill>
                  <a:schemeClr val="tx1"/>
                </a:solidFill>
              </a:rPr>
              <a:t>О</a:t>
            </a:r>
            <a:r>
              <a:rPr lang="ru-RU" sz="2400" dirty="0" smtClean="0">
                <a:solidFill>
                  <a:schemeClr val="tx1"/>
                </a:solidFill>
              </a:rPr>
              <a:t>граниченный </a:t>
            </a:r>
            <a:r>
              <a:rPr lang="ru-RU" sz="2400" dirty="0" smtClean="0">
                <a:solidFill>
                  <a:schemeClr val="tx1"/>
                </a:solidFill>
              </a:rPr>
              <a:t>доступ сельскохозяйственных товаропроизводителей к рынкам сбыта;</a:t>
            </a:r>
          </a:p>
          <a:p>
            <a:pPr marL="360000" lvl="0" algn="just">
              <a:lnSpc>
                <a:spcPct val="120000"/>
              </a:lnSpc>
              <a:buClr>
                <a:srgbClr val="7030A0"/>
              </a:buClr>
              <a:buSzPct val="105000"/>
            </a:pPr>
            <a:r>
              <a:rPr lang="ru-RU" sz="2400" dirty="0" smtClean="0">
                <a:solidFill>
                  <a:schemeClr val="tx1"/>
                </a:solidFill>
              </a:rPr>
              <a:t>С</a:t>
            </a:r>
            <a:r>
              <a:rPr lang="ru-RU" sz="2400" dirty="0" smtClean="0">
                <a:solidFill>
                  <a:schemeClr val="tx1"/>
                </a:solidFill>
              </a:rPr>
              <a:t>лабая </a:t>
            </a:r>
            <a:r>
              <a:rPr lang="ru-RU" sz="2400" dirty="0" smtClean="0">
                <a:solidFill>
                  <a:schemeClr val="tx1"/>
                </a:solidFill>
              </a:rPr>
              <a:t>защищенность сельскохозяйственных товаропроизводителей от </a:t>
            </a:r>
            <a:r>
              <a:rPr lang="ru-RU" sz="2400" dirty="0" err="1" smtClean="0">
                <a:solidFill>
                  <a:schemeClr val="tx1"/>
                </a:solidFill>
              </a:rPr>
              <a:t>волатильности</a:t>
            </a:r>
            <a:r>
              <a:rPr lang="ru-RU" sz="2400" dirty="0" smtClean="0">
                <a:solidFill>
                  <a:schemeClr val="tx1"/>
                </a:solidFill>
              </a:rPr>
              <a:t> цен на рынке;</a:t>
            </a:r>
          </a:p>
          <a:p>
            <a:pPr marL="360000" lvl="0" algn="just">
              <a:lnSpc>
                <a:spcPct val="120000"/>
              </a:lnSpc>
              <a:buClr>
                <a:srgbClr val="7030A0"/>
              </a:buClr>
              <a:buSzPct val="105000"/>
            </a:pPr>
            <a:r>
              <a:rPr lang="ru-RU" sz="2400" dirty="0" smtClean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ровень </a:t>
            </a:r>
            <a:r>
              <a:rPr lang="ru-RU" sz="2400" dirty="0" smtClean="0">
                <a:solidFill>
                  <a:schemeClr val="tx1"/>
                </a:solidFill>
              </a:rPr>
              <a:t>конкурентоспособности сельскохозяйственной продукции и продовольствия на внутреннем и внешнем рынках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0825" y="332656"/>
            <a:ext cx="8893175" cy="1066800"/>
          </a:xfrm>
          <a:noFill/>
        </p:spPr>
        <p:txBody>
          <a:bodyPr/>
          <a:lstStyle/>
          <a:p>
            <a:pPr algn="ctr" eaLnBrk="1" hangingPunct="1"/>
            <a:r>
              <a:rPr lang="ru-RU" sz="2900" b="1" dirty="0" smtClean="0">
                <a:solidFill>
                  <a:schemeClr val="tx1"/>
                </a:solidFill>
              </a:rPr>
              <a:t>Уровень продовольственной независимости</a:t>
            </a:r>
            <a:br>
              <a:rPr lang="ru-RU" sz="2900" b="1" dirty="0" smtClean="0">
                <a:solidFill>
                  <a:schemeClr val="tx1"/>
                </a:solidFill>
              </a:rPr>
            </a:br>
            <a:r>
              <a:rPr lang="ru-RU" sz="2900" b="1" dirty="0" smtClean="0">
                <a:solidFill>
                  <a:schemeClr val="tx1"/>
                </a:solidFill>
              </a:rPr>
              <a:t>стран ЕАЭС, %</a:t>
            </a:r>
          </a:p>
        </p:txBody>
      </p:sp>
      <p:sp>
        <p:nvSpPr>
          <p:cNvPr id="1232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146050" y="6210300"/>
            <a:ext cx="568298" cy="531068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E3DB9-C5DE-4C2B-8985-B479C2F5E54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</p:nvPr>
        </p:nvGraphicFramePr>
        <p:xfrm>
          <a:off x="250825" y="1741716"/>
          <a:ext cx="8678892" cy="33834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959"/>
                <a:gridCol w="1962487"/>
                <a:gridCol w="2169723"/>
                <a:gridCol w="2169723"/>
              </a:tblGrid>
              <a:tr h="579286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91438" marR="9143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Беларусь*</a:t>
                      </a:r>
                    </a:p>
                  </a:txBody>
                  <a:tcPr marL="91438" marR="91438" marT="45733" marB="4573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/>
                        <a:t>Казахстан**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/>
                        <a:t>Россия***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 anchor="ctr"/>
                </a:tc>
              </a:tr>
              <a:tr h="7952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Зерно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218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Сахар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Растительное масло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Мясо и мясопродукты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</a:tr>
              <a:tr h="5863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Молоко и молокопродукты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Картофель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</a:tr>
              <a:tr h="2708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Овощи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</a:tr>
              <a:tr h="3242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Плоды и ягоды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</a:tr>
              <a:tr h="3775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Яйца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158" y="557214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расчет на основе данных ФАО</a:t>
            </a:r>
          </a:p>
          <a:p>
            <a:r>
              <a:rPr lang="ru-RU" sz="1200" dirty="0" smtClean="0"/>
              <a:t>** расчет на основе данных Академии сельскохозяйственных наук РК</a:t>
            </a:r>
          </a:p>
          <a:p>
            <a:r>
              <a:rPr lang="ru-RU" sz="1200" dirty="0" smtClean="0"/>
              <a:t>*** расчет на основе данных Росстата по уровню </a:t>
            </a:r>
            <a:r>
              <a:rPr lang="ru-RU" sz="1200" dirty="0" err="1" smtClean="0"/>
              <a:t>самообеспечения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101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Фактическое значение и прогноз коэффициента продовольственной независимости ЕС и ЕАЭС по птице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694838"/>
            <a:ext cx="7772400" cy="4077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3541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Фактическое значение и прогноз коэффициента продовольственной независимости ЕС и ЕАЭС по свинине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23365-0C04-4D75-8399-1DE0318E965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694838"/>
            <a:ext cx="7772400" cy="4077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3596</TotalTime>
  <Words>1139</Words>
  <Application>Microsoft Office PowerPoint</Application>
  <PresentationFormat>Экран (4:3)</PresentationFormat>
  <Paragraphs>217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О различных подходах к оценке последствий антироссийских санкций и контрсанкций в агропродовольственной сфере</vt:lpstr>
      <vt:lpstr>Содержание доклада</vt:lpstr>
      <vt:lpstr>Продовольственная безопасность</vt:lpstr>
      <vt:lpstr>Элементы продовольственной безопасности</vt:lpstr>
      <vt:lpstr>Коллективная продовольственная безопасность</vt:lpstr>
      <vt:lpstr>Риски и угрозы обеспечения коллективной продовольственной безопасности</vt:lpstr>
      <vt:lpstr>Уровень продовольственной независимости стран ЕАЭС, %</vt:lpstr>
      <vt:lpstr>Фактическое значение и прогноз коэффициента продовольственной независимости ЕС и ЕАЭС по птице</vt:lpstr>
      <vt:lpstr>Фактическое значение и прогноз коэффициента продовольственной независимости ЕС и ЕАЭС по свинине</vt:lpstr>
      <vt:lpstr>Характеристики объявленной программы импортозамещения</vt:lpstr>
      <vt:lpstr>Группы подсанкционных продовольственных товаров</vt:lpstr>
      <vt:lpstr>Группы подсанкционных продовольственных товаров (продолжение)</vt:lpstr>
      <vt:lpstr>Перечень подсанкционной сельскохозяйственной продукции, сырья и продовольствия</vt:lpstr>
      <vt:lpstr>Отраслевая структура экспорта ЕС за 2013 год</vt:lpstr>
      <vt:lpstr>Страновая структура агропродовольственного экспорта ЕС за 2014 год</vt:lpstr>
      <vt:lpstr>Отраслевая структура импорта России за 2013 год</vt:lpstr>
      <vt:lpstr>Страновая структура импорта России за 2013 год</vt:lpstr>
      <vt:lpstr>Страновая структура агропродовольственного импорта России за 2013 год</vt:lpstr>
      <vt:lpstr>Доля импортной и валютно-зависимой составляющих в себестоимости продуктов</vt:lpstr>
      <vt:lpstr>Доля импортной и валютно-зависимой составляющих в себестоимости продуктов</vt:lpstr>
      <vt:lpstr>Доля импортной и валютно-зависимой составляющих в себестоимости продуктов</vt:lpstr>
      <vt:lpstr>Доля импортной и валютно-зависимой составляющих в себестоимости продуктов</vt:lpstr>
      <vt:lpstr>Оценка влияния санкций  на европейских производителей</vt:lpstr>
      <vt:lpstr>Оценка влияния санкций на российский бизнес и потребителей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Пользователь</cp:lastModifiedBy>
  <cp:revision>336</cp:revision>
  <dcterms:created xsi:type="dcterms:W3CDTF">2013-10-16T10:41:45Z</dcterms:created>
  <dcterms:modified xsi:type="dcterms:W3CDTF">2015-03-25T13:20:58Z</dcterms:modified>
</cp:coreProperties>
</file>