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835" r:id="rId2"/>
    <p:sldId id="844" r:id="rId3"/>
    <p:sldId id="816" r:id="rId4"/>
    <p:sldId id="817" r:id="rId5"/>
    <p:sldId id="786" r:id="rId6"/>
    <p:sldId id="787" r:id="rId7"/>
    <p:sldId id="838" r:id="rId8"/>
    <p:sldId id="820" r:id="rId9"/>
    <p:sldId id="794" r:id="rId10"/>
    <p:sldId id="839" r:id="rId11"/>
    <p:sldId id="840" r:id="rId12"/>
    <p:sldId id="822" r:id="rId13"/>
    <p:sldId id="823" r:id="rId14"/>
    <p:sldId id="841" r:id="rId15"/>
    <p:sldId id="830" r:id="rId16"/>
    <p:sldId id="842" r:id="rId17"/>
    <p:sldId id="789" r:id="rId18"/>
    <p:sldId id="843" r:id="rId19"/>
    <p:sldId id="833" r:id="rId2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FF"/>
    <a:srgbClr val="800000"/>
    <a:srgbClr val="FF9900"/>
    <a:srgbClr val="006600"/>
    <a:srgbClr val="FF0000"/>
    <a:srgbClr val="FFFF00"/>
    <a:srgbClr val="0066FF"/>
    <a:srgbClr val="CBD5E8"/>
    <a:srgbClr val="E7EB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09" autoAdjust="0"/>
    <p:restoredTop sz="92706" autoAdjust="0"/>
  </p:normalViewPr>
  <p:slideViewPr>
    <p:cSldViewPr>
      <p:cViewPr varScale="1">
        <p:scale>
          <a:sx n="110" d="100"/>
          <a:sy n="110" d="100"/>
        </p:scale>
        <p:origin x="7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85114707883737E-2"/>
          <c:y val="4.6667830558509364E-2"/>
          <c:w val="0.96471675415573055"/>
          <c:h val="0.621192288158458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Промышленное производство, убойный вес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1"/>
            <c:invertIfNegative val="0"/>
            <c:bubble3D val="0"/>
            <c:spPr>
              <a:solidFill>
                <a:srgbClr val="008000">
                  <a:lumMod val="75000"/>
                </a:srgb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2"/>
            <c:invertIfNegative val="0"/>
            <c:bubble3D val="0"/>
            <c:spPr>
              <a:solidFill>
                <a:schemeClr val="accent3">
                  <a:lumMod val="75000"/>
                  <a:alpha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4"/>
            <c:invertIfNegative val="0"/>
            <c:bubble3D val="0"/>
            <c:spPr>
              <a:solidFill>
                <a:schemeClr val="accent3">
                  <a:lumMod val="75000"/>
                  <a:alpha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11"/>
              <c:layout>
                <c:manualLayout>
                  <c:x val="-1.5432098765433234E-3"/>
                  <c:y val="-7.4198104972463403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Лист1!$B$1:$T$1</c:f>
              <c:strCache>
                <c:ptCount val="12"/>
                <c:pt idx="0">
                  <c:v>1990</c:v>
                </c:pt>
                <c:pt idx="1">
                  <c:v> 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
оценка</c:v>
                </c:pt>
              </c:strCache>
            </c:strRef>
          </c:cat>
          <c:val>
            <c:numRef>
              <c:f>Лист1!$B$2:$T$2</c:f>
              <c:numCache>
                <c:formatCode>General</c:formatCode>
                <c:ptCount val="12"/>
                <c:pt idx="0" formatCode="0">
                  <c:v>2291.1</c:v>
                </c:pt>
                <c:pt idx="2" formatCode="0">
                  <c:v>420</c:v>
                </c:pt>
                <c:pt idx="3" formatCode="0">
                  <c:v>542</c:v>
                </c:pt>
                <c:pt idx="4" formatCode="0">
                  <c:v>810.3</c:v>
                </c:pt>
                <c:pt idx="5" formatCode="0">
                  <c:v>931.80000000000007</c:v>
                </c:pt>
                <c:pt idx="6" formatCode="0">
                  <c:v>1090</c:v>
                </c:pt>
                <c:pt idx="7" formatCode="0">
                  <c:v>1297</c:v>
                </c:pt>
                <c:pt idx="8" formatCode="0">
                  <c:v>1424.4901741717092</c:v>
                </c:pt>
                <c:pt idx="9" formatCode="0">
                  <c:v>1655.8206453739581</c:v>
                </c:pt>
                <c:pt idx="10" formatCode="0">
                  <c:v>2040.6999999999998</c:v>
                </c:pt>
                <c:pt idx="11" formatCode="0">
                  <c:v>2288.9333363547144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-48"/>
        <c:axId val="-1980692912"/>
        <c:axId val="-1980693456"/>
      </c:barChart>
      <c:lineChart>
        <c:grouping val="stacked"/>
        <c:varyColors val="0"/>
        <c:ser>
          <c:idx val="1"/>
          <c:order val="1"/>
          <c:tx>
            <c:strRef>
              <c:f>Лист1!$A$3</c:f>
              <c:strCache>
                <c:ptCount val="1"/>
                <c:pt idx="0">
                  <c:v>Доля промышленного производства от общего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Лист1!$B$1:$T$1</c:f>
              <c:strCache>
                <c:ptCount val="12"/>
                <c:pt idx="0">
                  <c:v>1990</c:v>
                </c:pt>
                <c:pt idx="1">
                  <c:v> 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
оценка</c:v>
                </c:pt>
              </c:strCache>
            </c:strRef>
          </c:cat>
          <c:val>
            <c:numRef>
              <c:f>Лист1!$B$3:$T$3</c:f>
              <c:numCache>
                <c:formatCode>0%</c:formatCode>
                <c:ptCount val="12"/>
                <c:pt idx="0">
                  <c:v>0.65836206896551719</c:v>
                </c:pt>
                <c:pt idx="1">
                  <c:v>0.46733892921960091</c:v>
                </c:pt>
                <c:pt idx="2">
                  <c:v>0.27631578947368435</c:v>
                </c:pt>
                <c:pt idx="3">
                  <c:v>0.33008526187576143</c:v>
                </c:pt>
                <c:pt idx="4">
                  <c:v>0.4200622083981338</c:v>
                </c:pt>
                <c:pt idx="5">
                  <c:v>0.45631733594515189</c:v>
                </c:pt>
                <c:pt idx="6">
                  <c:v>0.50241991242221706</c:v>
                </c:pt>
                <c:pt idx="7">
                  <c:v>0.55643742760307191</c:v>
                </c:pt>
                <c:pt idx="8">
                  <c:v>0.58676475797670147</c:v>
                </c:pt>
                <c:pt idx="9">
                  <c:v>0.64695096320576262</c:v>
                </c:pt>
                <c:pt idx="10">
                  <c:v>0.72462893260421879</c:v>
                </c:pt>
                <c:pt idx="11">
                  <c:v>0.76773608842463847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980694544"/>
        <c:axId val="-1980695088"/>
      </c:lineChart>
      <c:lineChart>
        <c:grouping val="stacked"/>
        <c:varyColors val="0"/>
        <c:ser>
          <c:idx val="2"/>
          <c:order val="2"/>
          <c:tx>
            <c:strRef>
              <c:f>Лист1!$A$4</c:f>
              <c:strCache>
                <c:ptCount val="1"/>
                <c:pt idx="0">
                  <c:v>Прирост к предыдущему году</c:v>
                </c:pt>
              </c:strCache>
            </c:strRef>
          </c:tx>
          <c:spPr>
            <a:ln w="34925" cap="rnd">
              <a:noFill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604938271605E-2"/>
                  <c:y val="-0.194006221530941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3148148148148199E-2"/>
                  <c:y val="-0.201564905486691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691358024691416E-2"/>
                  <c:y val="-0.267073499769866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518518518518635E-2"/>
                  <c:y val="-0.29982779691145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0061728395061838E-2"/>
                  <c:y val="-0.345179900645960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1604938271604947E-2"/>
                  <c:y val="-0.393051565699049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3148148148148147E-2"/>
                  <c:y val="-0.425805862840636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4691358024691475E-2"/>
                  <c:y val="-0.495390218080344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6234567901234455E-2"/>
                  <c:y val="-0.577868728871395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C0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Лист1!$B$1:$T$1</c:f>
              <c:strCache>
                <c:ptCount val="12"/>
                <c:pt idx="0">
                  <c:v>1990</c:v>
                </c:pt>
                <c:pt idx="1">
                  <c:v> 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
оценка</c:v>
                </c:pt>
              </c:strCache>
            </c:strRef>
          </c:cat>
          <c:val>
            <c:numRef>
              <c:f>Лист1!$B$4:$T$4</c:f>
              <c:numCache>
                <c:formatCode>General</c:formatCode>
                <c:ptCount val="12"/>
                <c:pt idx="3" formatCode="0">
                  <c:v>122</c:v>
                </c:pt>
                <c:pt idx="4" formatCode="0">
                  <c:v>268.2999999999999</c:v>
                </c:pt>
                <c:pt idx="5" formatCode="0">
                  <c:v>121.50000000000011</c:v>
                </c:pt>
                <c:pt idx="6" formatCode="0">
                  <c:v>158.19999999999993</c:v>
                </c:pt>
                <c:pt idx="7" formatCode="0">
                  <c:v>207</c:v>
                </c:pt>
                <c:pt idx="8" formatCode="0">
                  <c:v>127.49017417170899</c:v>
                </c:pt>
                <c:pt idx="9" formatCode="0">
                  <c:v>231.33047120224936</c:v>
                </c:pt>
                <c:pt idx="10" formatCode="0">
                  <c:v>384.87935462604156</c:v>
                </c:pt>
                <c:pt idx="11" formatCode="0">
                  <c:v>248.23333635471366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80692912"/>
        <c:axId val="-1980693456"/>
      </c:lineChart>
      <c:valAx>
        <c:axId val="-1980695088"/>
        <c:scaling>
          <c:orientation val="minMax"/>
          <c:max val="1.2"/>
          <c:min val="0.2"/>
        </c:scaling>
        <c:delete val="0"/>
        <c:axPos val="r"/>
        <c:numFmt formatCode="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0694544"/>
        <c:crosses val="max"/>
        <c:crossBetween val="between"/>
      </c:valAx>
      <c:catAx>
        <c:axId val="-198069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0695088"/>
        <c:crosses val="autoZero"/>
        <c:auto val="1"/>
        <c:lblAlgn val="ctr"/>
        <c:lblOffset val="100"/>
        <c:noMultiLvlLbl val="0"/>
      </c:catAx>
      <c:valAx>
        <c:axId val="-1980693456"/>
        <c:scaling>
          <c:orientation val="minMax"/>
          <c:max val="2500"/>
        </c:scaling>
        <c:delete val="0"/>
        <c:axPos val="l"/>
        <c:numFmt formatCode="0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0692912"/>
        <c:crosses val="autoZero"/>
        <c:crossBetween val="between"/>
      </c:valAx>
      <c:catAx>
        <c:axId val="-19806929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19806934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7438271604938269"/>
          <c:y val="0"/>
          <c:w val="0.33442135705259074"/>
          <c:h val="0.264008760931325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592592592592692E-3"/>
          <c:y val="0.11763301575013017"/>
          <c:w val="0.76273536988432"/>
          <c:h val="0.7552471848366054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 Птица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0000FF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Лист1!$B$1:$H$1</c:f>
              <c:strCache>
                <c:ptCount val="7"/>
                <c:pt idx="0">
                  <c:v>1990</c:v>
                </c:pt>
                <c:pt idx="1">
                  <c:v>  </c:v>
                </c:pt>
                <c:pt idx="2">
                  <c:v>2000</c:v>
                </c:pt>
                <c:pt idx="3">
                  <c:v>2005</c:v>
                </c:pt>
                <c:pt idx="4">
                  <c:v>   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Лист1!$B$2:$H$2</c:f>
              <c:numCache>
                <c:formatCode>General</c:formatCode>
                <c:ptCount val="7"/>
                <c:pt idx="0" formatCode="0.0">
                  <c:v>75</c:v>
                </c:pt>
                <c:pt idx="2" formatCode="0.0">
                  <c:v>12.941645744906696</c:v>
                </c:pt>
                <c:pt idx="3" formatCode="0.0">
                  <c:v>18.690000000000001</c:v>
                </c:pt>
                <c:pt idx="5" formatCode="0.0">
                  <c:v>30.56197447941382</c:v>
                </c:pt>
                <c:pt idx="6" formatCode="0.0">
                  <c:v>32.246099754049894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Свинина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Лист1!$B$1:$H$1</c:f>
              <c:strCache>
                <c:ptCount val="7"/>
                <c:pt idx="0">
                  <c:v>1990</c:v>
                </c:pt>
                <c:pt idx="1">
                  <c:v>  </c:v>
                </c:pt>
                <c:pt idx="2">
                  <c:v>2000</c:v>
                </c:pt>
                <c:pt idx="3">
                  <c:v>2005</c:v>
                </c:pt>
                <c:pt idx="4">
                  <c:v>   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Лист1!$B$3:$H$3</c:f>
              <c:numCache>
                <c:formatCode>General</c:formatCode>
                <c:ptCount val="7"/>
                <c:pt idx="2" formatCode="0.0">
                  <c:v>12.008975851665131</c:v>
                </c:pt>
                <c:pt idx="3" formatCode="0.0">
                  <c:v>14.77</c:v>
                </c:pt>
                <c:pt idx="5" formatCode="0.0">
                  <c:v>26.693259560785453</c:v>
                </c:pt>
                <c:pt idx="6" formatCode="0.0">
                  <c:v>23.744078936178646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Говядина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Лист1!$B$1:$H$1</c:f>
              <c:strCache>
                <c:ptCount val="7"/>
                <c:pt idx="0">
                  <c:v>1990</c:v>
                </c:pt>
                <c:pt idx="1">
                  <c:v>  </c:v>
                </c:pt>
                <c:pt idx="2">
                  <c:v>2000</c:v>
                </c:pt>
                <c:pt idx="3">
                  <c:v>2005</c:v>
                </c:pt>
                <c:pt idx="4">
                  <c:v>   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Лист1!$B$4:$H$4</c:f>
              <c:numCache>
                <c:formatCode>General</c:formatCode>
                <c:ptCount val="7"/>
                <c:pt idx="2" formatCode="0.0">
                  <c:v>14.745715246432354</c:v>
                </c:pt>
                <c:pt idx="3" formatCode="0.0">
                  <c:v>17.03</c:v>
                </c:pt>
                <c:pt idx="5" formatCode="0.0">
                  <c:v>16.45663049476622</c:v>
                </c:pt>
                <c:pt idx="6" formatCode="0.0">
                  <c:v>15.981452301836825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Баранина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432098765432082E-2"/>
                  <c:y val="-3.6601307189542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2345679012345628E-2"/>
                  <c:y val="-3.137254901960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148148148148147E-2"/>
                  <c:y val="-4.1830065359477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8518518518518528E-2"/>
                  <c:y val="-3.9215686274509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Лист1!$B$1:$H$1</c:f>
              <c:strCache>
                <c:ptCount val="7"/>
                <c:pt idx="0">
                  <c:v>1990</c:v>
                </c:pt>
                <c:pt idx="1">
                  <c:v>  </c:v>
                </c:pt>
                <c:pt idx="2">
                  <c:v>2000</c:v>
                </c:pt>
                <c:pt idx="3">
                  <c:v>2005</c:v>
                </c:pt>
                <c:pt idx="4">
                  <c:v>   </c:v>
                </c:pt>
                <c:pt idx="5">
                  <c:v>2013</c:v>
                </c:pt>
                <c:pt idx="6">
                  <c:v>2014</c:v>
                </c:pt>
              </c:strCache>
            </c:strRef>
          </c:cat>
          <c:val>
            <c:numRef>
              <c:f>Лист1!$B$5:$H$5</c:f>
              <c:numCache>
                <c:formatCode>General</c:formatCode>
                <c:ptCount val="7"/>
                <c:pt idx="2" formatCode="0.0">
                  <c:v>0.97555909271179886</c:v>
                </c:pt>
                <c:pt idx="3" formatCode="0.0">
                  <c:v>1.1200000000000001</c:v>
                </c:pt>
                <c:pt idx="5" formatCode="0.0">
                  <c:v>1.3960967648290297</c:v>
                </c:pt>
                <c:pt idx="6" formatCode="0.0">
                  <c:v>1.4651320952354503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-1980692368"/>
        <c:axId val="-1980698896"/>
        <c:axId val="0"/>
      </c:bar3DChart>
      <c:catAx>
        <c:axId val="-198069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980698896"/>
        <c:crosses val="autoZero"/>
        <c:auto val="1"/>
        <c:lblAlgn val="ctr"/>
        <c:lblOffset val="100"/>
        <c:noMultiLvlLbl val="0"/>
      </c:catAx>
      <c:valAx>
        <c:axId val="-198069889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-198069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440203655098663"/>
          <c:y val="0.38243402248235042"/>
          <c:w val="0.15393129678234685"/>
          <c:h val="0.317415741685267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663565534225294E-2"/>
          <c:y val="3.1262814585562598E-2"/>
          <c:w val="0.95947765600472412"/>
          <c:h val="0.795505840414515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Импорт свинины и живых свиней в убойном весе с учетом торговли со странами ТС. 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2010г.</c:v>
                </c:pt>
                <c:pt idx="1">
                  <c:v>2011г.</c:v>
                </c:pt>
                <c:pt idx="2">
                  <c:v>2012г.</c:v>
                </c:pt>
                <c:pt idx="3">
                  <c:v>2013г. </c:v>
                </c:pt>
                <c:pt idx="4">
                  <c:v>2014г.</c:v>
                </c:pt>
              </c:strCache>
            </c:strRef>
          </c:cat>
          <c:val>
            <c:numRef>
              <c:f>Лист1!$B$2:$B$6</c:f>
              <c:numCache>
                <c:formatCode>0</c:formatCode>
                <c:ptCount val="5"/>
                <c:pt idx="0">
                  <c:v>737.37917558249944</c:v>
                </c:pt>
                <c:pt idx="1">
                  <c:v>766.28649665585522</c:v>
                </c:pt>
                <c:pt idx="2">
                  <c:v>803.24994239721491</c:v>
                </c:pt>
                <c:pt idx="3">
                  <c:v>649.73603746055619</c:v>
                </c:pt>
                <c:pt idx="4">
                  <c:v>381.84817814643435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Импорт шпика свиного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2010г.</c:v>
                </c:pt>
                <c:pt idx="1">
                  <c:v>2011г.</c:v>
                </c:pt>
                <c:pt idx="2">
                  <c:v>2012г.</c:v>
                </c:pt>
                <c:pt idx="3">
                  <c:v>2013г. </c:v>
                </c:pt>
                <c:pt idx="4">
                  <c:v>2014г.</c:v>
                </c:pt>
              </c:strCache>
            </c:strRef>
          </c:cat>
          <c:val>
            <c:numRef>
              <c:f>Лист1!$C$2:$C$6</c:f>
              <c:numCache>
                <c:formatCode>0</c:formatCode>
                <c:ptCount val="5"/>
                <c:pt idx="0">
                  <c:v>268.40000000000003</c:v>
                </c:pt>
                <c:pt idx="1">
                  <c:v>276.45129999999989</c:v>
                </c:pt>
                <c:pt idx="2">
                  <c:v>291.92989999999992</c:v>
                </c:pt>
                <c:pt idx="3">
                  <c:v>261.19205439999996</c:v>
                </c:pt>
                <c:pt idx="4">
                  <c:v>37.840739300000003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Импорт свиных субпродуктов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4"/>
              <c:layout>
                <c:manualLayout>
                  <c:x val="8.5883347421808962E-3"/>
                  <c:y val="-1.2485344466721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2010г.</c:v>
                </c:pt>
                <c:pt idx="1">
                  <c:v>2011г.</c:v>
                </c:pt>
                <c:pt idx="2">
                  <c:v>2012г.</c:v>
                </c:pt>
                <c:pt idx="3">
                  <c:v>2013г. </c:v>
                </c:pt>
                <c:pt idx="4">
                  <c:v>2014г.</c:v>
                </c:pt>
              </c:strCache>
            </c:strRef>
          </c:cat>
          <c:val>
            <c:numRef>
              <c:f>Лист1!$D$2:$D$6</c:f>
              <c:numCache>
                <c:formatCode>0</c:formatCode>
                <c:ptCount val="5"/>
                <c:pt idx="0">
                  <c:v>177.49999999999997</c:v>
                </c:pt>
                <c:pt idx="1">
                  <c:v>172.51519999999999</c:v>
                </c:pt>
                <c:pt idx="2">
                  <c:v>148.22120000000001</c:v>
                </c:pt>
                <c:pt idx="3">
                  <c:v>98.016503200000002</c:v>
                </c:pt>
                <c:pt idx="4">
                  <c:v>10.928762099999998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shape val="box"/>
        <c:axId val="-1980697808"/>
        <c:axId val="-1836501040"/>
        <c:axId val="0"/>
      </c:bar3DChart>
      <c:catAx>
        <c:axId val="-19806978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836501040"/>
        <c:crosses val="autoZero"/>
        <c:auto val="1"/>
        <c:lblAlgn val="ctr"/>
        <c:lblOffset val="100"/>
        <c:noMultiLvlLbl val="0"/>
      </c:catAx>
      <c:valAx>
        <c:axId val="-18365010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one"/>
        <c:crossAx val="-19806978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4319019442096378E-2"/>
          <c:y val="0.85892937089790078"/>
          <c:w val="0.97353392283652807"/>
          <c:h val="0.1410705555038778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8758169934640518E-2"/>
          <c:w val="0.98023242256260257"/>
          <c:h val="0.7888088106633731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Производства свинины в РФ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2.6143790849673687E-3"/>
                </c:manualLayout>
              </c:layout>
              <c:tx>
                <c:rich>
                  <a:bodyPr/>
                  <a:lstStyle/>
                  <a:p>
                    <a:fld id="{DBECE96D-A9AE-4E60-A89B-BB43A4F6F117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29B2CB76-0E99-4521-8469-DD62A6317C20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4156A0B-B69A-41B1-954E-87F2A3530E4D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9CE37759-AD31-47C3-98FC-8BABB6B67E55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4AFE23E8-DAD0-4C00-A8B2-50A5AB3C8604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42520BF1-1860-4204-8ADF-AA12F051173D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20AACD8A-ACF5-411C-BDCD-5C3BD9AE3052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E801EFAE-C300-4124-924E-BF1CB933A7B6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C0CF4037-F134-4C50-85E5-99227906CDD6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F14F63B3-0E69-435F-B467-988002A1D352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941F74D0-286C-4C02-9EC9-32FA2300C721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E52133AA-6FFD-4A61-BD46-CD4D5A15A376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Лист1!$B$1:$G$1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</c:strCache>
            </c:strRef>
          </c:cat>
          <c:val>
            <c:numRef>
              <c:f>Лист1!$B$2:$G$2</c:f>
              <c:numCache>
                <c:formatCode>#,##0</c:formatCode>
                <c:ptCount val="6"/>
                <c:pt idx="0">
                  <c:v>2330.8000000000002</c:v>
                </c:pt>
                <c:pt idx="1">
                  <c:v>2427.702336935974</c:v>
                </c:pt>
                <c:pt idx="2">
                  <c:v>2559.4221811944735</c:v>
                </c:pt>
                <c:pt idx="3">
                  <c:v>2816.2</c:v>
                </c:pt>
                <c:pt idx="4">
                  <c:v>2981.4064635824361</c:v>
                </c:pt>
                <c:pt idx="5">
                  <c:v>3023.9675046929428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Лист1!$B$5:$G$5</c15:f>
                <c15:dlblRangeCache>
                  <c:ptCount val="6"/>
                  <c:pt idx="0">
                    <c:v>67%</c:v>
                  </c:pt>
                  <c:pt idx="1">
                    <c:v>68%</c:v>
                  </c:pt>
                  <c:pt idx="2">
                    <c:v>68%</c:v>
                  </c:pt>
                  <c:pt idx="3">
                    <c:v>74%</c:v>
                  </c:pt>
                  <c:pt idx="4">
                    <c:v>87%</c:v>
                  </c:pt>
                  <c:pt idx="5">
                    <c:v>90%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Импорт свинины в РФ, включая шпик и субпродукты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F0CDD195-143C-48EB-B3CB-FDEB1F2D1A9E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2C5F52A7-8963-4055-BAB4-1C3917BEBB95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5412A6B-3E37-4AB3-9ECE-96AD8F3813B5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17471B5B-C31D-431F-A7B6-939F7E69A192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C94727F-BEE4-47AF-8006-E355CBB571AD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4C9DB94E-A202-4B08-9983-ECE1CD2954D8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2EB751A-DC3D-4683-96E7-1156188E15DA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44950530-0D97-409F-A2F8-E2248F131D55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52EA6F0D-313C-4F77-8F27-2836B40740CE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10EBD483-3B47-4C07-8824-4DEB7EDD15F0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E7CB2673-8A43-4B7F-8A7C-3EAA7C7A5749}" type="CELLRANGE">
                      <a:rPr lang="en-US" b="1">
                        <a:solidFill>
                          <a:srgbClr val="FFFF00"/>
                        </a:solidFill>
                      </a:rPr>
                      <a:pPr/>
                      <a:t>[ДИАПАЗОН ЯЧЕЕК]</a:t>
                    </a:fld>
                    <a:endParaRPr lang="en-US" b="1" baseline="0" dirty="0">
                      <a:solidFill>
                        <a:srgbClr val="FFFF00"/>
                      </a:solidFill>
                    </a:endParaRPr>
                  </a:p>
                  <a:p>
                    <a:fld id="{C4D7DC62-0E9A-4380-8EC0-0D560D69F6EE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Лист1!$B$1:$G$1</c:f>
              <c:strCach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</c:strCache>
            </c:strRef>
          </c:cat>
          <c:val>
            <c:numRef>
              <c:f>Лист1!$B$3:$G$3</c:f>
              <c:numCache>
                <c:formatCode>#,##0</c:formatCode>
                <c:ptCount val="6"/>
                <c:pt idx="0">
                  <c:v>1128.4324212149997</c:v>
                </c:pt>
                <c:pt idx="1">
                  <c:v>1166.544582</c:v>
                </c:pt>
                <c:pt idx="2">
                  <c:v>1226.0192999999999</c:v>
                </c:pt>
                <c:pt idx="3">
                  <c:v>1003.9536865</c:v>
                </c:pt>
                <c:pt idx="4">
                  <c:v>426.67747249999957</c:v>
                </c:pt>
                <c:pt idx="5">
                  <c:v>345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Лист1!$B$6:$G$6</c15:f>
                <c15:dlblRangeCache>
                  <c:ptCount val="6"/>
                  <c:pt idx="0">
                    <c:v>33%</c:v>
                  </c:pt>
                  <c:pt idx="1">
                    <c:v>32%</c:v>
                  </c:pt>
                  <c:pt idx="2">
                    <c:v>32%</c:v>
                  </c:pt>
                  <c:pt idx="3">
                    <c:v>26%</c:v>
                  </c:pt>
                  <c:pt idx="4">
                    <c:v>13%</c:v>
                  </c:pt>
                  <c:pt idx="5">
                    <c:v>10%</c:v>
                  </c:pt>
                </c15:dlblRangeCache>
              </c15:datalabelsRange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-1836495600"/>
        <c:axId val="-1836504848"/>
        <c:axId val="0"/>
      </c:bar3DChart>
      <c:catAx>
        <c:axId val="-183649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6504848"/>
        <c:crosses val="autoZero"/>
        <c:auto val="1"/>
        <c:lblAlgn val="ctr"/>
        <c:lblOffset val="100"/>
        <c:noMultiLvlLbl val="0"/>
      </c:catAx>
      <c:valAx>
        <c:axId val="-18365048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649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592592592592622E-3"/>
          <c:y val="0.10317369152385364"/>
          <c:w val="0.99074074074074059"/>
          <c:h val="0.81756698059801347"/>
        </c:manualLayout>
      </c:layout>
      <c:lineChart>
        <c:grouping val="standard"/>
        <c:varyColors val="0"/>
        <c:ser>
          <c:idx val="1"/>
          <c:order val="0"/>
          <c:tx>
            <c:strRef>
              <c:f>Лист1!$A$3</c:f>
              <c:strCache>
                <c:ptCount val="1"/>
                <c:pt idx="0">
                  <c:v>Негативный прогноз производства свинины в РФ</c:v>
                </c:pt>
              </c:strCache>
            </c:strRef>
          </c:tx>
          <c:spPr>
            <a:ln w="22225" cap="rnd">
              <a:solidFill>
                <a:srgbClr val="0000FF"/>
              </a:solidFill>
              <a:prstDash val="sysDash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7218455331972504E-2"/>
                  <c:y val="2.48170449282075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00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Лист1!$B$3:$L$3</c:f>
              <c:numCache>
                <c:formatCode>General</c:formatCode>
                <c:ptCount val="11"/>
                <c:pt idx="6" formatCode="#,##0">
                  <c:v>3085.0754658034502</c:v>
                </c:pt>
                <c:pt idx="7" formatCode="#,##0">
                  <c:v>3023.1211716496873</c:v>
                </c:pt>
                <c:pt idx="8" formatCode="#,##0">
                  <c:v>2951.7677580240666</c:v>
                </c:pt>
                <c:pt idx="9" formatCode="#,##0">
                  <c:v>2932.483675335191</c:v>
                </c:pt>
                <c:pt idx="10" formatCode="#,##0">
                  <c:v>2932.483675335191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Лист1!$A$2</c:f>
              <c:strCache>
                <c:ptCount val="1"/>
                <c:pt idx="0">
                  <c:v>Базовый прогноз производства свинины в РФ</c:v>
                </c:pt>
              </c:strCache>
            </c:strRef>
          </c:tx>
          <c:spPr>
            <a:ln w="34925" cap="rnd">
              <a:solidFill>
                <a:srgbClr val="0000FF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numFmt formatCode="#,##0_ ;[Red]\-#,##0\ 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00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Лист1!$B$2:$L$2</c:f>
              <c:numCache>
                <c:formatCode>#,##0</c:formatCode>
                <c:ptCount val="11"/>
                <c:pt idx="0">
                  <c:v>2330.9</c:v>
                </c:pt>
                <c:pt idx="1">
                  <c:v>2427.702336935974</c:v>
                </c:pt>
                <c:pt idx="2">
                  <c:v>2559.4221811944735</c:v>
                </c:pt>
                <c:pt idx="3">
                  <c:v>2816.2</c:v>
                </c:pt>
                <c:pt idx="4">
                  <c:v>2981.4064635824361</c:v>
                </c:pt>
                <c:pt idx="5">
                  <c:v>3023.9675046929428</c:v>
                </c:pt>
                <c:pt idx="6">
                  <c:v>3085.0754658034502</c:v>
                </c:pt>
                <c:pt idx="7">
                  <c:v>3214.7877616500809</c:v>
                </c:pt>
                <c:pt idx="8">
                  <c:v>3482.8123480244622</c:v>
                </c:pt>
                <c:pt idx="9">
                  <c:v>3749.0784653355854</c:v>
                </c:pt>
                <c:pt idx="10">
                  <c:v>3749.0784653355854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Лист1!$A$5</c:f>
              <c:strCache>
                <c:ptCount val="1"/>
                <c:pt idx="0">
                  <c:v>Прежний прогноз потребления свинины </c:v>
                </c:pt>
              </c:strCache>
            </c:strRef>
          </c:tx>
          <c:spPr>
            <a:ln w="22225" cap="rnd">
              <a:solidFill>
                <a:srgbClr val="FF0000"/>
              </a:solidFill>
              <a:prstDash val="dash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_ ;[Red]\-#,##0\ 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Лист1!$B$5:$L$5</c:f>
              <c:numCache>
                <c:formatCode>General</c:formatCode>
                <c:ptCount val="11"/>
                <c:pt idx="3" formatCode="#,##0">
                  <c:v>3825.1445950605557</c:v>
                </c:pt>
                <c:pt idx="4" formatCode="#,##0">
                  <c:v>3863.3960410111613</c:v>
                </c:pt>
                <c:pt idx="5" formatCode="#,##0">
                  <c:v>3902.030001421273</c:v>
                </c:pt>
                <c:pt idx="6" formatCode="#,##0">
                  <c:v>3980.0706014496982</c:v>
                </c:pt>
                <c:pt idx="7" formatCode="#,##0">
                  <c:v>4059.6720134786924</c:v>
                </c:pt>
                <c:pt idx="8" formatCode="#,##0">
                  <c:v>4088</c:v>
                </c:pt>
                <c:pt idx="9" formatCode="#,##0">
                  <c:v>4100</c:v>
                </c:pt>
                <c:pt idx="10" formatCode="#,##0">
                  <c:v>4100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Лист1!$A$4</c:f>
              <c:strCache>
                <c:ptCount val="1"/>
                <c:pt idx="0">
                  <c:v>Новый прогноз потребление свинины</c:v>
                </c:pt>
              </c:strCache>
            </c:strRef>
          </c:tx>
          <c:spPr>
            <a:ln w="31750" cap="rnd">
              <a:solidFill>
                <a:srgbClr val="FF0000"/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Лист1!$B$4:$L$4</c:f>
              <c:numCache>
                <c:formatCode>#,##0</c:formatCode>
                <c:ptCount val="11"/>
                <c:pt idx="0">
                  <c:v>3514.1791755825006</c:v>
                </c:pt>
                <c:pt idx="1">
                  <c:v>3702.6536335918295</c:v>
                </c:pt>
                <c:pt idx="2">
                  <c:v>3675.8418384916886</c:v>
                </c:pt>
                <c:pt idx="3">
                  <c:v>3825.1445950605557</c:v>
                </c:pt>
                <c:pt idx="4">
                  <c:v>3412.0241431288696</c:v>
                </c:pt>
                <c:pt idx="5">
                  <c:v>3368.9675046929428</c:v>
                </c:pt>
                <c:pt idx="6">
                  <c:v>3495.0754658034502</c:v>
                </c:pt>
                <c:pt idx="7">
                  <c:v>3674.7877616500809</c:v>
                </c:pt>
                <c:pt idx="8">
                  <c:v>3932.8123480244622</c:v>
                </c:pt>
                <c:pt idx="9">
                  <c:v>4100</c:v>
                </c:pt>
                <c:pt idx="10">
                  <c:v>4100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47322384"/>
        <c:axId val="-2047310960"/>
      </c:lineChart>
      <c:lineChart>
        <c:grouping val="standard"/>
        <c:varyColors val="0"/>
        <c:ser>
          <c:idx val="3"/>
          <c:order val="4"/>
          <c:tx>
            <c:strRef>
              <c:f>Лист1!$A$6</c:f>
              <c:strCache>
                <c:ptCount val="1"/>
                <c:pt idx="0">
                  <c:v>Доля отечественного производства базового прогнозапроизводства  от старого пргноза потребления</c:v>
                </c:pt>
              </c:strCache>
            </c:strRef>
          </c:tx>
          <c:spPr>
            <a:ln w="25400" cap="rnd">
              <a:noFill/>
              <a:prstDash val="dash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9320987654320996E-2"/>
                  <c:y val="-0.25620915032679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6234567901234598E-2"/>
                  <c:y val="-0.326797385620915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864197530864255E-2"/>
                  <c:y val="-0.248366013071895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4691358024691416E-2"/>
                  <c:y val="-0.240522875816993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7777777777777821E-2"/>
                  <c:y val="-0.193464052287581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2407407407407357E-2"/>
                  <c:y val="-0.196078431372549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4691358024691475E-2"/>
                  <c:y val="-0.23006535947712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234567901234573E-2"/>
                  <c:y val="-0.224836601307189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842592592592595E-2"/>
                      <c:h val="4.2954248366013074E-2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-3.7037037037037042E-2"/>
                  <c:y val="-0.149019607843137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0864197530864199E-2"/>
                  <c:y val="-5.4901960784313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7777777777778016E-2"/>
                  <c:y val="-4.9673202614379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Лист1!$B$6:$L$6</c:f>
              <c:numCache>
                <c:formatCode>0%</c:formatCode>
                <c:ptCount val="11"/>
                <c:pt idx="0">
                  <c:v>0.66328433569800482</c:v>
                </c:pt>
                <c:pt idx="1">
                  <c:v>0.65566552456080962</c:v>
                </c:pt>
                <c:pt idx="2">
                  <c:v>0.696281911368821</c:v>
                </c:pt>
                <c:pt idx="3">
                  <c:v>0.73623360634172763</c:v>
                </c:pt>
                <c:pt idx="4">
                  <c:v>0.77170614452514608</c:v>
                </c:pt>
                <c:pt idx="5">
                  <c:v>0.77497289964236438</c:v>
                </c:pt>
                <c:pt idx="6">
                  <c:v>0.77513083930715809</c:v>
                </c:pt>
                <c:pt idx="7">
                  <c:v>0.7918836179318246</c:v>
                </c:pt>
                <c:pt idx="8">
                  <c:v>0.85195996771635552</c:v>
                </c:pt>
                <c:pt idx="9">
                  <c:v>0.91440938178916709</c:v>
                </c:pt>
                <c:pt idx="10">
                  <c:v>0.91440938178916709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Доля отечественного производства негативный прогноз от нового прогноза потребления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4"/>
              <c:layout>
                <c:manualLayout>
                  <c:x val="-1.851851851851858E-2"/>
                  <c:y val="0.274509803921568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320987654320934E-2"/>
                  <c:y val="0.29542483660130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3148148148148147E-2"/>
                  <c:y val="0.2509803921568628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234567901234573E-2"/>
                  <c:y val="0.20130718954248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6234567901234573E-2"/>
                  <c:y val="0.130718954248366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3148148148148147E-2"/>
                  <c:y val="7.5816993464052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4691358024691364E-2"/>
                  <c:y val="7.5816993464052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66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Лист1!$B$7:$L$7</c:f>
              <c:numCache>
                <c:formatCode>General</c:formatCode>
                <c:ptCount val="11"/>
                <c:pt idx="4" formatCode="0%">
                  <c:v>0.87379407018159283</c:v>
                </c:pt>
                <c:pt idx="5" formatCode="0%">
                  <c:v>0.89759473799630951</c:v>
                </c:pt>
                <c:pt idx="6" formatCode="0%">
                  <c:v>0.88269208948089239</c:v>
                </c:pt>
                <c:pt idx="7" formatCode="0%">
                  <c:v>0.87482270274203611</c:v>
                </c:pt>
                <c:pt idx="8" formatCode="0%">
                  <c:v>0.88557806470831357</c:v>
                </c:pt>
                <c:pt idx="9" formatCode="0%">
                  <c:v>0.91440938178916709</c:v>
                </c:pt>
                <c:pt idx="10" formatCode="0%">
                  <c:v>0.91440938178916709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Доля отечественного производства негативный прогноз от нового прогноза потребления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6662899776416841E-2"/>
                  <c:y val="0.3071699861046782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6662899776416841E-2"/>
                  <c:y val="0.2208954763007564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3576480023330414E-2"/>
                  <c:y val="0.16337913643147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3576480023330529E-2"/>
                  <c:y val="0.16337913643147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Лист1!$B$1:$L$1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
оценка </c:v>
                </c:pt>
                <c:pt idx="5">
                  <c:v>2015
прогноз </c:v>
                </c:pt>
                <c:pt idx="6">
                  <c:v>2016
прогноз </c:v>
                </c:pt>
                <c:pt idx="7">
                  <c:v>2017
прогноз </c:v>
                </c:pt>
                <c:pt idx="8">
                  <c:v>2018
прогноз </c:v>
                </c:pt>
                <c:pt idx="9">
                  <c:v>2019
прогноз </c:v>
                </c:pt>
                <c:pt idx="10">
                  <c:v>2020
прогноз </c:v>
                </c:pt>
              </c:strCache>
            </c:strRef>
          </c:cat>
          <c:val>
            <c:numRef>
              <c:f>Лист1!$B$8:$L$8</c:f>
              <c:numCache>
                <c:formatCode>General</c:formatCode>
                <c:ptCount val="11"/>
                <c:pt idx="4" formatCode="0%">
                  <c:v>0</c:v>
                </c:pt>
                <c:pt idx="5" formatCode="0%">
                  <c:v>0</c:v>
                </c:pt>
                <c:pt idx="6" formatCode="0%">
                  <c:v>0.88269208948089239</c:v>
                </c:pt>
                <c:pt idx="7" formatCode="0%">
                  <c:v>0.82266551641399366</c:v>
                </c:pt>
                <c:pt idx="8" formatCode="0%">
                  <c:v>0.75054884312159109</c:v>
                </c:pt>
                <c:pt idx="9" formatCode="0%">
                  <c:v>0.71523992081346122</c:v>
                </c:pt>
                <c:pt idx="10" formatCode="0%">
                  <c:v>0.71523992081346122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47323472"/>
        <c:axId val="-2047325648"/>
        <c:extLst/>
      </c:lineChart>
      <c:catAx>
        <c:axId val="-204732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47310960"/>
        <c:crosses val="autoZero"/>
        <c:auto val="1"/>
        <c:lblAlgn val="ctr"/>
        <c:lblOffset val="100"/>
        <c:noMultiLvlLbl val="0"/>
      </c:catAx>
      <c:valAx>
        <c:axId val="-2047310960"/>
        <c:scaling>
          <c:orientation val="minMax"/>
          <c:max val="4600"/>
          <c:min val="2200"/>
        </c:scaling>
        <c:delete val="0"/>
        <c:axPos val="l"/>
        <c:numFmt formatCode="#,##0" sourceLinked="0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47322384"/>
        <c:crosses val="autoZero"/>
        <c:crossBetween val="between"/>
        <c:majorUnit val="400"/>
      </c:valAx>
      <c:valAx>
        <c:axId val="-2047325648"/>
        <c:scaling>
          <c:orientation val="minMax"/>
          <c:max val="1"/>
          <c:min val="0.5"/>
        </c:scaling>
        <c:delete val="0"/>
        <c:axPos val="r"/>
        <c:majorGridlines>
          <c:spPr>
            <a:ln w="9525" cap="flat" cmpd="sng" algn="ctr">
              <a:noFill/>
              <a:prstDash val="sysDot"/>
              <a:round/>
            </a:ln>
            <a:effectLst/>
          </c:spPr>
        </c:majorGridlines>
        <c:numFmt formatCode="0%" sourceLinked="1"/>
        <c:majorTickMark val="out"/>
        <c:minorTickMark val="none"/>
        <c:tickLblPos val="none"/>
        <c:spPr>
          <a:noFill/>
          <a:ln w="635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47323472"/>
        <c:crosses val="max"/>
        <c:crossBetween val="between"/>
        <c:majorUnit val="0.1"/>
      </c:valAx>
      <c:catAx>
        <c:axId val="-2047323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20473256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7.8431372549019624E-3"/>
          <c:w val="0.69858024691358034"/>
          <c:h val="0.25653687406721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 baseline="0"/>
      </a:pPr>
      <a:endParaRPr lang="ru-RU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064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0.2375</cdr:x>
      <cdr:y>0.32143</cdr:y>
    </cdr:from>
    <cdr:to>
      <cdr:x>0.34249</cdr:x>
      <cdr:y>0.41037</cdr:y>
    </cdr:to>
    <cdr:sp macro="" textlink="">
      <cdr:nvSpPr>
        <cdr:cNvPr id="2" name="Скругленный прямоугольник 1"/>
        <cdr:cNvSpPr/>
      </cdr:nvSpPr>
      <cdr:spPr>
        <a:xfrm xmlns:a="http://schemas.openxmlformats.org/drawingml/2006/main">
          <a:off x="1954560" y="1296144"/>
          <a:ext cx="864026" cy="358646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2000" b="1" dirty="0" smtClean="0">
              <a:solidFill>
                <a:srgbClr val="0000FF"/>
              </a:solidFill>
            </a:rPr>
            <a:t>40</a:t>
          </a:r>
          <a:r>
            <a:rPr lang="ru-RU" sz="2000" b="1" dirty="0" smtClean="0">
              <a:solidFill>
                <a:srgbClr val="0000FF"/>
              </a:solidFill>
            </a:rPr>
            <a:t>,7</a:t>
          </a:r>
          <a:endParaRPr lang="ru-RU" sz="2000" b="1" dirty="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0.35125</cdr:x>
      <cdr:y>0.25</cdr:y>
    </cdr:from>
    <cdr:to>
      <cdr:x>0.45625</cdr:x>
      <cdr:y>0.33894</cdr:y>
    </cdr:to>
    <cdr:sp macro="" textlink="">
      <cdr:nvSpPr>
        <cdr:cNvPr id="3" name="Скругленный прямоугольник 2"/>
        <cdr:cNvSpPr/>
      </cdr:nvSpPr>
      <cdr:spPr>
        <a:xfrm xmlns:a="http://schemas.openxmlformats.org/drawingml/2006/main">
          <a:off x="2890664" y="1008112"/>
          <a:ext cx="864108" cy="358646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rgbClr val="0000FF"/>
              </a:solidFill>
            </a:rPr>
            <a:t>51,6</a:t>
          </a:r>
          <a:endParaRPr lang="ru-RU" sz="2000" b="1" dirty="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0.05338</cdr:y>
    </cdr:from>
    <cdr:to>
      <cdr:x>0.6225</cdr:x>
      <cdr:y>0.14232</cdr:y>
    </cdr:to>
    <cdr:sp macro="" textlink="">
      <cdr:nvSpPr>
        <cdr:cNvPr id="5" name="Скругленный прямоугольник 4"/>
        <cdr:cNvSpPr/>
      </cdr:nvSpPr>
      <cdr:spPr>
        <a:xfrm xmlns:a="http://schemas.openxmlformats.org/drawingml/2006/main">
          <a:off x="4258816" y="215254"/>
          <a:ext cx="864108" cy="358646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rgbClr val="0000FF"/>
              </a:solidFill>
            </a:rPr>
            <a:t>75,1</a:t>
          </a:r>
          <a:endParaRPr lang="ru-RU" sz="2000" b="1" dirty="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0.7625</cdr:x>
      <cdr:y>0.73214</cdr:y>
    </cdr:from>
    <cdr:to>
      <cdr:x>0.84683</cdr:x>
      <cdr:y>0.80357</cdr:y>
    </cdr:to>
    <cdr:sp macro="" textlink="">
      <cdr:nvSpPr>
        <cdr:cNvPr id="6" name="Скругленный прямоугольник 5"/>
        <cdr:cNvSpPr/>
      </cdr:nvSpPr>
      <cdr:spPr>
        <a:xfrm xmlns:a="http://schemas.openxmlformats.org/drawingml/2006/main">
          <a:off x="6275040" y="2952328"/>
          <a:ext cx="694000" cy="288043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solidFill>
                <a:srgbClr val="0000FF"/>
              </a:solidFill>
            </a:rPr>
            <a:t>75,</a:t>
          </a:r>
          <a:r>
            <a:rPr lang="ru-RU" sz="1400" b="1" dirty="0">
              <a:solidFill>
                <a:srgbClr val="0000FF"/>
              </a:solidFill>
            </a:rPr>
            <a:t>1</a:t>
          </a:r>
        </a:p>
      </cdr:txBody>
    </cdr:sp>
  </cdr:relSizeAnchor>
  <cdr:relSizeAnchor xmlns:cdr="http://schemas.openxmlformats.org/drawingml/2006/chartDrawing">
    <cdr:from>
      <cdr:x>0.85</cdr:x>
      <cdr:y>0.69643</cdr:y>
    </cdr:from>
    <cdr:to>
      <cdr:x>1</cdr:x>
      <cdr:y>0.85582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995160" y="2808312"/>
          <a:ext cx="1234440" cy="6427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 smtClean="0">
              <a:solidFill>
                <a:schemeClr val="tx1">
                  <a:lumMod val="65000"/>
                  <a:lumOff val="35000"/>
                </a:schemeClr>
              </a:solidFill>
            </a:rPr>
            <a:t>Потребление основных видов мяса</a:t>
          </a:r>
          <a:endParaRPr lang="ru-RU" sz="1200" dirty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0.745</cdr:x>
      <cdr:y>0.85714</cdr:y>
    </cdr:from>
    <cdr:to>
      <cdr:x>1</cdr:x>
      <cdr:y>0.97924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131024" y="3456384"/>
          <a:ext cx="2098576" cy="492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chemeClr val="tx1"/>
              </a:solidFill>
            </a:rPr>
            <a:t>*- С учетом импорта </a:t>
          </a:r>
          <a:r>
            <a:rPr lang="ru-RU" sz="1000" dirty="0" err="1" smtClean="0">
              <a:solidFill>
                <a:schemeClr val="tx1"/>
              </a:solidFill>
            </a:rPr>
            <a:t>шпига</a:t>
          </a:r>
          <a:r>
            <a:rPr lang="ru-RU" sz="1000" dirty="0" smtClean="0">
              <a:solidFill>
                <a:schemeClr val="tx1"/>
              </a:solidFill>
            </a:rPr>
            <a:t> и субпродуктов</a:t>
          </a:r>
          <a:endParaRPr lang="ru-RU" sz="1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0.07126</cdr:x>
      <cdr:y>0.05357</cdr:y>
    </cdr:from>
    <cdr:to>
      <cdr:x>0.17625</cdr:x>
      <cdr:y>0.14251</cdr:y>
    </cdr:to>
    <cdr:sp macro="" textlink="">
      <cdr:nvSpPr>
        <cdr:cNvPr id="10" name="Скругленный прямоугольник 9"/>
        <cdr:cNvSpPr/>
      </cdr:nvSpPr>
      <cdr:spPr>
        <a:xfrm xmlns:a="http://schemas.openxmlformats.org/drawingml/2006/main">
          <a:off x="586408" y="216023"/>
          <a:ext cx="864026" cy="358646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rgbClr val="0000FF"/>
              </a:solidFill>
            </a:rPr>
            <a:t>75,0</a:t>
          </a:r>
          <a:endParaRPr lang="ru-RU" sz="2000" b="1" dirty="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0.63125</cdr:x>
      <cdr:y>0.05554</cdr:y>
    </cdr:from>
    <cdr:to>
      <cdr:x>0.73625</cdr:x>
      <cdr:y>0.14448</cdr:y>
    </cdr:to>
    <cdr:sp macro="" textlink="">
      <cdr:nvSpPr>
        <cdr:cNvPr id="11" name="Скругленный прямоугольник 10"/>
        <cdr:cNvSpPr/>
      </cdr:nvSpPr>
      <cdr:spPr>
        <a:xfrm xmlns:a="http://schemas.openxmlformats.org/drawingml/2006/main">
          <a:off x="5194920" y="223962"/>
          <a:ext cx="864108" cy="358646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>
              <a:solidFill>
                <a:srgbClr val="0000FF"/>
              </a:solidFill>
            </a:rPr>
            <a:t>73,4</a:t>
          </a:r>
          <a:endParaRPr lang="ru-RU" sz="2000" b="1" dirty="0">
            <a:solidFill>
              <a:srgbClr val="0000FF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0.14155</cdr:x>
      <cdr:y>0.07079</cdr:y>
    </cdr:from>
    <cdr:to>
      <cdr:x>0.25367</cdr:x>
      <cdr:y>0.13443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37287" y="360040"/>
          <a:ext cx="663190" cy="323671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/>
            <a:t>1183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0.30434</cdr:x>
      <cdr:y>0.07079</cdr:y>
    </cdr:from>
    <cdr:to>
      <cdr:x>0.41188</cdr:x>
      <cdr:y>0.13443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00200" y="360040"/>
          <a:ext cx="636099" cy="323671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/>
            <a:t>1215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0.4626</cdr:x>
      <cdr:y>0.07079</cdr:y>
    </cdr:from>
    <cdr:to>
      <cdr:x>0.56353</cdr:x>
      <cdr:y>0.13443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736304" y="360040"/>
          <a:ext cx="597001" cy="323671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/>
            <a:t>1243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0.60869</cdr:x>
      <cdr:y>0.18406</cdr:y>
    </cdr:from>
    <cdr:to>
      <cdr:x>0.73043</cdr:x>
      <cdr:y>0.2477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600400" y="936104"/>
          <a:ext cx="720092" cy="323671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/>
            <a:t>1009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0.7426</cdr:x>
      <cdr:y>0.47675</cdr:y>
    </cdr:from>
    <cdr:to>
      <cdr:x>0.86434</cdr:x>
      <cdr:y>0.5404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392488" y="2424758"/>
          <a:ext cx="720092" cy="323671"/>
        </a:xfrm>
        <a:prstGeom xmlns:a="http://schemas.openxmlformats.org/drawingml/2006/main" prst="rect">
          <a:avLst/>
        </a:prstGeom>
        <a:solidFill xmlns:a="http://schemas.openxmlformats.org/drawingml/2006/main">
          <a:srgbClr val="FFFF99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/>
            <a:t>431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0.70608</cdr:x>
      <cdr:y>0.04247</cdr:y>
    </cdr:from>
    <cdr:to>
      <cdr:x>0.92521</cdr:x>
      <cdr:y>0.12202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76464" y="216024"/>
          <a:ext cx="1296154" cy="404589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chemeClr val="bg2">
                  <a:lumMod val="90000"/>
                </a:schemeClr>
              </a:solidFill>
            </a:rPr>
            <a:t>-578 (-57%)</a:t>
          </a:r>
          <a:endParaRPr lang="ru-RU" sz="1800" b="1" dirty="0">
            <a:solidFill>
              <a:schemeClr val="bg2">
                <a:lumMod val="90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0.11501</cdr:x>
      <cdr:y>0.45558</cdr:y>
    </cdr:from>
    <cdr:to>
      <cdr:x>0.36001</cdr:x>
      <cdr:y>0.63748</cdr:y>
    </cdr:to>
    <cdr:sp macro="" textlink="">
      <cdr:nvSpPr>
        <cdr:cNvPr id="5" name="Скругленная прямоугольная выноска 4"/>
        <cdr:cNvSpPr/>
      </cdr:nvSpPr>
      <cdr:spPr>
        <a:xfrm xmlns:a="http://schemas.openxmlformats.org/drawingml/2006/main">
          <a:off x="946448" y="2213100"/>
          <a:ext cx="2016252" cy="883624"/>
        </a:xfrm>
        <a:prstGeom xmlns:a="http://schemas.openxmlformats.org/drawingml/2006/main" prst="wedgeRoundRectCallout">
          <a:avLst>
            <a:gd name="adj1" fmla="val 61988"/>
            <a:gd name="adj2" fmla="val -31385"/>
            <a:gd name="adj3" fmla="val 16667"/>
          </a:avLst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/>
            <a:t>Снижение потребления вследствие роста цен и снижения покупательной способности</a:t>
          </a:r>
          <a:endParaRPr lang="ru-RU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6"/>
            <a:ext cx="2945659" cy="496411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9" y="6"/>
            <a:ext cx="2945659" cy="496411"/>
          </a:xfrm>
          <a:prstGeom prst="rect">
            <a:avLst/>
          </a:prstGeom>
        </p:spPr>
        <p:txBody>
          <a:bodyPr vert="horz" lIns="91399" tIns="45699" rIns="91399" bIns="45699" rtlCol="0"/>
          <a:lstStyle>
            <a:lvl1pPr algn="r">
              <a:defRPr sz="1200"/>
            </a:lvl1pPr>
          </a:lstStyle>
          <a:p>
            <a:fld id="{2EBC1132-7EB4-48E2-B07B-0F11610BAC97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699" rIns="91399" bIns="456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3"/>
            <a:ext cx="5438140" cy="4467701"/>
          </a:xfrm>
          <a:prstGeom prst="rect">
            <a:avLst/>
          </a:prstGeom>
        </p:spPr>
        <p:txBody>
          <a:bodyPr vert="horz" lIns="91399" tIns="45699" rIns="91399" bIns="456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30091"/>
            <a:ext cx="2945659" cy="496411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9" y="9430091"/>
            <a:ext cx="2945659" cy="496411"/>
          </a:xfrm>
          <a:prstGeom prst="rect">
            <a:avLst/>
          </a:prstGeom>
        </p:spPr>
        <p:txBody>
          <a:bodyPr vert="horz" lIns="91399" tIns="45699" rIns="91399" bIns="45699" rtlCol="0" anchor="b"/>
          <a:lstStyle>
            <a:lvl1pPr algn="r">
              <a:defRPr sz="1200"/>
            </a:lvl1pPr>
          </a:lstStyle>
          <a:p>
            <a:fld id="{B7E5AD79-1644-4E6D-828D-99BE1B4C89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61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5AD79-1644-4E6D-828D-99BE1B4C894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03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5AD79-1644-4E6D-828D-99BE1B4C894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402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162472" cy="365125"/>
          </a:xfrm>
        </p:spPr>
        <p:txBody>
          <a:bodyPr/>
          <a:lstStyle/>
          <a:p>
            <a:fld id="{3235C586-6C49-4FA9-A0A3-1F5728E77E42}" type="datetime1">
              <a:rPr lang="ru-RU" smtClean="0"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479948" y="6356350"/>
            <a:ext cx="4184104" cy="365125"/>
          </a:xfrm>
        </p:spPr>
        <p:txBody>
          <a:bodyPr/>
          <a:lstStyle>
            <a:lvl1pPr>
              <a:defRPr sz="1800"/>
            </a:lvl1pPr>
          </a:lstStyle>
          <a:p>
            <a:r>
              <a:rPr lang="ru-RU" dirty="0" smtClean="0"/>
              <a:t>Национальный Союз свиноводов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E5511-9245-4BD5-AEC6-FFBA8112E4BF}" type="datetime1">
              <a:rPr lang="ru-RU" smtClean="0"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F815-DB36-45D3-BDE3-4D534B71A96F}" type="datetime1">
              <a:rPr lang="ru-RU" smtClean="0"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80000" cy="612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087724" y="116632"/>
            <a:ext cx="4968552" cy="323800"/>
          </a:xfrm>
          <a:solidFill>
            <a:srgbClr val="FFFF00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rgbClr val="0000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196752"/>
            <a:ext cx="8291264" cy="5031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C78DC-F288-4344-8882-5EC251E4076A}" type="datetime1">
              <a:rPr lang="ru-RU" smtClean="0"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958742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80000" cy="612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91264" cy="639762"/>
          </a:xfrm>
        </p:spPr>
        <p:txBody>
          <a:bodyPr anchor="ctr">
            <a:norm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20490"/>
            <a:ext cx="8291264" cy="460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89E0-0D46-4F66-8F31-0E6048A2BF87}" type="datetime1">
              <a:rPr lang="ru-RU" smtClean="0"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1085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02000" y="6356350"/>
            <a:ext cx="837456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603-018A-40B7-AE7A-1DE580187959}" type="datetime1">
              <a:rPr lang="ru-RU" smtClean="0"/>
              <a:t>24.03.2015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54D74-5FB3-40B2-B6A4-1E0D777EE842}" type="datetime1">
              <a:rPr lang="ru-RU" smtClean="0"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662DB-BE24-4535-A682-7255EBAEEEE5}" type="datetime1">
              <a:rPr lang="ru-RU" smtClean="0"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319DB-5185-40AF-A471-D8EEB336F332}" type="datetime1">
              <a:rPr lang="ru-RU" smtClean="0"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23528" y="6381328"/>
            <a:ext cx="936104" cy="365125"/>
          </a:xfrm>
        </p:spPr>
        <p:txBody>
          <a:bodyPr/>
          <a:lstStyle/>
          <a:p>
            <a:fld id="{D4A1BFB3-6651-4A3F-9EDA-1D3DC54E9224}" type="datetime1">
              <a:rPr lang="ru-RU" smtClean="0"/>
              <a:t>24.03.2015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835696" y="6381328"/>
            <a:ext cx="5472608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32000" y="635400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                               </a:t>
            </a:r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405F-4728-430E-9CC1-00FB2A3A8EB0}" type="datetime1">
              <a:rPr lang="ru-RU" smtClean="0"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48000" y="6356350"/>
            <a:ext cx="936104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DF9C-1F1A-47DE-AE3A-4128630D56AC}" type="datetime1">
              <a:rPr lang="ru-RU" smtClean="0"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0E1-9764-46F1-919E-0DBC93B666A2}" type="datetime1">
              <a:rPr lang="ru-RU" smtClean="0"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 userDrawn="1"/>
        </p:nvSpPr>
        <p:spPr>
          <a:xfrm>
            <a:off x="8028384" y="6390000"/>
            <a:ext cx="576064" cy="288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884368" y="6356350"/>
            <a:ext cx="909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9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91000-FD63-4263-BDB3-1C653A8FF361}" type="datetime1">
              <a:rPr lang="ru-RU" smtClean="0"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55676" y="6356350"/>
            <a:ext cx="5832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pic>
        <p:nvPicPr>
          <p:cNvPr id="7" name="Рисунок 6" descr="NSS 1.bmp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67544" y="6309320"/>
            <a:ext cx="400462" cy="403856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 userDrawn="1"/>
        </p:nvCxnSpPr>
        <p:spPr>
          <a:xfrm flipH="1">
            <a:off x="467544" y="6237312"/>
            <a:ext cx="8208912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0" r:id="rId13"/>
  </p:sldLayoutIdLst>
  <p:transition spd="slow">
    <p:fade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ASUS\Dropbox\vto\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5400000" scaled="1"/>
            <a:tileRect/>
          </a:gradFill>
          <a:extLst/>
        </p:spPr>
      </p:pic>
      <p:pic>
        <p:nvPicPr>
          <p:cNvPr id="1028" name="Picture 4" descr="C:\Users\ASUS\Dropbox\vto\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3" descr="NSS лого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503636"/>
            <a:ext cx="280831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683568" y="3861048"/>
            <a:ext cx="7704856" cy="1152128"/>
          </a:xfrm>
          <a:prstGeom prst="roundRect">
            <a:avLst>
              <a:gd name="adj" fmla="val 12085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95609" y="5725705"/>
            <a:ext cx="84248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1200" dirty="0" smtClean="0">
                <a:latin typeface="Calibri" pitchFamily="34" charset="0"/>
              </a:rPr>
              <a:t>Ю.И. Ковалев </a:t>
            </a:r>
            <a:br>
              <a:rPr lang="ru-RU" sz="1200" dirty="0" smtClean="0">
                <a:latin typeface="Calibri" pitchFamily="34" charset="0"/>
              </a:rPr>
            </a:br>
            <a:r>
              <a:rPr lang="ru-RU" sz="1200" dirty="0" smtClean="0">
                <a:latin typeface="Calibri" pitchFamily="34" charset="0"/>
              </a:rPr>
              <a:t>Генеральный директор Национального Союза свиноводов</a:t>
            </a:r>
          </a:p>
          <a:p>
            <a:pPr algn="r"/>
            <a:r>
              <a:rPr lang="ru-RU" sz="1200" dirty="0" smtClean="0">
                <a:latin typeface="Calibri" pitchFamily="34" charset="0"/>
              </a:rPr>
              <a:t>Доктор технических наук</a:t>
            </a:r>
          </a:p>
          <a:p>
            <a:pPr algn="r"/>
            <a:r>
              <a:rPr lang="ru-RU" sz="1200" dirty="0" smtClean="0">
                <a:latin typeface="Calibri" pitchFamily="34" charset="0"/>
              </a:rPr>
              <a:t>Россия, Москва</a:t>
            </a:r>
            <a:endParaRPr lang="en-US" sz="1200" dirty="0" smtClean="0">
              <a:latin typeface="Calibri" pitchFamily="34" charset="0"/>
            </a:endParaRPr>
          </a:p>
          <a:p>
            <a:pPr algn="r"/>
            <a:r>
              <a:rPr lang="en-US" sz="1200" dirty="0" smtClean="0">
                <a:latin typeface="Calibri" pitchFamily="34" charset="0"/>
              </a:rPr>
              <a:t>E-mail: nss_info@mail.ru</a:t>
            </a:r>
            <a:endParaRPr lang="ru-RU" sz="1200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9572" y="260648"/>
            <a:ext cx="770485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endParaRPr lang="ru-RU" sz="1400" dirty="0" smtClean="0"/>
          </a:p>
          <a:p>
            <a:pPr lvl="0" algn="ctr">
              <a:spcBef>
                <a:spcPct val="0"/>
              </a:spcBef>
            </a:pPr>
            <a:r>
              <a:rPr lang="ru-RU" sz="1400" dirty="0">
                <a:latin typeface="+mj-lt"/>
              </a:rPr>
              <a:t>АГРОФОРУМ СНГ </a:t>
            </a:r>
            <a:r>
              <a:rPr lang="ru-RU" sz="1400" dirty="0" smtClean="0">
                <a:latin typeface="+mj-lt"/>
              </a:rPr>
              <a:t>2015</a:t>
            </a:r>
          </a:p>
          <a:p>
            <a:pPr lvl="0" algn="ctr">
              <a:spcBef>
                <a:spcPct val="0"/>
              </a:spcBef>
            </a:pPr>
            <a:endParaRPr lang="ru-RU" sz="1400" b="1" dirty="0" smtClean="0"/>
          </a:p>
          <a:p>
            <a:pPr lvl="0" algn="ctr">
              <a:spcBef>
                <a:spcPct val="0"/>
              </a:spcBef>
            </a:pPr>
            <a:r>
              <a:rPr lang="ru-RU" sz="1400" b="1" dirty="0" smtClean="0"/>
              <a:t>«Эффективное </a:t>
            </a:r>
            <a:r>
              <a:rPr lang="ru-RU" sz="1400" b="1" dirty="0"/>
              <a:t>использование стратегии </a:t>
            </a:r>
            <a:r>
              <a:rPr lang="ru-RU" sz="1400" b="1" dirty="0" err="1" smtClean="0"/>
              <a:t>импортозамещения</a:t>
            </a:r>
            <a:r>
              <a:rPr lang="ru-RU" sz="1400" b="1" dirty="0" smtClean="0"/>
              <a:t> </a:t>
            </a:r>
            <a:r>
              <a:rPr lang="ru-RU" sz="1400" b="1" dirty="0"/>
              <a:t>для развития внутреннего агропромышленного комплекса и повышения конкурентоспособности на мировой арене»</a:t>
            </a:r>
            <a:endParaRPr lang="ru-RU" sz="1400" dirty="0" smtClean="0"/>
          </a:p>
          <a:p>
            <a:pPr algn="ctr">
              <a:defRPr/>
            </a:pPr>
            <a:endParaRPr lang="ru-RU" sz="1400" dirty="0" smtClean="0"/>
          </a:p>
          <a:p>
            <a:pPr algn="ctr">
              <a:defRPr/>
            </a:pPr>
            <a:r>
              <a:rPr lang="ru-RU" sz="1200" dirty="0" smtClean="0"/>
              <a:t>г</a:t>
            </a:r>
            <a:r>
              <a:rPr lang="ru-RU" sz="1200" dirty="0" smtClean="0"/>
              <a:t>. Москва, </a:t>
            </a:r>
          </a:p>
          <a:p>
            <a:pPr algn="ctr">
              <a:defRPr/>
            </a:pPr>
            <a:r>
              <a:rPr lang="ru-RU" sz="1200" dirty="0"/>
              <a:t>25-27 марта 2015 г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987061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 необходимости и перспективах ускоренного </a:t>
            </a:r>
            <a:r>
              <a:rPr lang="ru-RU" sz="2800" b="1" dirty="0" err="1" smtClean="0">
                <a:solidFill>
                  <a:schemeClr val="bg1"/>
                </a:solidFill>
              </a:rPr>
              <a:t>импортозамещения</a:t>
            </a:r>
            <a:r>
              <a:rPr lang="ru-RU" sz="2800" b="1" dirty="0" smtClean="0">
                <a:solidFill>
                  <a:schemeClr val="bg1"/>
                </a:solidFill>
              </a:rPr>
              <a:t> на рынке свинины.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0610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/>
              <a:t>Импортозамещение</a:t>
            </a:r>
            <a:r>
              <a:rPr lang="ru-RU" sz="3200" dirty="0" smtClean="0"/>
              <a:t>: новые возможности.</a:t>
            </a:r>
            <a:endParaRPr lang="ru-RU" sz="32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" y="1367700"/>
            <a:ext cx="8229600" cy="770086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33CC"/>
                </a:solidFill>
              </a:rPr>
              <a:t>Погашение задолженности ФБ, </a:t>
            </a:r>
            <a:r>
              <a:rPr lang="ru-RU" b="1" dirty="0">
                <a:solidFill>
                  <a:srgbClr val="FF0000"/>
                </a:solidFill>
              </a:rPr>
              <a:t>дополнительная господдержка </a:t>
            </a:r>
            <a:r>
              <a:rPr lang="ru-RU" dirty="0">
                <a:solidFill>
                  <a:srgbClr val="0033CC"/>
                </a:solidFill>
              </a:rPr>
              <a:t>(2015 – 2020 гг.)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3049" y="2265292"/>
            <a:ext cx="8229600" cy="770086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Ограничение импорта </a:t>
            </a:r>
            <a:r>
              <a:rPr lang="ru-RU" dirty="0" smtClean="0">
                <a:solidFill>
                  <a:srgbClr val="0033CC"/>
                </a:solidFill>
              </a:rPr>
              <a:t>из основных стран-экспортеров: АЧС, специальные экономические защитные меры, борьба с контрабандой и реэкспортом.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" y="3162884"/>
            <a:ext cx="8229600" cy="564908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ru-RU" dirty="0" smtClean="0">
                <a:solidFill>
                  <a:srgbClr val="0033CC"/>
                </a:solidFill>
              </a:rPr>
              <a:t>Девальвация национальной валюты – </a:t>
            </a:r>
            <a:r>
              <a:rPr lang="ru-RU" b="1" dirty="0">
                <a:solidFill>
                  <a:srgbClr val="FF0000"/>
                </a:solidFill>
              </a:rPr>
              <a:t>тормоз для дешёвого импорта</a:t>
            </a:r>
            <a:r>
              <a:rPr lang="ru-RU" dirty="0" smtClean="0">
                <a:solidFill>
                  <a:srgbClr val="0033CC"/>
                </a:solidFill>
              </a:rPr>
              <a:t>!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" y="3857849"/>
            <a:ext cx="8229600" cy="975264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ru-RU" dirty="0" smtClean="0">
                <a:solidFill>
                  <a:srgbClr val="0033CC"/>
                </a:solidFill>
              </a:rPr>
              <a:t>Накопленные профессиональные компетенции, финансовые, управленческие, административные ресурсы у основных инвесторов – </a:t>
            </a:r>
            <a:r>
              <a:rPr lang="ru-RU" b="1" dirty="0">
                <a:solidFill>
                  <a:srgbClr val="FF0000"/>
                </a:solidFill>
              </a:rPr>
              <a:t>минимальный риск неуспеха</a:t>
            </a:r>
            <a:r>
              <a:rPr lang="ru-RU" dirty="0" smtClean="0">
                <a:solidFill>
                  <a:srgbClr val="0033CC"/>
                </a:solidFill>
              </a:rPr>
              <a:t>!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" y="4963170"/>
            <a:ext cx="8229600" cy="770086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ru-RU" dirty="0" smtClean="0">
                <a:solidFill>
                  <a:srgbClr val="0033CC"/>
                </a:solidFill>
              </a:rPr>
              <a:t>Продолжающийся </a:t>
            </a:r>
            <a:r>
              <a:rPr lang="ru-RU" b="1" dirty="0">
                <a:solidFill>
                  <a:srgbClr val="FF0000"/>
                </a:solidFill>
              </a:rPr>
              <a:t>тренд падения производства в ЛПХ </a:t>
            </a:r>
            <a:r>
              <a:rPr lang="ru-RU" dirty="0" smtClean="0">
                <a:solidFill>
                  <a:srgbClr val="0033CC"/>
                </a:solidFill>
              </a:rPr>
              <a:t>и старых комплексах.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/>
              <a:t>                               </a:t>
            </a:r>
            <a:fld id="{B19B0651-EE4F-4900-A07F-96A6BFA9D0F0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57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/>
              <a:t>Импортозамещение</a:t>
            </a:r>
            <a:r>
              <a:rPr lang="ru-RU" sz="3200" dirty="0" smtClean="0"/>
              <a:t>: риски и угрозы.</a:t>
            </a:r>
            <a:endParaRPr lang="ru-RU" sz="32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" y="1367700"/>
            <a:ext cx="8229600" cy="770086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 typeface="+mj-lt"/>
              <a:buAutoNum type="arabicPeriod"/>
              <a:defRPr/>
            </a:pPr>
            <a:r>
              <a:rPr lang="ru-RU" dirty="0">
                <a:solidFill>
                  <a:srgbClr val="0033CC"/>
                </a:solidFill>
              </a:rPr>
              <a:t>Рост стоимости инвестиционных ресурсов (эффективная ставка в 2006-2009гг. - </a:t>
            </a:r>
            <a:r>
              <a:rPr lang="ru-RU" dirty="0" smtClean="0">
                <a:solidFill>
                  <a:srgbClr val="0033CC"/>
                </a:solidFill>
              </a:rPr>
              <a:t> 2 ÷ 4%, </a:t>
            </a:r>
            <a:r>
              <a:rPr lang="ru-RU" b="1" dirty="0">
                <a:solidFill>
                  <a:srgbClr val="FF0000"/>
                </a:solidFill>
              </a:rPr>
              <a:t>в 2015-2016гг. -  </a:t>
            </a:r>
            <a:r>
              <a:rPr lang="ru-RU" b="1" dirty="0" smtClean="0">
                <a:solidFill>
                  <a:srgbClr val="FF0000"/>
                </a:solidFill>
              </a:rPr>
              <a:t>10 </a:t>
            </a:r>
            <a:r>
              <a:rPr lang="ru-RU" b="1" dirty="0">
                <a:solidFill>
                  <a:srgbClr val="FF0000"/>
                </a:solidFill>
              </a:rPr>
              <a:t>÷ </a:t>
            </a:r>
            <a:r>
              <a:rPr lang="ru-RU" b="1" dirty="0" smtClean="0">
                <a:solidFill>
                  <a:srgbClr val="FF0000"/>
                </a:solidFill>
              </a:rPr>
              <a:t>12%</a:t>
            </a:r>
            <a:r>
              <a:rPr lang="ru-RU" dirty="0" smtClean="0">
                <a:solidFill>
                  <a:srgbClr val="0033CC"/>
                </a:solidFill>
              </a:rPr>
              <a:t>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" y="2350071"/>
            <a:ext cx="8229600" cy="1739772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Падение темпов экономического развития </a:t>
            </a:r>
            <a:r>
              <a:rPr lang="ru-RU" dirty="0" smtClean="0">
                <a:solidFill>
                  <a:srgbClr val="0033CC"/>
                </a:solidFill>
              </a:rPr>
              <a:t>в среднесрочной перспективе: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Снижение реально располагаемых доходов населения;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Снижение потребления мяса;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Снижение оптовых цен на свинину;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Риск снижения уровня господдержки!!!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" y="5322256"/>
            <a:ext cx="8229600" cy="780932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Возможное перепроизводство</a:t>
            </a:r>
            <a:r>
              <a:rPr lang="ru-RU" dirty="0" smtClean="0">
                <a:solidFill>
                  <a:srgbClr val="0033CC"/>
                </a:solidFill>
              </a:rPr>
              <a:t> в случае неконтролируемого роста новых </a:t>
            </a:r>
            <a:r>
              <a:rPr lang="ru-RU" dirty="0" err="1" smtClean="0">
                <a:solidFill>
                  <a:srgbClr val="0033CC"/>
                </a:solidFill>
              </a:rPr>
              <a:t>инвесткредитов</a:t>
            </a:r>
            <a:r>
              <a:rPr lang="ru-RU" dirty="0" smtClean="0">
                <a:solidFill>
                  <a:srgbClr val="0033CC"/>
                </a:solidFill>
              </a:rPr>
              <a:t> с государственной поддержкой!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" y="4302128"/>
            <a:ext cx="8229600" cy="780932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ru-RU" dirty="0" smtClean="0">
                <a:solidFill>
                  <a:srgbClr val="0033CC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Девальвация </a:t>
            </a:r>
            <a:r>
              <a:rPr lang="ru-RU" dirty="0">
                <a:solidFill>
                  <a:srgbClr val="0033CC"/>
                </a:solidFill>
              </a:rPr>
              <a:t>национальной валюты на </a:t>
            </a:r>
            <a:r>
              <a:rPr lang="ru-RU" b="1" dirty="0" smtClean="0">
                <a:solidFill>
                  <a:srgbClr val="FF0000"/>
                </a:solidFill>
              </a:rPr>
              <a:t>75-80% </a:t>
            </a:r>
            <a:r>
              <a:rPr lang="ru-RU" dirty="0">
                <a:solidFill>
                  <a:srgbClr val="0033CC"/>
                </a:solidFill>
              </a:rPr>
              <a:t>– увеличение себестоимости </a:t>
            </a:r>
            <a:r>
              <a:rPr lang="ru-RU" dirty="0" smtClean="0">
                <a:solidFill>
                  <a:srgbClr val="0033CC"/>
                </a:solidFill>
              </a:rPr>
              <a:t>свинины </a:t>
            </a:r>
            <a:r>
              <a:rPr lang="ru-RU" dirty="0">
                <a:solidFill>
                  <a:srgbClr val="0033CC"/>
                </a:solidFill>
              </a:rPr>
              <a:t>на </a:t>
            </a:r>
            <a:r>
              <a:rPr lang="ru-RU" b="1" dirty="0" smtClean="0">
                <a:solidFill>
                  <a:srgbClr val="FF0000"/>
                </a:solidFill>
              </a:rPr>
              <a:t>20 </a:t>
            </a:r>
            <a:r>
              <a:rPr lang="ru-RU" b="1" dirty="0">
                <a:solidFill>
                  <a:srgbClr val="FF0000"/>
                </a:solidFill>
              </a:rPr>
              <a:t>÷ </a:t>
            </a:r>
            <a:r>
              <a:rPr lang="ru-RU" b="1" dirty="0" smtClean="0">
                <a:solidFill>
                  <a:srgbClr val="FF0000"/>
                </a:solidFill>
              </a:rPr>
              <a:t>30%</a:t>
            </a:r>
            <a:r>
              <a:rPr lang="ru-RU" dirty="0" smtClean="0">
                <a:solidFill>
                  <a:srgbClr val="0033CC"/>
                </a:solidFill>
              </a:rPr>
              <a:t>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/>
              <a:t>                               </a:t>
            </a:r>
            <a:fld id="{B19B0651-EE4F-4900-A07F-96A6BFA9D0F0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8084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Прогноз объемов производства свинины в сельскохозяйственных предприятиях (СХП) РФ в 2014 – 2020 гг., тыс. тонн живой вес</a:t>
            </a:r>
            <a:endParaRPr lang="ru-RU" sz="2000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solidFill>
            <a:srgbClr val="FFFF66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0000FF"/>
                </a:solidFill>
              </a:rPr>
              <a:t>ПРОГРАММА УСКОРЕННОГО ИМПОРТОЗАМЕЩЕНИЯ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04833443"/>
              </p:ext>
            </p:extLst>
          </p:nvPr>
        </p:nvGraphicFramePr>
        <p:xfrm>
          <a:off x="457200" y="1124745"/>
          <a:ext cx="8291509" cy="281280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519635"/>
                <a:gridCol w="751886"/>
                <a:gridCol w="751886"/>
                <a:gridCol w="756786"/>
                <a:gridCol w="751886"/>
                <a:gridCol w="751886"/>
                <a:gridCol w="751886"/>
                <a:gridCol w="751886"/>
                <a:gridCol w="751886"/>
                <a:gridCol w="751886"/>
              </a:tblGrid>
              <a:tr h="6343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Организация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2020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Прирост 2020 к </a:t>
                      </a:r>
                      <a:r>
                        <a:rPr lang="ru-RU" sz="105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201</a:t>
                      </a:r>
                      <a:r>
                        <a:rPr lang="en-US" sz="105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r>
                        <a:rPr lang="ru-RU" sz="105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1050" u="none" strike="noStrike" dirty="0">
                          <a:solidFill>
                            <a:srgbClr val="FF0000"/>
                          </a:solidFill>
                          <a:effectLst/>
                        </a:rPr>
                        <a:t>году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>
                    <a:solidFill>
                      <a:srgbClr val="FFFFCC"/>
                    </a:solidFill>
                  </a:tcPr>
                </a:tc>
              </a:tr>
              <a:tr h="544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ТОП 20 компаний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1 343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1 629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1 831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1 988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2 319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2 804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3 220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3 220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1 878 </a:t>
                      </a:r>
                    </a:p>
                  </a:txBody>
                  <a:tcPr marL="9597" marR="108813" marT="9525" marB="0" anchor="ctr">
                    <a:solidFill>
                      <a:srgbClr val="FFFFCC"/>
                    </a:solidFill>
                  </a:tcPr>
                </a:tc>
              </a:tr>
              <a:tr h="544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Прочие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1 185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1 202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1 182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1 196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1 123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1 073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1 023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1 023 </a:t>
                      </a:r>
                    </a:p>
                  </a:txBody>
                  <a:tcPr marL="9597" marR="108813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-162 </a:t>
                      </a:r>
                    </a:p>
                  </a:txBody>
                  <a:tcPr marL="9597" marR="108813" marT="9525" marB="0" anchor="ctr">
                    <a:solidFill>
                      <a:srgbClr val="FFFFCC"/>
                    </a:solidFill>
                  </a:tcPr>
                </a:tc>
              </a:tr>
              <a:tr h="544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Всего СХП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2 528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2 831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3 014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3 184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3 442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3 877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4 243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4 243 </a:t>
                      </a:r>
                    </a:p>
                  </a:txBody>
                  <a:tcPr marL="9597" marR="108813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1 715 </a:t>
                      </a:r>
                    </a:p>
                  </a:txBody>
                  <a:tcPr marL="9597" marR="108813" marT="9525" marB="0" anchor="ctr">
                    <a:solidFill>
                      <a:srgbClr val="FFFFCC"/>
                    </a:solidFill>
                  </a:tcPr>
                </a:tc>
              </a:tr>
              <a:tr h="5446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Изменение к предыдущему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году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38" marR="6238" marT="6191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500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303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183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170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258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435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366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36271" marR="72542" marT="9525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97" marR="108813" marT="9525" marB="0" anchor="ctr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5556" y="4512322"/>
            <a:ext cx="7992888" cy="1652982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indent="-3175" algn="ctr"/>
            <a:r>
              <a:rPr lang="ru-RU" b="1" dirty="0" smtClean="0">
                <a:solidFill>
                  <a:srgbClr val="002060"/>
                </a:solidFill>
              </a:rPr>
              <a:t>По сравнению с 2013 г. к 2020 г.:</a:t>
            </a:r>
          </a:p>
          <a:p>
            <a:pPr marL="971550" indent="-34290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Общее производство увеличится на </a:t>
            </a:r>
            <a:r>
              <a:rPr lang="ru-RU" sz="2000" b="1" dirty="0">
                <a:solidFill>
                  <a:srgbClr val="FF0000"/>
                </a:solidFill>
              </a:rPr>
              <a:t>68%</a:t>
            </a:r>
          </a:p>
          <a:p>
            <a:pPr marL="971550" indent="-34290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ТОП-20 увеличат свое производство в </a:t>
            </a:r>
            <a:r>
              <a:rPr lang="ru-RU" sz="2000" b="1" dirty="0">
                <a:solidFill>
                  <a:srgbClr val="FF0000"/>
                </a:solidFill>
              </a:rPr>
              <a:t>2,4 раза</a:t>
            </a:r>
          </a:p>
          <a:p>
            <a:pPr marL="971550" indent="-34290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Производство ТОП-20 составит </a:t>
            </a:r>
            <a:r>
              <a:rPr lang="ru-RU" sz="2000" b="1" dirty="0" smtClean="0">
                <a:solidFill>
                  <a:srgbClr val="FF0000"/>
                </a:solidFill>
              </a:rPr>
              <a:t>76</a:t>
            </a:r>
            <a:r>
              <a:rPr lang="ru-RU" sz="2000" b="1" dirty="0">
                <a:solidFill>
                  <a:srgbClr val="FF0000"/>
                </a:solidFill>
              </a:rPr>
              <a:t>%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от общего</a:t>
            </a:r>
          </a:p>
          <a:p>
            <a:pPr marL="971550" indent="-34290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Доля производства на новых комплексах превысит </a:t>
            </a:r>
            <a:r>
              <a:rPr lang="ru-RU" sz="2000" b="1" dirty="0">
                <a:solidFill>
                  <a:srgbClr val="FF0000"/>
                </a:solidFill>
              </a:rPr>
              <a:t>80%</a:t>
            </a:r>
            <a:r>
              <a:rPr lang="ru-RU" dirty="0" smtClean="0">
                <a:solidFill>
                  <a:srgbClr val="002060"/>
                </a:solidFill>
              </a:rPr>
              <a:t> от общего.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Овал 6"/>
          <p:cNvSpPr>
            <a:spLocks/>
          </p:cNvSpPr>
          <p:nvPr/>
        </p:nvSpPr>
        <p:spPr>
          <a:xfrm>
            <a:off x="8136000" y="1908000"/>
            <a:ext cx="573406" cy="26092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Овал 7"/>
          <p:cNvSpPr>
            <a:spLocks/>
          </p:cNvSpPr>
          <p:nvPr/>
        </p:nvSpPr>
        <p:spPr>
          <a:xfrm>
            <a:off x="8136000" y="2988000"/>
            <a:ext cx="573406" cy="26092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1972765" y="3432074"/>
            <a:ext cx="6031775" cy="970935"/>
            <a:chOff x="1972765" y="3432074"/>
            <a:chExt cx="6031775" cy="970935"/>
          </a:xfrm>
        </p:grpSpPr>
        <p:sp>
          <p:nvSpPr>
            <p:cNvPr id="24" name="TextBox 23"/>
            <p:cNvSpPr txBox="1"/>
            <p:nvPr/>
          </p:nvSpPr>
          <p:spPr>
            <a:xfrm>
              <a:off x="3483590" y="3918261"/>
              <a:ext cx="1503888" cy="48474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972765" y="3918261"/>
              <a:ext cx="1503888" cy="484748"/>
            </a:xfrm>
            <a:prstGeom prst="rect">
              <a:avLst/>
            </a:prstGeom>
            <a:solidFill>
              <a:srgbClr val="006600"/>
            </a:solidFill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980539" y="3918261"/>
              <a:ext cx="3024000" cy="48474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</p:txBody>
        </p:sp>
        <p:sp>
          <p:nvSpPr>
            <p:cNvPr id="9" name="Овал 8"/>
            <p:cNvSpPr>
              <a:spLocks/>
            </p:cNvSpPr>
            <p:nvPr/>
          </p:nvSpPr>
          <p:spPr>
            <a:xfrm>
              <a:off x="2195736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0" name="Овал 9"/>
            <p:cNvSpPr>
              <a:spLocks/>
            </p:cNvSpPr>
            <p:nvPr/>
          </p:nvSpPr>
          <p:spPr>
            <a:xfrm>
              <a:off x="2954617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2" name="Овал 11"/>
            <p:cNvSpPr>
              <a:spLocks/>
            </p:cNvSpPr>
            <p:nvPr/>
          </p:nvSpPr>
          <p:spPr>
            <a:xfrm>
              <a:off x="4466801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3" name="Овал 12"/>
            <p:cNvSpPr>
              <a:spLocks/>
            </p:cNvSpPr>
            <p:nvPr/>
          </p:nvSpPr>
          <p:spPr>
            <a:xfrm>
              <a:off x="3717648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4" name="Овал 13"/>
            <p:cNvSpPr>
              <a:spLocks/>
            </p:cNvSpPr>
            <p:nvPr/>
          </p:nvSpPr>
          <p:spPr>
            <a:xfrm>
              <a:off x="5215954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5" name="Овал 14"/>
            <p:cNvSpPr>
              <a:spLocks/>
            </p:cNvSpPr>
            <p:nvPr/>
          </p:nvSpPr>
          <p:spPr>
            <a:xfrm>
              <a:off x="5965107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6" name="Овал 15"/>
            <p:cNvSpPr>
              <a:spLocks/>
            </p:cNvSpPr>
            <p:nvPr/>
          </p:nvSpPr>
          <p:spPr>
            <a:xfrm>
              <a:off x="6714260" y="3528000"/>
              <a:ext cx="522036" cy="26089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72765" y="3432074"/>
              <a:ext cx="1503888" cy="969496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endParaRPr lang="ru-RU" sz="1050" dirty="0" smtClean="0">
                <a:solidFill>
                  <a:srgbClr val="006600"/>
                </a:solidFill>
              </a:endParaRP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Инерционный эффект </a:t>
              </a: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от  инвестиций</a:t>
              </a: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 2011-2012гг.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80540" y="3432074"/>
              <a:ext cx="3024000" cy="96949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Эффект программы </a:t>
              </a: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ускоренного</a:t>
              </a: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 </a:t>
              </a:r>
              <a:r>
                <a:rPr lang="ru-RU" sz="1050" b="1" dirty="0" err="1" smtClean="0">
                  <a:solidFill>
                    <a:schemeClr val="bg1"/>
                  </a:solidFill>
                </a:rPr>
                <a:t>импортозамещения</a:t>
              </a:r>
              <a:r>
                <a:rPr lang="ru-RU" sz="1050" b="1" dirty="0" smtClean="0">
                  <a:solidFill>
                    <a:schemeClr val="bg1"/>
                  </a:solidFill>
                </a:rPr>
                <a:t>.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76653" y="3432074"/>
              <a:ext cx="1503888" cy="969496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endParaRPr lang="ru-RU" sz="1050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ru-RU" sz="1050" b="1" dirty="0" smtClean="0">
                  <a:solidFill>
                    <a:schemeClr val="bg1"/>
                  </a:solidFill>
                </a:rPr>
                <a:t>Эффект выхода на максимальную мощность.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8495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Компании обеспечивающие основной прирост производства свинины</a:t>
            </a:r>
            <a:br>
              <a:rPr lang="ru-RU" sz="2000" dirty="0" smtClean="0"/>
            </a:br>
            <a:r>
              <a:rPr lang="ru-RU" sz="2000" dirty="0" smtClean="0"/>
              <a:t> в 2017-2020гг. </a:t>
            </a:r>
            <a:r>
              <a:rPr lang="ru-RU" sz="1600" dirty="0" smtClean="0"/>
              <a:t>(живой весе тыс. тонн в год)</a:t>
            </a:r>
            <a:endParaRPr lang="ru-RU" sz="16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ПРОГРАММА УСКОРЕННОГО ИМПОРТОЗАМЕЩЕНИЯ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7709355"/>
              </p:ext>
            </p:extLst>
          </p:nvPr>
        </p:nvGraphicFramePr>
        <p:xfrm>
          <a:off x="457200" y="1105211"/>
          <a:ext cx="8280002" cy="4187648"/>
        </p:xfrm>
        <a:graphic>
          <a:graphicData uri="http://schemas.openxmlformats.org/drawingml/2006/table">
            <a:tbl>
              <a:tblPr firstRow="1" bandRow="1"/>
              <a:tblGrid>
                <a:gridCol w="263337"/>
                <a:gridCol w="1403191"/>
                <a:gridCol w="1224136"/>
                <a:gridCol w="864096"/>
                <a:gridCol w="1296144"/>
                <a:gridCol w="1152128"/>
                <a:gridCol w="1032038"/>
                <a:gridCol w="1044932"/>
              </a:tblGrid>
              <a:tr h="5750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№</a:t>
                      </a:r>
                      <a:b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п/п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Холдинг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Регион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реализации 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проекта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Стадия</a:t>
                      </a:r>
                      <a:r>
                        <a:rPr lang="ru-RU" sz="11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реализации проекта*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Мощности 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по производству свинины </a:t>
                      </a:r>
                      <a:b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в 2014-2015 гг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Прирост 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производства</a:t>
                      </a: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в период </a:t>
                      </a:r>
                      <a:endParaRPr lang="ru-RU" sz="11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2017-2020 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гг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Сумма инвестиций (млрд. руб.)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Мощности </a:t>
                      </a:r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по производству свинины в </a:t>
                      </a:r>
                      <a:r>
                        <a:rPr lang="ru-RU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2020г.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8883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АПХ "МИРАТОРГ"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Курская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771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ГК "РУСАГРО"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Тамбовская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Приморский край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</a:tr>
              <a:tr h="18771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ГК "ЧЕРКИЗОВО"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Липецкая область 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136,6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12,98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316,6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7711">
                <a:tc vMerge="1">
                  <a:txBody>
                    <a:bodyPr/>
                    <a:lstStyle/>
                    <a:p>
                      <a:pPr algn="ctr" rtl="0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rtl="0" fontAlgn="ctr"/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Воронежская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771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"АГРОПРОМ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КОМПЛЕКТАЦИЯ"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Курская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Тверская область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</a:tr>
              <a:tr h="187711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СИБИРСКАЯ АГРАРНАЯ ГРУППА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Красноярский край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Бурятия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Тюменская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Томская область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71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ГК "АГРОЭКО"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Воронежская область 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877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Тульская область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4"/>
                    </a:solidFill>
                  </a:tcPr>
                </a:tc>
              </a:tr>
              <a:tr h="3168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ООО "КАМСКИЙ БЕКОН"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271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Татарстан</a:t>
                      </a: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  <a:endParaRPr lang="ru-RU" sz="14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42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46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59" marR="8259" marT="819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1026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1167,6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202,78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2193,6</a:t>
                      </a:r>
                    </a:p>
                  </a:txBody>
                  <a:tcPr marL="9525" marR="144000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" y="5552082"/>
            <a:ext cx="8229600" cy="613222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9875" algn="ctr"/>
            <a:r>
              <a:rPr lang="ru-RU" sz="2000" dirty="0" smtClean="0">
                <a:solidFill>
                  <a:srgbClr val="002060"/>
                </a:solidFill>
              </a:rPr>
              <a:t>Приняты к финансированию проекты дополнительной мощностью на </a:t>
            </a:r>
            <a:r>
              <a:rPr lang="ru-RU" sz="2000" b="1" dirty="0" smtClean="0">
                <a:solidFill>
                  <a:srgbClr val="FF0000"/>
                </a:solidFill>
              </a:rPr>
              <a:t>6</a:t>
            </a:r>
            <a:r>
              <a:rPr lang="en-US" sz="2000" b="1" dirty="0" smtClean="0">
                <a:solidFill>
                  <a:srgbClr val="FF0000"/>
                </a:solidFill>
              </a:rPr>
              <a:t>6</a:t>
            </a:r>
            <a:r>
              <a:rPr lang="ru-RU" sz="2000" b="1" dirty="0" smtClean="0">
                <a:solidFill>
                  <a:srgbClr val="FF0000"/>
                </a:solidFill>
              </a:rPr>
              <a:t>0 </a:t>
            </a:r>
            <a:r>
              <a:rPr lang="ru-RU" sz="2000" b="1" dirty="0">
                <a:solidFill>
                  <a:srgbClr val="FF0000"/>
                </a:solidFill>
              </a:rPr>
              <a:t>тыс. т </a:t>
            </a:r>
            <a:r>
              <a:rPr lang="ru-RU" sz="2000" dirty="0" smtClean="0">
                <a:solidFill>
                  <a:srgbClr val="002060"/>
                </a:solidFill>
              </a:rPr>
              <a:t>в живом весе.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868144" y="5032318"/>
            <a:ext cx="720080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38869" y="5244305"/>
            <a:ext cx="8298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</a:rPr>
              <a:t>*- </a:t>
            </a:r>
            <a:r>
              <a:rPr lang="en-US" sz="1400" b="1" dirty="0" smtClean="0">
                <a:solidFill>
                  <a:srgbClr val="FF0000"/>
                </a:solidFill>
              </a:rPr>
              <a:t>I</a:t>
            </a:r>
            <a:r>
              <a:rPr lang="en-US" sz="1400" dirty="0" smtClean="0">
                <a:solidFill>
                  <a:srgbClr val="FF0000"/>
                </a:solidFill>
              </a:rPr>
              <a:t> – </a:t>
            </a:r>
            <a:r>
              <a:rPr lang="ru-RU" sz="1400" dirty="0" smtClean="0">
                <a:solidFill>
                  <a:srgbClr val="FF0000"/>
                </a:solidFill>
              </a:rPr>
              <a:t>в процессе подготовки; </a:t>
            </a:r>
            <a:r>
              <a:rPr lang="en-US" sz="1400" b="1" dirty="0" smtClean="0">
                <a:solidFill>
                  <a:srgbClr val="FF0000"/>
                </a:solidFill>
              </a:rPr>
              <a:t>II</a:t>
            </a:r>
            <a:r>
              <a:rPr lang="en-US" sz="1400" dirty="0" smtClean="0">
                <a:solidFill>
                  <a:srgbClr val="FF0000"/>
                </a:solidFill>
              </a:rPr>
              <a:t> – </a:t>
            </a:r>
            <a:r>
              <a:rPr lang="ru-RU" sz="1400" dirty="0" smtClean="0">
                <a:solidFill>
                  <a:srgbClr val="FF0000"/>
                </a:solidFill>
              </a:rPr>
              <a:t>представлен на комиссию МСХ; </a:t>
            </a:r>
            <a:r>
              <a:rPr lang="en-US" sz="1400" b="1" dirty="0" smtClean="0">
                <a:solidFill>
                  <a:srgbClr val="FF0000"/>
                </a:solidFill>
              </a:rPr>
              <a:t>III</a:t>
            </a:r>
            <a:r>
              <a:rPr lang="ru-RU" sz="1400" dirty="0" smtClean="0">
                <a:solidFill>
                  <a:srgbClr val="FF0000"/>
                </a:solidFill>
              </a:rPr>
              <a:t>- утверждены на комиссии МСХ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876256" y="5032318"/>
            <a:ext cx="720080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3071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Прогноз производства свинины в РФ </a:t>
            </a:r>
            <a:r>
              <a:rPr lang="ru-RU" sz="3200" dirty="0"/>
              <a:t>к</a:t>
            </a:r>
            <a:r>
              <a:rPr lang="ru-RU" sz="3200" dirty="0" smtClean="0"/>
              <a:t> 2020 г.,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убойный вес </a:t>
            </a:r>
            <a:r>
              <a:rPr lang="ru-RU" sz="3200" dirty="0" smtClean="0"/>
              <a:t> кг </a:t>
            </a:r>
            <a:r>
              <a:rPr lang="ru-RU" sz="3200" dirty="0"/>
              <a:t>на душу </a:t>
            </a:r>
            <a:r>
              <a:rPr lang="ru-RU" sz="3200" dirty="0" smtClean="0"/>
              <a:t>в год</a:t>
            </a:r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5556" y="5327812"/>
            <a:ext cx="7992888" cy="837492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2563" indent="-3175" algn="ctr"/>
            <a:r>
              <a:rPr lang="ru-RU" dirty="0" smtClean="0">
                <a:solidFill>
                  <a:srgbClr val="002060"/>
                </a:solidFill>
              </a:rPr>
              <a:t>К 2020году производство свинины на душу населения будет равномерно распределено по всей территории РФ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/>
          </p:nvPr>
        </p:nvGraphicFramePr>
        <p:xfrm>
          <a:off x="461080" y="1156945"/>
          <a:ext cx="8229599" cy="4131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72"/>
                <a:gridCol w="2584300"/>
                <a:gridCol w="1128125"/>
                <a:gridCol w="1128125"/>
                <a:gridCol w="1128125"/>
                <a:gridCol w="879864"/>
                <a:gridCol w="1002688"/>
              </a:tblGrid>
              <a:tr h="5700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№</a:t>
                      </a:r>
                      <a:br>
                        <a:rPr lang="ru-RU" sz="1050" u="none" strike="noStrike" dirty="0">
                          <a:effectLst/>
                        </a:rPr>
                      </a:br>
                      <a:r>
                        <a:rPr lang="ru-RU" sz="1050" u="none" strike="noStrike" dirty="0">
                          <a:effectLst/>
                        </a:rPr>
                        <a:t>п/п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Федеральный округ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Объем производства </a:t>
                      </a:r>
                      <a:r>
                        <a:rPr lang="ru-RU" sz="1050" u="none" strike="noStrike" dirty="0" smtClean="0">
                          <a:effectLst/>
                        </a:rPr>
                        <a:t>свинины</a:t>
                      </a:r>
                    </a:p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 </a:t>
                      </a:r>
                      <a:r>
                        <a:rPr lang="ru-RU" sz="1050" u="none" strike="noStrike" dirty="0">
                          <a:effectLst/>
                        </a:rPr>
                        <a:t>в 2013г</a:t>
                      </a:r>
                      <a:r>
                        <a:rPr lang="ru-RU" sz="1050" u="none" strike="noStrike" dirty="0" smtClean="0">
                          <a:effectLst/>
                        </a:rPr>
                        <a:t>.,</a:t>
                      </a:r>
                    </a:p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 тыс. </a:t>
                      </a:r>
                      <a:r>
                        <a:rPr lang="ru-RU" sz="1050" u="none" strike="noStrike" dirty="0">
                          <a:effectLst/>
                        </a:rPr>
                        <a:t>тонн </a:t>
                      </a:r>
                      <a:endParaRPr lang="ru-RU" sz="105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убойный </a:t>
                      </a:r>
                      <a:r>
                        <a:rPr lang="ru-RU" sz="1050" u="none" strike="noStrike" dirty="0">
                          <a:effectLst/>
                        </a:rPr>
                        <a:t>вес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Прирост производства свинины в РФ</a:t>
                      </a:r>
                    </a:p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 с 2013 по 2020 гг., тыс. тонн </a:t>
                      </a:r>
                    </a:p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убойный вес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Объем производства свинины в 2020г.,  тыс. тонн убойный вес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 smtClean="0">
                          <a:effectLst/>
                        </a:rPr>
                        <a:t>Средняя численность </a:t>
                      </a:r>
                      <a:r>
                        <a:rPr lang="ru-RU" sz="1050" u="none" strike="noStrike" dirty="0">
                          <a:effectLst/>
                        </a:rPr>
                        <a:t>населения в 2013г., </a:t>
                      </a:r>
                      <a:r>
                        <a:rPr lang="ru-RU" sz="1050" u="none" strike="noStrike" dirty="0" smtClean="0">
                          <a:effectLst/>
                        </a:rPr>
                        <a:t>млн человек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</a:rPr>
                        <a:t>Объем производства свинины в 2020г. ,</a:t>
                      </a:r>
                      <a:br>
                        <a:rPr lang="ru-RU" sz="1050" u="none" strike="noStrike" dirty="0">
                          <a:effectLst/>
                        </a:rPr>
                      </a:br>
                      <a:r>
                        <a:rPr lang="ru-RU" sz="1050" u="none" strike="noStrike" dirty="0">
                          <a:effectLst/>
                        </a:rPr>
                        <a:t>кг на душу в год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РОССИЙСКАЯ ФЕДЕРАЦИЯ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>
                          <a:effectLst/>
                        </a:rPr>
                        <a:t>2 816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3 804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143,5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Центральный Федеральный округ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u="none" strike="noStrike">
                          <a:effectLst/>
                        </a:rPr>
                        <a:t>1 264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1 791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Северо-западный федеральный округ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132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Южный федеральный округ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175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Приволжский федеральный округ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529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Северо-Кавказский Федеральный округ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56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 dirty="0" smtClean="0">
                          <a:effectLst/>
                        </a:rPr>
                        <a:t>ИТОГО </a:t>
                      </a:r>
                      <a:r>
                        <a:rPr lang="ru-RU" sz="1200" b="1" u="none" strike="noStrike" dirty="0">
                          <a:effectLst/>
                        </a:rPr>
                        <a:t>Европейская часть РФ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u="none" strike="noStrike">
                          <a:effectLst/>
                        </a:rPr>
                        <a:t>2 157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748</a:t>
                      </a:r>
                    </a:p>
                  </a:txBody>
                  <a:tcPr marL="9525" marR="11430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2 905</a:t>
                      </a:r>
                    </a:p>
                  </a:txBody>
                  <a:tcPr marL="9525" marR="11430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105,9</a:t>
                      </a:r>
                    </a:p>
                  </a:txBody>
                  <a:tcPr marL="9525" marR="114300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114300" marT="9525" marB="0" anchor="ctr">
                    <a:solidFill>
                      <a:srgbClr val="FFFF00"/>
                    </a:solidFill>
                  </a:tcPr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6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Уральский Федеральный округ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183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Сибирский  федеральный округ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440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114300" marT="9525" marB="0" anchor="ctr"/>
                </a:tc>
              </a:tr>
              <a:tr h="316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Дальневосточный Федеральный округ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4694" marT="469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37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94" marR="112649" marT="4694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1143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114300" marT="9525" marB="0" anchor="ctr"/>
                </a:tc>
              </a:tr>
            </a:tbl>
          </a:graphicData>
        </a:graphic>
      </p:graphicFrame>
      <p:sp>
        <p:nvSpPr>
          <p:cNvPr id="18" name="Oval 480"/>
          <p:cNvSpPr>
            <a:spLocks noChangeArrowheads="1"/>
          </p:cNvSpPr>
          <p:nvPr/>
        </p:nvSpPr>
        <p:spPr bwMode="auto">
          <a:xfrm>
            <a:off x="8263760" y="4725144"/>
            <a:ext cx="423040" cy="216024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0" name="Oval 480"/>
          <p:cNvSpPr>
            <a:spLocks noChangeArrowheads="1"/>
          </p:cNvSpPr>
          <p:nvPr/>
        </p:nvSpPr>
        <p:spPr bwMode="auto">
          <a:xfrm>
            <a:off x="8263760" y="5013176"/>
            <a:ext cx="423040" cy="216024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" name="Oval 480"/>
          <p:cNvSpPr>
            <a:spLocks noChangeArrowheads="1"/>
          </p:cNvSpPr>
          <p:nvPr/>
        </p:nvSpPr>
        <p:spPr bwMode="auto">
          <a:xfrm>
            <a:off x="8136000" y="4050000"/>
            <a:ext cx="526031" cy="268616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" name="Oval 480"/>
          <p:cNvSpPr>
            <a:spLocks noChangeArrowheads="1"/>
          </p:cNvSpPr>
          <p:nvPr/>
        </p:nvSpPr>
        <p:spPr bwMode="auto">
          <a:xfrm>
            <a:off x="8160769" y="2152272"/>
            <a:ext cx="526031" cy="268616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9569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184448"/>
          <a:ext cx="8229601" cy="49726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8576"/>
                <a:gridCol w="2043675"/>
                <a:gridCol w="2043675"/>
                <a:gridCol w="2043675"/>
              </a:tblGrid>
              <a:tr h="5213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Субсидии на % по </a:t>
                      </a:r>
                      <a:r>
                        <a:rPr lang="ru-RU" sz="1400" u="none" strike="noStrike" dirty="0" err="1">
                          <a:effectLst/>
                        </a:rPr>
                        <a:t>инвесткредитам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Проектное финансирование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33" marR="7833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Субсидии на </a:t>
                      </a:r>
                      <a:r>
                        <a:rPr lang="ru-RU" sz="1400" u="none" strike="noStrike" dirty="0" err="1">
                          <a:effectLst/>
                        </a:rPr>
                        <a:t>капзатраты</a:t>
                      </a:r>
                      <a:r>
                        <a:rPr lang="ru-RU" sz="1400" u="none" strike="noStrike" dirty="0">
                          <a:effectLst/>
                        </a:rPr>
                        <a:t> по СГЦ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833" marR="7833" marT="7833" marB="0" anchor="ctr"/>
                </a:tc>
              </a:tr>
              <a:tr h="3694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Номер господдержки (условно)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1-я форма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2-я форма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3-я форма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</a:tr>
              <a:tr h="8366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Нормативный документ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ГП развития АПК на 2013-2020гг и </a:t>
                      </a:r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ПП №1460 </a:t>
                      </a:r>
                      <a:r>
                        <a:rPr lang="ru-RU" sz="1200" u="none" strike="noStrike" dirty="0">
                          <a:effectLst/>
                        </a:rPr>
                        <a:t>от 28.12.2012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ПП №1044 </a:t>
                      </a:r>
                      <a:r>
                        <a:rPr lang="ru-RU" sz="1200" u="none" strike="noStrike" dirty="0">
                          <a:effectLst/>
                        </a:rPr>
                        <a:t>от 11.10.2015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процессе подготовки ПП </a:t>
                      </a:r>
                      <a:r>
                        <a:rPr lang="ru-RU" sz="1200" u="none" strike="noStrike" dirty="0">
                          <a:effectLst/>
                        </a:rPr>
                        <a:t>с Правилами отбора и Приказа МСХ с критериями отбора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</a:tr>
              <a:tr h="5092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Ответственный ведомственный орган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МСХ РФ</a:t>
                      </a: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МЭР РФ</a:t>
                      </a: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МСХ РФ</a:t>
                      </a:r>
                    </a:p>
                  </a:txBody>
                  <a:tcPr marL="36000" marR="36000" marT="7833" marB="0" anchor="ctr"/>
                </a:tc>
              </a:tr>
              <a:tr h="11640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Размер господдержки из ФБ для АПК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 </a:t>
                      </a:r>
                      <a:r>
                        <a:rPr lang="ru-RU" sz="1200" u="none" strike="noStrike" dirty="0">
                          <a:effectLst/>
                        </a:rPr>
                        <a:t>от ставки рефинансирования ЦБ (=8,25%)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Госгарантия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размере </a:t>
                      </a: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25%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необходимой суммы залога</a:t>
                      </a: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 </a:t>
                      </a:r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суммы прямых понесенных затрат после запуска в эксплуатацию (от сметной стоимости)</a:t>
                      </a:r>
                    </a:p>
                  </a:txBody>
                  <a:tcPr marL="36000" marR="36000" marT="7833" marB="0" anchor="ctr"/>
                </a:tc>
              </a:tr>
              <a:tr h="8366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Эффективная ставка по кредиту (без учета других форм господдержки)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14,3%</a:t>
                      </a:r>
                      <a:r>
                        <a:rPr lang="ru-RU" sz="1200" u="none" strike="noStrike" dirty="0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(при макс. ставке по кредиту </a:t>
                      </a:r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=23%</a:t>
                      </a:r>
                      <a:r>
                        <a:rPr lang="ru-RU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10-11%</a:t>
                      </a:r>
                      <a:r>
                        <a:rPr lang="ru-RU" sz="1200" u="none" strike="noStrike" dirty="0">
                          <a:effectLst/>
                        </a:rPr>
                        <a:t> - в процессе обсуждения (в </a:t>
                      </a:r>
                      <a:r>
                        <a:rPr lang="ru-RU" sz="1200" u="none" strike="noStrike" dirty="0" err="1">
                          <a:effectLst/>
                        </a:rPr>
                        <a:t>соотвествии</a:t>
                      </a:r>
                      <a:r>
                        <a:rPr lang="ru-RU" sz="1200" u="none" strike="noStrike" dirty="0">
                          <a:effectLst/>
                        </a:rPr>
                        <a:t> с ПП №1044:  ключевая ставка ЦБ+1%=15%)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Зависит от стоимости заемных средств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</a:tr>
              <a:tr h="7311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Совместное использование с другими формами господдержки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Можно использовать совместно с 2-й и 3-й формами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Можно использовать совместно с 1-й формой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Можно использовать совместно с 1-й формой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36000" marT="7833" marB="0" anchor="ctr"/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Сравнение форм господдержки инвестиционных проектов (на 19.03.2015г.)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3757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Autofit/>
          </a:bodyPr>
          <a:lstStyle/>
          <a:p>
            <a:r>
              <a:rPr lang="ru-RU" sz="2800" dirty="0"/>
              <a:t>Предлагаемые дополнительные критерии для отбора новых </a:t>
            </a:r>
            <a:r>
              <a:rPr lang="ru-RU" sz="2800" dirty="0" err="1"/>
              <a:t>инвестпроектов</a:t>
            </a:r>
            <a:r>
              <a:rPr lang="ru-RU" sz="2800" dirty="0"/>
              <a:t> с </a:t>
            </a:r>
            <a:r>
              <a:rPr lang="ru-RU" sz="2800" dirty="0" smtClean="0"/>
              <a:t>2015 года.</a:t>
            </a:r>
            <a:endParaRPr lang="ru-RU" sz="28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" y="1218754"/>
            <a:ext cx="8229600" cy="1733246"/>
          </a:xfrm>
          <a:prstGeom prst="roundRect">
            <a:avLst>
              <a:gd name="adj" fmla="val 8141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0033CC"/>
                </a:solidFill>
              </a:rPr>
              <a:t>Компании (холдинги) должны иметь достаточный опыт, компетенции, управленческие , финансовые и административные ресурсы. В качестве критериев отбора могут выступать такие показатели: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Предприятие занимается свиноводством </a:t>
            </a:r>
            <a:r>
              <a:rPr lang="ru-RU" b="1" dirty="0">
                <a:solidFill>
                  <a:srgbClr val="FF0000"/>
                </a:solidFill>
              </a:rPr>
              <a:t>не менее трех лет</a:t>
            </a:r>
            <a:r>
              <a:rPr lang="ru-RU" dirty="0" smtClean="0">
                <a:solidFill>
                  <a:srgbClr val="0033CC"/>
                </a:solidFill>
              </a:rPr>
              <a:t>,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Проектная мощность по новому проекту должна быть </a:t>
            </a:r>
            <a:r>
              <a:rPr lang="ru-RU" b="1" dirty="0">
                <a:solidFill>
                  <a:srgbClr val="FF0000"/>
                </a:solidFill>
              </a:rPr>
              <a:t>менее или сопоставима с его существующей </a:t>
            </a:r>
            <a:r>
              <a:rPr lang="ru-RU" b="1" dirty="0" smtClean="0">
                <a:solidFill>
                  <a:srgbClr val="FF0000"/>
                </a:solidFill>
              </a:rPr>
              <a:t>мощностью</a:t>
            </a:r>
            <a:r>
              <a:rPr lang="ru-RU" dirty="0" smtClean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" y="3068960"/>
            <a:ext cx="8229600" cy="765032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dirty="0" smtClean="0">
                <a:solidFill>
                  <a:srgbClr val="0033CC"/>
                </a:solidFill>
              </a:rPr>
              <a:t>Новый </a:t>
            </a:r>
            <a:r>
              <a:rPr lang="ru-RU" dirty="0" err="1" smtClean="0">
                <a:solidFill>
                  <a:srgbClr val="0033CC"/>
                </a:solidFill>
              </a:rPr>
              <a:t>инвестпроект</a:t>
            </a:r>
            <a:r>
              <a:rPr lang="ru-RU" dirty="0" smtClean="0">
                <a:solidFill>
                  <a:srgbClr val="0033CC"/>
                </a:solidFill>
              </a:rPr>
              <a:t> должен предусматривать создание или расширение действующей вертикальной интеграции.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" y="3960112"/>
            <a:ext cx="8229600" cy="2133184"/>
          </a:xfrm>
          <a:prstGeom prst="roundRect">
            <a:avLst>
              <a:gd name="adj" fmla="val 8172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ru-RU" dirty="0" smtClean="0">
                <a:solidFill>
                  <a:srgbClr val="0033CC"/>
                </a:solidFill>
              </a:rPr>
              <a:t>В </a:t>
            </a:r>
            <a:r>
              <a:rPr lang="ru-RU" dirty="0">
                <a:solidFill>
                  <a:srgbClr val="0033CC"/>
                </a:solidFill>
              </a:rPr>
              <a:t>качестве возможного критерия эффективности использовать максимальный удельный размер  инвестиций на единицу мощности производства руб./кг живого веса</a:t>
            </a:r>
            <a:r>
              <a:rPr lang="ru-RU" dirty="0" smtClean="0">
                <a:solidFill>
                  <a:srgbClr val="0033CC"/>
                </a:solidFill>
              </a:rPr>
              <a:t>: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dirty="0" err="1">
                <a:solidFill>
                  <a:srgbClr val="0033CC"/>
                </a:solidFill>
              </a:rPr>
              <a:t>Свинокомплексы</a:t>
            </a:r>
            <a:r>
              <a:rPr lang="ru-RU" dirty="0">
                <a:solidFill>
                  <a:srgbClr val="0033CC"/>
                </a:solidFill>
              </a:rPr>
              <a:t> без комбикормового завода – до </a:t>
            </a:r>
            <a:r>
              <a:rPr lang="ru-RU" b="1" dirty="0">
                <a:solidFill>
                  <a:srgbClr val="FF0000"/>
                </a:solidFill>
              </a:rPr>
              <a:t>160 руб. на 1кг/год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defRPr/>
            </a:pPr>
            <a:r>
              <a:rPr lang="ru-RU" dirty="0">
                <a:solidFill>
                  <a:srgbClr val="0033CC"/>
                </a:solidFill>
              </a:rPr>
              <a:t>С комбикормовым заводом – до </a:t>
            </a:r>
            <a:r>
              <a:rPr lang="ru-RU" b="1" dirty="0">
                <a:solidFill>
                  <a:srgbClr val="FF0000"/>
                </a:solidFill>
              </a:rPr>
              <a:t>200 руб. на 1кг/год </a:t>
            </a:r>
          </a:p>
          <a:p>
            <a:pPr marL="800100" lvl="1" indent="-342900">
              <a:buFont typeface="+mj-lt"/>
              <a:buAutoNum type="alphaLcParenR"/>
              <a:defRPr/>
            </a:pPr>
            <a:r>
              <a:rPr lang="ru-RU" dirty="0" smtClean="0">
                <a:solidFill>
                  <a:srgbClr val="0033CC"/>
                </a:solidFill>
              </a:rPr>
              <a:t>С </a:t>
            </a:r>
            <a:r>
              <a:rPr lang="ru-RU" dirty="0">
                <a:solidFill>
                  <a:srgbClr val="0033CC"/>
                </a:solidFill>
              </a:rPr>
              <a:t>комбикормовым заводом, убоем и глубокой разделкой – до </a:t>
            </a:r>
            <a:r>
              <a:rPr lang="ru-RU" b="1" dirty="0">
                <a:solidFill>
                  <a:srgbClr val="FF0000"/>
                </a:solidFill>
              </a:rPr>
              <a:t>250 руб. на 1кг/год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/>
              <a:t>                               </a:t>
            </a:r>
            <a:fld id="{B19B0651-EE4F-4900-A07F-96A6BFA9D0F0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2616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 descr="Уровень доктрины продовольственной безопасности"/>
          <p:cNvSpPr/>
          <p:nvPr/>
        </p:nvSpPr>
        <p:spPr>
          <a:xfrm>
            <a:off x="6588224" y="1196753"/>
            <a:ext cx="1944216" cy="4896544"/>
          </a:xfrm>
          <a:prstGeom prst="rect">
            <a:avLst/>
          </a:prstGeom>
          <a:solidFill>
            <a:srgbClr val="FFFFCC">
              <a:alpha val="42000"/>
            </a:srgbClr>
          </a:solidFill>
          <a:ln w="127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Уровень </a:t>
            </a:r>
            <a:r>
              <a:rPr lang="ru-RU" sz="1000" b="1" dirty="0">
                <a:solidFill>
                  <a:srgbClr val="FF0000"/>
                </a:solidFill>
                <a:latin typeface="Arial Narrow" panose="020B0606020202030204" pitchFamily="34" charset="0"/>
              </a:rPr>
              <a:t>Доктрины продовольственной </a:t>
            </a:r>
            <a:r>
              <a:rPr lang="ru-RU" sz="1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безопасности</a:t>
            </a:r>
          </a:p>
          <a:p>
            <a:pPr algn="ctr"/>
            <a:endParaRPr lang="ru-RU" sz="10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ru-RU" sz="1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081378"/>
              </p:ext>
            </p:extLst>
          </p:nvPr>
        </p:nvGraphicFramePr>
        <p:xfrm>
          <a:off x="457200" y="1268413"/>
          <a:ext cx="822960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Производство и потребление мяса свинины в РФ в 2010-2020 гг</a:t>
            </a:r>
            <a:r>
              <a:rPr lang="ru-RU" sz="2800" dirty="0" smtClean="0"/>
              <a:t>., тыс</a:t>
            </a:r>
            <a:r>
              <a:rPr lang="ru-RU" sz="2800" dirty="0"/>
              <a:t>. </a:t>
            </a:r>
            <a:r>
              <a:rPr lang="ru-RU" sz="2800" dirty="0" smtClean="0"/>
              <a:t>тонн, </a:t>
            </a:r>
            <a:r>
              <a:rPr lang="ru-RU" sz="2800" dirty="0"/>
              <a:t>убойный </a:t>
            </a:r>
            <a:r>
              <a:rPr lang="ru-RU" sz="2800" dirty="0" smtClean="0"/>
              <a:t>вес</a:t>
            </a:r>
            <a:endParaRPr lang="ru-RU" sz="28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Национальный Союз свиноводов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6830011" y="3645024"/>
            <a:ext cx="1512189" cy="720113"/>
          </a:xfrm>
          <a:prstGeom prst="wedgeRoundRectCallout">
            <a:avLst>
              <a:gd name="adj1" fmla="val -29770"/>
              <a:gd name="adj2" fmla="val -76159"/>
              <a:gd name="adj3" fmla="val 16667"/>
            </a:avLst>
          </a:prstGeom>
          <a:solidFill>
            <a:srgbClr val="0066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Программа ускоренного </a:t>
            </a:r>
            <a:r>
              <a:rPr lang="ru-RU" b="1" dirty="0" err="1" smtClean="0"/>
              <a:t>импортозамещения</a:t>
            </a:r>
            <a:endParaRPr lang="ru-RU" b="1" dirty="0"/>
          </a:p>
        </p:txBody>
      </p:sp>
      <p:sp>
        <p:nvSpPr>
          <p:cNvPr id="11" name="TextBox 4"/>
          <p:cNvSpPr txBox="1"/>
          <p:nvPr/>
        </p:nvSpPr>
        <p:spPr>
          <a:xfrm>
            <a:off x="611560" y="1988840"/>
            <a:ext cx="360040" cy="153888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000" b="1" dirty="0" smtClean="0">
                <a:solidFill>
                  <a:srgbClr val="000000"/>
                </a:solidFill>
              </a:rPr>
              <a:t>79</a:t>
            </a:r>
            <a:r>
              <a:rPr lang="ru-RU" sz="1000" b="1" kern="1200" dirty="0" smtClean="0">
                <a:solidFill>
                  <a:srgbClr val="000000"/>
                </a:solidFill>
                <a:effectLst/>
              </a:rPr>
              <a:t>%</a:t>
            </a:r>
            <a:endParaRPr lang="ru-RU" sz="12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611560" y="2199927"/>
            <a:ext cx="360040" cy="153888"/>
          </a:xfrm>
          <a:prstGeom prst="rect">
            <a:avLst/>
          </a:prstGeom>
          <a:solidFill>
            <a:srgbClr val="006600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000" b="1" kern="1200" dirty="0" smtClean="0">
                <a:solidFill>
                  <a:schemeClr val="bg1"/>
                </a:solidFill>
                <a:effectLst/>
              </a:rPr>
              <a:t>87%</a:t>
            </a:r>
            <a:endParaRPr lang="ru-RU" sz="1200" b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3" name="TextBox 4"/>
          <p:cNvSpPr txBox="1"/>
          <p:nvPr/>
        </p:nvSpPr>
        <p:spPr>
          <a:xfrm>
            <a:off x="611560" y="2404320"/>
            <a:ext cx="360040" cy="153888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000" b="1" dirty="0" smtClean="0">
                <a:solidFill>
                  <a:schemeClr val="bg1"/>
                </a:solidFill>
              </a:rPr>
              <a:t>82</a:t>
            </a:r>
            <a:r>
              <a:rPr lang="ru-RU" sz="1000" b="1" kern="1200" dirty="0" smtClean="0">
                <a:solidFill>
                  <a:schemeClr val="bg1"/>
                </a:solidFill>
                <a:effectLst/>
              </a:rPr>
              <a:t>%</a:t>
            </a:r>
            <a:endParaRPr lang="ru-RU" sz="1200" b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391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Проблема экономической доступности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" y="1340768"/>
            <a:ext cx="8229600" cy="1656184"/>
          </a:xfrm>
          <a:prstGeom prst="roundRect">
            <a:avLst>
              <a:gd name="adj" fmla="val 8141"/>
            </a:avLst>
          </a:prstGeom>
          <a:solidFill>
            <a:srgbClr val="FF0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Обеспечение </a:t>
            </a:r>
            <a:r>
              <a:rPr lang="ru-RU" sz="2400" b="1" dirty="0" smtClean="0">
                <a:solidFill>
                  <a:schemeClr val="bg1"/>
                </a:solidFill>
              </a:rPr>
              <a:t>продовольственной безопасности </a:t>
            </a:r>
            <a:r>
              <a:rPr lang="ru-RU" sz="2400" dirty="0" smtClean="0">
                <a:solidFill>
                  <a:schemeClr val="bg1"/>
                </a:solidFill>
              </a:rPr>
              <a:t>не возможно из-за </a:t>
            </a:r>
            <a:r>
              <a:rPr lang="ru-RU" sz="2400" b="1" dirty="0" smtClean="0">
                <a:solidFill>
                  <a:schemeClr val="bg1"/>
                </a:solidFill>
              </a:rPr>
              <a:t>проблемы </a:t>
            </a:r>
            <a:r>
              <a:rPr lang="ru-RU" sz="2400" b="1" dirty="0">
                <a:solidFill>
                  <a:schemeClr val="bg1"/>
                </a:solidFill>
              </a:rPr>
              <a:t>экономической доступности</a:t>
            </a:r>
            <a:r>
              <a:rPr lang="ru-RU" sz="2400" dirty="0">
                <a:solidFill>
                  <a:schemeClr val="bg1"/>
                </a:solidFill>
              </a:rPr>
              <a:t>, что связано с ростом цен на </a:t>
            </a:r>
            <a:r>
              <a:rPr lang="ru-RU" sz="2400" dirty="0" smtClean="0">
                <a:solidFill>
                  <a:schemeClr val="bg1"/>
                </a:solidFill>
              </a:rPr>
              <a:t>продовольственные </a:t>
            </a:r>
            <a:r>
              <a:rPr lang="ru-RU" sz="2400" dirty="0">
                <a:solidFill>
                  <a:schemeClr val="bg1"/>
                </a:solidFill>
              </a:rPr>
              <a:t>ресурсы  и снижением покупательской способности у населения.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" y="4108909"/>
            <a:ext cx="8229600" cy="1728192"/>
          </a:xfrm>
          <a:prstGeom prst="roundRect">
            <a:avLst/>
          </a:prstGeom>
          <a:solidFill>
            <a:srgbClr val="0066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Единственны способ </a:t>
            </a:r>
            <a:r>
              <a:rPr lang="ru-RU" sz="2400" dirty="0">
                <a:solidFill>
                  <a:srgbClr val="FFFF00"/>
                </a:solidFill>
              </a:rPr>
              <a:t>решения проблемы экономической доступности </a:t>
            </a:r>
            <a:r>
              <a:rPr lang="ru-RU" sz="2400" dirty="0" smtClean="0">
                <a:solidFill>
                  <a:srgbClr val="FFFF00"/>
                </a:solidFill>
              </a:rPr>
              <a:t>продовольствия - </a:t>
            </a:r>
            <a:r>
              <a:rPr lang="ru-RU" sz="2400" b="1" dirty="0" smtClean="0">
                <a:solidFill>
                  <a:srgbClr val="FFFF00"/>
                </a:solidFill>
              </a:rPr>
              <a:t>ввести программу </a:t>
            </a:r>
            <a:r>
              <a:rPr lang="ru-RU" sz="2400" b="1" dirty="0">
                <a:solidFill>
                  <a:srgbClr val="FFFF00"/>
                </a:solidFill>
              </a:rPr>
              <a:t>продовольственной помощи</a:t>
            </a:r>
            <a:r>
              <a:rPr lang="ru-RU" sz="2400" dirty="0">
                <a:solidFill>
                  <a:srgbClr val="FFFF00"/>
                </a:solidFill>
              </a:rPr>
              <a:t>, по примеру США, где на эти цели тратят не менее  $27 млрд.</a:t>
            </a:r>
          </a:p>
        </p:txBody>
      </p:sp>
      <p:sp>
        <p:nvSpPr>
          <p:cNvPr id="7" name="Стрелка влево 6"/>
          <p:cNvSpPr/>
          <p:nvPr/>
        </p:nvSpPr>
        <p:spPr>
          <a:xfrm rot="5400000" flipH="1">
            <a:off x="4236683" y="2285410"/>
            <a:ext cx="670634" cy="2669782"/>
          </a:xfrm>
          <a:prstGeom prst="leftArrow">
            <a:avLst>
              <a:gd name="adj1" fmla="val 50000"/>
              <a:gd name="adj2" fmla="val 64345"/>
            </a:avLst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mtClean="0"/>
              <a:t>                               </a:t>
            </a:r>
            <a:fld id="{B19B0651-EE4F-4900-A07F-96A6BFA9D0F0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6988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SUS\Dropbox\vto\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ASUS\Dropbox\vto\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0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40135" y="3048480"/>
            <a:ext cx="5663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5756730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2459038" y="326331"/>
            <a:ext cx="4225925" cy="2814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Скругленный прямоугольник 8"/>
          <p:cNvSpPr/>
          <p:nvPr/>
        </p:nvSpPr>
        <p:spPr>
          <a:xfrm>
            <a:off x="251520" y="3356992"/>
            <a:ext cx="8640960" cy="2748918"/>
          </a:xfrm>
          <a:prstGeom prst="roundRect">
            <a:avLst>
              <a:gd name="adj" fmla="val 9121"/>
            </a:avLst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«Уверен</a:t>
            </a:r>
            <a:r>
              <a:rPr lang="ru-RU" sz="1600" dirty="0">
                <a:solidFill>
                  <a:srgbClr val="002060"/>
                </a:solidFill>
              </a:rPr>
              <a:t>, что за счет модернизации промышленности, </a:t>
            </a:r>
            <a:r>
              <a:rPr lang="ru-RU" sz="1600" b="1" dirty="0">
                <a:solidFill>
                  <a:srgbClr val="FF0000"/>
                </a:solidFill>
              </a:rPr>
              <a:t>строительства новых предприятий</a:t>
            </a:r>
            <a:r>
              <a:rPr lang="ru-RU" sz="1600" dirty="0">
                <a:solidFill>
                  <a:srgbClr val="002060"/>
                </a:solidFill>
              </a:rPr>
              <a:t>, локализации конкурентного производства в России мы сможем, не нарушая норм международной торговли и не вводя каких-либо ограничений и барьеров, </a:t>
            </a:r>
            <a:r>
              <a:rPr lang="ru-RU" sz="1600" b="1" dirty="0">
                <a:solidFill>
                  <a:srgbClr val="FF0000"/>
                </a:solidFill>
              </a:rPr>
              <a:t>существенно сократить импорт </a:t>
            </a:r>
            <a:r>
              <a:rPr lang="ru-RU" sz="1600" dirty="0">
                <a:solidFill>
                  <a:srgbClr val="002060"/>
                </a:solidFill>
              </a:rPr>
              <a:t>по многим позициям, </a:t>
            </a:r>
            <a:r>
              <a:rPr lang="ru-RU" sz="1600" b="1" dirty="0">
                <a:solidFill>
                  <a:srgbClr val="FF0000"/>
                </a:solidFill>
              </a:rPr>
              <a:t>вернуть собственный рынок национальным </a:t>
            </a:r>
            <a:r>
              <a:rPr lang="ru-RU" sz="1600" b="1" dirty="0" smtClean="0">
                <a:solidFill>
                  <a:srgbClr val="FF0000"/>
                </a:solidFill>
              </a:rPr>
              <a:t>производителям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  <a:endParaRPr lang="en-US" sz="1600" dirty="0" smtClean="0">
              <a:solidFill>
                <a:srgbClr val="002060"/>
              </a:solidFill>
            </a:endParaRPr>
          </a:p>
          <a:p>
            <a:pPr algn="just">
              <a:defRPr/>
            </a:pPr>
            <a:r>
              <a:rPr lang="en-US" sz="1600" dirty="0" smtClean="0">
                <a:solidFill>
                  <a:srgbClr val="002060"/>
                </a:solidFill>
              </a:rPr>
              <a:t>…</a:t>
            </a:r>
            <a:r>
              <a:rPr lang="ru-RU" sz="1600" dirty="0" smtClean="0">
                <a:solidFill>
                  <a:srgbClr val="002060"/>
                </a:solidFill>
              </a:rPr>
              <a:t> речь </a:t>
            </a:r>
            <a:r>
              <a:rPr lang="ru-RU" sz="1600" dirty="0">
                <a:solidFill>
                  <a:srgbClr val="002060"/>
                </a:solidFill>
              </a:rPr>
              <a:t>идет о производстве программного обеспечения, радиоэлектронного оборудования, текстильной промышленности, </a:t>
            </a:r>
            <a:r>
              <a:rPr lang="ru-RU" sz="1600" b="1" dirty="0">
                <a:solidFill>
                  <a:srgbClr val="FF0000"/>
                </a:solidFill>
              </a:rPr>
              <a:t>рынке продовольствия</a:t>
            </a:r>
            <a:r>
              <a:rPr lang="ru-RU" sz="1600" dirty="0" smtClean="0">
                <a:solidFill>
                  <a:srgbClr val="002060"/>
                </a:solidFill>
              </a:rPr>
              <a:t>.»</a:t>
            </a:r>
            <a:endParaRPr lang="en-US" sz="1600" dirty="0" smtClean="0">
              <a:solidFill>
                <a:srgbClr val="002060"/>
              </a:solidFill>
            </a:endParaRPr>
          </a:p>
          <a:p>
            <a:pPr algn="r">
              <a:defRPr/>
            </a:pPr>
            <a:endParaRPr lang="ru-RU" sz="1600" dirty="0" smtClean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Владимир </a:t>
            </a:r>
            <a:r>
              <a:rPr lang="ru-RU" sz="1600" dirty="0">
                <a:solidFill>
                  <a:srgbClr val="002060"/>
                </a:solidFill>
              </a:rPr>
              <a:t>Путин, </a:t>
            </a:r>
            <a:r>
              <a:rPr lang="ru-RU" sz="1600" dirty="0" smtClean="0">
                <a:solidFill>
                  <a:srgbClr val="002060"/>
                </a:solidFill>
              </a:rPr>
              <a:t>Президент России</a:t>
            </a:r>
            <a:endParaRPr lang="ru-RU" sz="1600" dirty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ru-RU" sz="1200" dirty="0">
                <a:solidFill>
                  <a:srgbClr val="002060"/>
                </a:solidFill>
              </a:rPr>
              <a:t>Петербургский международный экономический </a:t>
            </a:r>
            <a:r>
              <a:rPr lang="ru-RU" sz="1200" dirty="0" smtClean="0">
                <a:solidFill>
                  <a:srgbClr val="002060"/>
                </a:solidFill>
              </a:rPr>
              <a:t>форум, 23  мая 2014г.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04248" y="332656"/>
            <a:ext cx="2160240" cy="1477753"/>
          </a:xfrm>
          <a:prstGeom prst="roundRect">
            <a:avLst>
              <a:gd name="adj" fmla="val 9052"/>
            </a:avLst>
          </a:prstGeom>
          <a:solidFill>
            <a:srgbClr val="FF0000"/>
          </a:solidFill>
          <a:ln w="20000" cap="flat" cmpd="sng" algn="ctr">
            <a:solidFill>
              <a:sysClr val="window" lastClr="FFFFFF"/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FFFF00"/>
                </a:solidFill>
              </a:rPr>
              <a:t>2,5 </a:t>
            </a:r>
            <a:r>
              <a:rPr lang="ru-RU" sz="1600" b="1" dirty="0" smtClean="0">
                <a:solidFill>
                  <a:srgbClr val="FFFF00"/>
                </a:solidFill>
              </a:rPr>
              <a:t>млн</a:t>
            </a:r>
            <a:r>
              <a:rPr lang="ru-RU" sz="1400" b="1" dirty="0" smtClean="0">
                <a:solidFill>
                  <a:sysClr val="window" lastClr="FFFFFF"/>
                </a:solidFill>
              </a:rPr>
              <a:t>. тонн импорта мяса =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FFFF00"/>
                </a:solidFill>
              </a:rPr>
              <a:t>750 тыс. новых </a:t>
            </a:r>
            <a:r>
              <a:rPr lang="ru-RU" sz="1400" b="1" dirty="0" smtClean="0">
                <a:solidFill>
                  <a:sysClr val="window" lastClr="FFFFFF"/>
                </a:solidFill>
              </a:rPr>
              <a:t>прямых и косвенных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FFFF00"/>
                </a:solidFill>
              </a:rPr>
              <a:t>рабочих мест </a:t>
            </a:r>
            <a:r>
              <a:rPr lang="ru-RU" sz="1400" b="1" dirty="0" smtClean="0">
                <a:solidFill>
                  <a:sysClr val="window" lastClr="FFFFFF"/>
                </a:solidFill>
              </a:rPr>
              <a:t>в сельской местности.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3" y="692696"/>
            <a:ext cx="2160240" cy="1944216"/>
          </a:xfrm>
          <a:prstGeom prst="roundRect">
            <a:avLst>
              <a:gd name="adj" fmla="val 9052"/>
            </a:avLst>
          </a:prstGeom>
          <a:solidFill>
            <a:srgbClr val="006600"/>
          </a:solidFill>
          <a:ln w="20000" cap="flat" cmpd="sng" algn="ctr">
            <a:solidFill>
              <a:sysClr val="window" lastClr="FFFFFF"/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ysClr val="window" lastClr="FFFFFF"/>
                </a:solidFill>
              </a:rPr>
              <a:t>Дополнительный </a:t>
            </a:r>
            <a:endParaRPr lang="ru-RU" sz="1600" b="1" dirty="0" smtClean="0">
              <a:solidFill>
                <a:sysClr val="window" lastClr="FFFF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FFFF00"/>
                </a:solidFill>
              </a:rPr>
              <a:t>1 млн. т </a:t>
            </a:r>
            <a:r>
              <a:rPr lang="ru-RU" sz="1600" b="1" dirty="0">
                <a:solidFill>
                  <a:sysClr val="window" lastClr="FFFFFF"/>
                </a:solidFill>
              </a:rPr>
              <a:t>свинины</a:t>
            </a:r>
            <a:r>
              <a:rPr lang="ru-RU" sz="1800" b="1" dirty="0" smtClean="0">
                <a:solidFill>
                  <a:srgbClr val="FFFF00"/>
                </a:solidFill>
              </a:rPr>
              <a:t> =20 млрд. руб. </a:t>
            </a:r>
            <a:r>
              <a:rPr lang="ru-RU" sz="1600" b="1" dirty="0">
                <a:solidFill>
                  <a:sysClr val="window" lastClr="FFFFFF"/>
                </a:solidFill>
              </a:rPr>
              <a:t>дополнительной прибыли для бизнеса.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04248" y="1916832"/>
            <a:ext cx="2160240" cy="1224137"/>
          </a:xfrm>
          <a:prstGeom prst="roundRect">
            <a:avLst>
              <a:gd name="adj" fmla="val 9052"/>
            </a:avLst>
          </a:prstGeom>
          <a:solidFill>
            <a:srgbClr val="0000FF"/>
          </a:solidFill>
          <a:ln w="20000" cap="flat" cmpd="sng" algn="ctr">
            <a:solidFill>
              <a:sysClr val="window" lastClr="FFFFFF"/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FF00"/>
                </a:solidFill>
              </a:rPr>
              <a:t>+ потребление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7 - 8 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smtClean="0">
                <a:solidFill>
                  <a:srgbClr val="FFFF00"/>
                </a:solidFill>
              </a:rPr>
              <a:t>млн. тонн зерна!!!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6216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82600"/>
              </p:ext>
            </p:extLst>
          </p:nvPr>
        </p:nvGraphicFramePr>
        <p:xfrm>
          <a:off x="457200" y="1124744"/>
          <a:ext cx="82296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Промышленное производство мяса свинины при существовавших режимах гос. поддержки и защиты рынка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51720" y="5289350"/>
            <a:ext cx="6480720" cy="839292"/>
          </a:xfrm>
          <a:prstGeom prst="roundRect">
            <a:avLst/>
          </a:prstGeom>
          <a:solidFill>
            <a:srgbClr val="FFFF00"/>
          </a:solidFill>
          <a:ln w="6350">
            <a:solidFill>
              <a:srgbClr val="0000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</a:rPr>
              <a:t>2015г. - 10 лет с начала реализации Национального проекта по АПК.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002060"/>
                </a:solidFill>
              </a:rPr>
              <a:t> С </a:t>
            </a:r>
            <a:r>
              <a:rPr lang="ru-RU" sz="1400" b="1" dirty="0">
                <a:solidFill>
                  <a:srgbClr val="002060"/>
                </a:solidFill>
              </a:rPr>
              <a:t>2005 по </a:t>
            </a:r>
            <a:r>
              <a:rPr lang="ru-RU" sz="1400" b="1" dirty="0" smtClean="0">
                <a:solidFill>
                  <a:srgbClr val="002060"/>
                </a:solidFill>
              </a:rPr>
              <a:t>2014 </a:t>
            </a:r>
            <a:r>
              <a:rPr lang="ru-RU" sz="1400" b="1" dirty="0">
                <a:solidFill>
                  <a:srgbClr val="002060"/>
                </a:solidFill>
              </a:rPr>
              <a:t>год индустриальное производство свинины выросло более,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2060"/>
                </a:solidFill>
              </a:rPr>
              <a:t>чем в </a:t>
            </a:r>
            <a:r>
              <a:rPr lang="ru-RU" sz="1400" b="1" dirty="0" smtClean="0">
                <a:solidFill>
                  <a:srgbClr val="002060"/>
                </a:solidFill>
              </a:rPr>
              <a:t>5,4 </a:t>
            </a:r>
            <a:r>
              <a:rPr lang="ru-RU" sz="1400" b="1" dirty="0">
                <a:solidFill>
                  <a:srgbClr val="002060"/>
                </a:solidFill>
              </a:rPr>
              <a:t>раза </a:t>
            </a:r>
            <a:r>
              <a:rPr lang="ru-RU" sz="1400" b="1" dirty="0" smtClean="0">
                <a:solidFill>
                  <a:srgbClr val="002060"/>
                </a:solidFill>
              </a:rPr>
              <a:t>(+1869 тыс. т</a:t>
            </a:r>
            <a:r>
              <a:rPr lang="ru-RU" sz="14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2267744" y="4959559"/>
            <a:ext cx="71436" cy="204166"/>
          </a:xfrm>
          <a:prstGeom prst="downArrow">
            <a:avLst/>
          </a:prstGeom>
          <a:solidFill>
            <a:srgbClr val="FFFF00"/>
          </a:solidFill>
          <a:ln w="3175">
            <a:solidFill>
              <a:srgbClr val="0000FF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8249292" y="4959559"/>
            <a:ext cx="71436" cy="204166"/>
          </a:xfrm>
          <a:prstGeom prst="downArrow">
            <a:avLst/>
          </a:prstGeom>
          <a:solidFill>
            <a:srgbClr val="FFFF00"/>
          </a:solidFill>
          <a:ln w="3175">
            <a:solidFill>
              <a:srgbClr val="0000FF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800000" y="2052000"/>
            <a:ext cx="408933" cy="184666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248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177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/>
          </p:nvPr>
        </p:nvGraphicFramePr>
        <p:xfrm>
          <a:off x="457201" y="1196751"/>
          <a:ext cx="8219255" cy="4945755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604418"/>
                <a:gridCol w="3892028"/>
                <a:gridCol w="1692186"/>
                <a:gridCol w="2030623"/>
              </a:tblGrid>
              <a:tr h="5240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№ п/п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Наименование производителя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Производство свинины на убой в живом весе в </a:t>
                      </a:r>
                      <a:r>
                        <a:rPr lang="ru-RU" sz="1100" u="none" strike="noStrike" dirty="0" smtClean="0">
                          <a:effectLst/>
                        </a:rPr>
                        <a:t>2014г</a:t>
                      </a:r>
                      <a:r>
                        <a:rPr lang="ru-RU" sz="1100" u="none" strike="noStrike" dirty="0">
                          <a:effectLst/>
                        </a:rPr>
                        <a:t>., тыс. тонн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Доля в общем </a:t>
                      </a:r>
                      <a:r>
                        <a:rPr lang="ru-RU" sz="1100" u="none" strike="noStrike" dirty="0" smtClean="0">
                          <a:effectLst/>
                        </a:rPr>
                        <a:t>объеме </a:t>
                      </a:r>
                      <a:r>
                        <a:rPr lang="ru-RU" sz="1100" u="none" strike="noStrike" dirty="0">
                          <a:effectLst/>
                        </a:rPr>
                        <a:t>промышленного производства в РФ в живом весе в </a:t>
                      </a:r>
                      <a:r>
                        <a:rPr lang="ru-RU" sz="1100" u="none" strike="noStrike" dirty="0" smtClean="0">
                          <a:effectLst/>
                        </a:rPr>
                        <a:t>2014г</a:t>
                      </a:r>
                      <a:r>
                        <a:rPr lang="ru-RU" sz="1100" u="none" strike="noStrike" dirty="0">
                          <a:effectLst/>
                        </a:rPr>
                        <a:t>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АПХ "МИРАТОРГ"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369,9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12,7%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</a:t>
                      </a:r>
                      <a:r>
                        <a:rPr lang="ru-RU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Русагро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"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183,8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6,3%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"Черкизово"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178,0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6,1%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</a:t>
                      </a:r>
                      <a:r>
                        <a:rPr lang="ru-RU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Агро-Белогорье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"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162,9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5,6%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"Сибирская Аграрная Группа"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91,0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3,1%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</a:t>
                      </a:r>
                      <a:r>
                        <a:rPr lang="ru-RU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КоПИТАНИЯ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"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80,6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2,8%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«Агропромкомплектация»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67,3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2,3%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"АПК ДОН"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61,1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2,1%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"Останкино"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60,0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2,1%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АВК "Эксима"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58,3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2,0%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"Великолукский свиноводческий комплекс"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58,0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2,0%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"Камский Бекон"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48,9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1,7%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"ПРОДО Менеджмент"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47,2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1,6%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ОАО "Агрофирма Ариант"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46,8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1,6%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"Талина"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40,4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1,4%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ГК "КОМОС ГРУПП"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39,7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1,4%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"Белгранкорм"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38,2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1,3%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СПК "Звениговский"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37,1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1,3%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"Дружба"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34,4 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1,2%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9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ООО "АПК АГРОЭКО"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33,7 </a:t>
                      </a:r>
                      <a:endParaRPr lang="ru-RU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1,2%</a:t>
                      </a:r>
                      <a:endParaRPr lang="ru-RU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66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Итого 20 крупнейших предприятий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738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59,6%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2267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Остальные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383" marR="7383" marT="738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180 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40,4%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Рейтинг крупнейших производителей свинины в РФ</a:t>
            </a:r>
            <a:br>
              <a:rPr lang="ru-RU" sz="2800" dirty="0"/>
            </a:br>
            <a:r>
              <a:rPr lang="ru-RU" sz="2800" dirty="0"/>
              <a:t>по итогам </a:t>
            </a:r>
            <a:r>
              <a:rPr lang="ru-RU" sz="2800" dirty="0" smtClean="0"/>
              <a:t>2014 </a:t>
            </a:r>
            <a:r>
              <a:rPr lang="ru-RU" sz="2800" dirty="0"/>
              <a:t>года.</a:t>
            </a:r>
          </a:p>
        </p:txBody>
      </p:sp>
      <p:sp>
        <p:nvSpPr>
          <p:cNvPr id="7" name="Овал 6"/>
          <p:cNvSpPr/>
          <p:nvPr/>
        </p:nvSpPr>
        <p:spPr>
          <a:xfrm>
            <a:off x="7992000" y="5688000"/>
            <a:ext cx="671514" cy="24325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615240" y="5589240"/>
            <a:ext cx="5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!!!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0454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285053"/>
              </p:ext>
            </p:extLst>
          </p:nvPr>
        </p:nvGraphicFramePr>
        <p:xfrm>
          <a:off x="471307" y="1196754"/>
          <a:ext cx="7430692" cy="3710287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2833286"/>
                <a:gridCol w="1122622"/>
                <a:gridCol w="1122622"/>
                <a:gridCol w="1176081"/>
                <a:gridCol w="1176081"/>
              </a:tblGrid>
              <a:tr h="79208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2013 год 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 </a:t>
                      </a:r>
                      <a:r>
                        <a:rPr lang="ru-RU" sz="1300" u="none" strike="noStrike" dirty="0" smtClean="0">
                          <a:effectLst/>
                        </a:rPr>
                        <a:t>2014* </a:t>
                      </a:r>
                      <a:r>
                        <a:rPr lang="ru-RU" sz="1300" u="none" strike="noStrike" dirty="0">
                          <a:effectLst/>
                        </a:rPr>
                        <a:t>год 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Изменение 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2014  к  2013 ,</a:t>
                      </a:r>
                      <a:endParaRPr lang="ru-RU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тыс. т.  </a:t>
                      </a:r>
                      <a:endParaRPr lang="ru-RU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Изменение </a:t>
                      </a:r>
                      <a:endParaRPr lang="ru-RU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2014  к  2013 ,</a:t>
                      </a:r>
                      <a:endParaRPr lang="ru-RU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 </a:t>
                      </a:r>
                      <a:endParaRPr lang="ru-RU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8945" marT="8945" marB="0" anchor="ctr"/>
                </a:tc>
              </a:tr>
              <a:tr h="3796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>
                          <a:effectLst/>
                        </a:rPr>
                        <a:t>СХП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07" marR="8945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2 533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2 858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325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700" b="1" u="none" strike="noStrike" dirty="0">
                          <a:effectLst/>
                        </a:rPr>
                        <a:t>12,8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/>
                </a:tc>
              </a:tr>
              <a:tr h="1964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В том </a:t>
                      </a:r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числе: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1521" marR="8945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</a:tr>
              <a:tr h="5501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Новые и модернизированные сельхозпредприятия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1521" marR="8945" marT="894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u="none" strike="noStrike" dirty="0">
                          <a:effectLst/>
                        </a:rPr>
                        <a:t>2354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u="none" strike="noStrike" dirty="0">
                          <a:effectLst/>
                        </a:rPr>
                        <a:t>2734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 dirty="0">
                          <a:effectLst/>
                        </a:rPr>
                        <a:t>380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16,1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Старые сельхозпредприятия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41521" marR="8945" marT="894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u="none" strike="noStrike" dirty="0">
                          <a:effectLst/>
                        </a:rPr>
                        <a:t>179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400" b="1" u="none" strike="noStrike" dirty="0">
                          <a:effectLst/>
                        </a:rPr>
                        <a:t>124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 dirty="0">
                          <a:effectLst/>
                        </a:rPr>
                        <a:t>-55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u="none" strike="noStrike" dirty="0">
                          <a:effectLst/>
                        </a:rPr>
                        <a:t>-30,8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45" marR="144000" marT="8945" marB="0" anchor="ctr"/>
                </a:tc>
              </a:tr>
              <a:tr h="82234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507" marR="8945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45" marR="144000" marT="8945" marB="0" anchor="ctr">
                    <a:solidFill>
                      <a:schemeClr val="bg1"/>
                    </a:solidFill>
                  </a:tcPr>
                </a:tc>
              </a:tr>
              <a:tr h="3681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>
                          <a:effectLst/>
                        </a:rPr>
                        <a:t>КФХ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07" marR="8945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68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59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-9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-13,2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</a:tr>
              <a:tr h="3681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 dirty="0">
                          <a:effectLst/>
                        </a:rPr>
                        <a:t>ЛПХ</a:t>
                      </a:r>
                      <a:endParaRPr lang="ru-RU" sz="1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07" marR="8945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>
                          <a:effectLst/>
                        </a:rPr>
                        <a:t>1 010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>
                          <a:effectLst/>
                        </a:rPr>
                        <a:t>902</a:t>
                      </a:r>
                      <a:endParaRPr lang="ru-RU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-108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u="none" strike="noStrike" dirty="0">
                          <a:effectLst/>
                        </a:rPr>
                        <a:t>-10,7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</a:tr>
              <a:tr h="3796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u="none" strike="noStrike">
                          <a:effectLst/>
                        </a:rPr>
                        <a:t>ИТОГО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507" marR="8945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u="none" strike="noStrike">
                          <a:effectLst/>
                        </a:rPr>
                        <a:t>3 611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u="none" strike="noStrike">
                          <a:effectLst/>
                        </a:rPr>
                        <a:t>3 819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u="none" strike="noStrike">
                          <a:effectLst/>
                        </a:rPr>
                        <a:t>208</a:t>
                      </a:r>
                      <a:endParaRPr lang="ru-RU" sz="17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u="none" strike="noStrike" dirty="0">
                          <a:effectLst/>
                        </a:rPr>
                        <a:t>5,8</a:t>
                      </a:r>
                      <a:endParaRPr lang="ru-RU" sz="17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45" marR="144000" marT="8945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Производство свиней на убой в 2014г. в РФ,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тыс. тонн, в живом весе</a:t>
            </a:r>
            <a:endParaRPr lang="ru-RU" sz="2800" dirty="0"/>
          </a:p>
        </p:txBody>
      </p:sp>
      <p:sp>
        <p:nvSpPr>
          <p:cNvPr id="13" name="Oval 480"/>
          <p:cNvSpPr>
            <a:spLocks noChangeArrowheads="1"/>
          </p:cNvSpPr>
          <p:nvPr/>
        </p:nvSpPr>
        <p:spPr bwMode="auto">
          <a:xfrm>
            <a:off x="6156176" y="2736000"/>
            <a:ext cx="539992" cy="264517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" y="5171559"/>
            <a:ext cx="8229600" cy="993745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9875" algn="ctr"/>
            <a:r>
              <a:rPr lang="ru-RU" sz="2000" dirty="0">
                <a:solidFill>
                  <a:srgbClr val="002060"/>
                </a:solidFill>
              </a:rPr>
              <a:t>В</a:t>
            </a:r>
            <a:r>
              <a:rPr lang="en-US" sz="2000" dirty="0" smtClean="0">
                <a:solidFill>
                  <a:srgbClr val="002060"/>
                </a:solidFill>
              </a:rPr>
              <a:t> 2014</a:t>
            </a:r>
            <a:r>
              <a:rPr lang="ru-RU" sz="2000" dirty="0" smtClean="0">
                <a:solidFill>
                  <a:srgbClr val="002060"/>
                </a:solidFill>
              </a:rPr>
              <a:t>г., несмотря на благоприятную ценовую конъюнктуру,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прекратили производство свинины и закрылись </a:t>
            </a:r>
            <a:r>
              <a:rPr lang="en-US" sz="2000" b="1" dirty="0" smtClean="0">
                <a:solidFill>
                  <a:srgbClr val="FF0000"/>
                </a:solidFill>
              </a:rPr>
              <a:t>70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старых </a:t>
            </a:r>
            <a:r>
              <a:rPr lang="ru-RU" sz="2000" dirty="0" err="1" smtClean="0">
                <a:solidFill>
                  <a:srgbClr val="002060"/>
                </a:solidFill>
              </a:rPr>
              <a:t>свинокомплексов</a:t>
            </a:r>
            <a:r>
              <a:rPr lang="ru-RU" sz="2000" dirty="0" smtClean="0">
                <a:solidFill>
                  <a:srgbClr val="002060"/>
                </a:solidFill>
              </a:rPr>
              <a:t> общим объемом </a:t>
            </a:r>
            <a:r>
              <a:rPr lang="ru-RU" sz="2000" b="1" dirty="0" smtClean="0">
                <a:solidFill>
                  <a:srgbClr val="FF0000"/>
                </a:solidFill>
              </a:rPr>
              <a:t>55 </a:t>
            </a:r>
            <a:r>
              <a:rPr lang="ru-RU" sz="2000" b="1" dirty="0">
                <a:solidFill>
                  <a:srgbClr val="FF0000"/>
                </a:solidFill>
              </a:rPr>
              <a:t>тыс. </a:t>
            </a:r>
            <a:r>
              <a:rPr lang="ru-RU" sz="2000" b="1" dirty="0" smtClean="0">
                <a:solidFill>
                  <a:srgbClr val="FF0000"/>
                </a:solidFill>
              </a:rPr>
              <a:t>тонн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9" name="Oval 480"/>
          <p:cNvSpPr>
            <a:spLocks noChangeArrowheads="1"/>
          </p:cNvSpPr>
          <p:nvPr/>
        </p:nvSpPr>
        <p:spPr bwMode="auto">
          <a:xfrm>
            <a:off x="6156176" y="3261469"/>
            <a:ext cx="539992" cy="264517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0" name="Oval 480"/>
          <p:cNvSpPr>
            <a:spLocks noChangeArrowheads="1"/>
          </p:cNvSpPr>
          <p:nvPr/>
        </p:nvSpPr>
        <p:spPr bwMode="auto">
          <a:xfrm>
            <a:off x="6156176" y="4581128"/>
            <a:ext cx="539992" cy="264517"/>
          </a:xfrm>
          <a:prstGeom prst="ellipse">
            <a:avLst/>
          </a:prstGeom>
          <a:noFill/>
          <a:ln w="222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1" name="Oval 480"/>
          <p:cNvSpPr>
            <a:spLocks noChangeArrowheads="1"/>
          </p:cNvSpPr>
          <p:nvPr/>
        </p:nvSpPr>
        <p:spPr bwMode="auto">
          <a:xfrm>
            <a:off x="7331509" y="4581128"/>
            <a:ext cx="539992" cy="264517"/>
          </a:xfrm>
          <a:prstGeom prst="ellipse">
            <a:avLst/>
          </a:prstGeom>
          <a:noFill/>
          <a:ln w="222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0" name="Oval 480"/>
          <p:cNvSpPr>
            <a:spLocks noChangeArrowheads="1"/>
          </p:cNvSpPr>
          <p:nvPr/>
        </p:nvSpPr>
        <p:spPr bwMode="auto">
          <a:xfrm>
            <a:off x="6156176" y="2060848"/>
            <a:ext cx="539992" cy="264517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2" name="Oval 480"/>
          <p:cNvSpPr>
            <a:spLocks noChangeArrowheads="1"/>
          </p:cNvSpPr>
          <p:nvPr/>
        </p:nvSpPr>
        <p:spPr bwMode="auto">
          <a:xfrm>
            <a:off x="7272000" y="2060848"/>
            <a:ext cx="539992" cy="264517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5488" y="4925338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>
              <a:defRPr/>
            </a:pPr>
            <a:r>
              <a:rPr lang="ru-RU" sz="1000" dirty="0">
                <a:solidFill>
                  <a:sysClr val="windowText" lastClr="000000"/>
                </a:solidFill>
              </a:rPr>
              <a:t>*-  </a:t>
            </a:r>
            <a:r>
              <a:rPr lang="ru-RU" sz="1000" dirty="0" smtClean="0">
                <a:solidFill>
                  <a:sysClr val="windowText" lastClr="000000"/>
                </a:solidFill>
              </a:rPr>
              <a:t>с </a:t>
            </a:r>
            <a:r>
              <a:rPr lang="ru-RU" sz="1000" dirty="0">
                <a:solidFill>
                  <a:sysClr val="windowText" lastClr="000000"/>
                </a:solidFill>
              </a:rPr>
              <a:t>учетом данных по Крымскому ФО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8334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Прирост производства свиней на убой в РФ </a:t>
            </a:r>
            <a:br>
              <a:rPr lang="ru-RU" sz="2800" dirty="0" smtClean="0"/>
            </a:br>
            <a:r>
              <a:rPr lang="ru-RU" sz="2800" dirty="0" smtClean="0"/>
              <a:t>в 2013-2014гг., тыс. тонн, в живом весе</a:t>
            </a:r>
            <a:endParaRPr lang="ru-RU" sz="2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4941168"/>
            <a:ext cx="8147248" cy="1224136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В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период 2013-</a:t>
            </a:r>
            <a:r>
              <a:rPr lang="en-US" dirty="0" smtClean="0">
                <a:solidFill>
                  <a:srgbClr val="002060"/>
                </a:solidFill>
              </a:rPr>
              <a:t>2014</a:t>
            </a:r>
            <a:r>
              <a:rPr lang="ru-RU" dirty="0" smtClean="0">
                <a:solidFill>
                  <a:srgbClr val="002060"/>
                </a:solidFill>
              </a:rPr>
              <a:t> гг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за счет ранее сделанных инвестиций прирост </a:t>
            </a:r>
            <a:r>
              <a:rPr lang="ru-RU" dirty="0">
                <a:solidFill>
                  <a:srgbClr val="002060"/>
                </a:solidFill>
              </a:rPr>
              <a:t>производства свинины в </a:t>
            </a:r>
            <a:r>
              <a:rPr lang="ru-RU" dirty="0" smtClean="0">
                <a:solidFill>
                  <a:srgbClr val="002060"/>
                </a:solidFill>
              </a:rPr>
              <a:t>новых </a:t>
            </a:r>
            <a:r>
              <a:rPr lang="ru-RU" dirty="0">
                <a:solidFill>
                  <a:srgbClr val="002060"/>
                </a:solidFill>
              </a:rPr>
              <a:t>и </a:t>
            </a:r>
            <a:r>
              <a:rPr lang="ru-RU" dirty="0" smtClean="0">
                <a:solidFill>
                  <a:srgbClr val="002060"/>
                </a:solidFill>
              </a:rPr>
              <a:t>модернизированных сельхозпредприятиях составил почти </a:t>
            </a:r>
            <a:r>
              <a:rPr lang="ru-RU" b="1" dirty="0" smtClean="0">
                <a:solidFill>
                  <a:srgbClr val="FF0000"/>
                </a:solidFill>
              </a:rPr>
              <a:t>1 млн. тонн</a:t>
            </a:r>
            <a:r>
              <a:rPr lang="ru-RU" dirty="0" smtClean="0">
                <a:solidFill>
                  <a:srgbClr val="002060"/>
                </a:solidFill>
              </a:rPr>
              <a:t>. Около половины этого объема (4</a:t>
            </a:r>
            <a:r>
              <a:rPr lang="en-US" dirty="0" smtClean="0">
                <a:solidFill>
                  <a:srgbClr val="002060"/>
                </a:solidFill>
              </a:rPr>
              <a:t>4</a:t>
            </a:r>
            <a:r>
              <a:rPr lang="ru-RU" dirty="0" smtClean="0">
                <a:solidFill>
                  <a:srgbClr val="002060"/>
                </a:solidFill>
              </a:rPr>
              <a:t>,</a:t>
            </a:r>
            <a:r>
              <a:rPr lang="en-US" dirty="0" smtClean="0">
                <a:solidFill>
                  <a:srgbClr val="002060"/>
                </a:solidFill>
              </a:rPr>
              <a:t>6</a:t>
            </a:r>
            <a:r>
              <a:rPr lang="ru-RU" dirty="0" smtClean="0">
                <a:solidFill>
                  <a:srgbClr val="002060"/>
                </a:solidFill>
              </a:rPr>
              <a:t>%) компенсировало выпадающие объемы ЛПХ, КФХ и старых комплексов.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009480"/>
              </p:ext>
            </p:extLst>
          </p:nvPr>
        </p:nvGraphicFramePr>
        <p:xfrm>
          <a:off x="537775" y="1196752"/>
          <a:ext cx="7778640" cy="3514456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3554034"/>
                <a:gridCol w="1408202"/>
                <a:gridCol w="1408202"/>
                <a:gridCol w="1408202"/>
              </a:tblGrid>
              <a:tr h="71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Прирост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2013  </a:t>
                      </a:r>
                      <a:r>
                        <a:rPr lang="ru-RU" sz="1400" u="none" strike="noStrike" dirty="0">
                          <a:effectLst/>
                        </a:rPr>
                        <a:t>к  2012, тыс. т. 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Прирост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2014  к  </a:t>
                      </a:r>
                      <a:r>
                        <a:rPr lang="ru-RU" sz="1400" u="none" strike="noStrike" dirty="0" smtClean="0">
                          <a:effectLst/>
                        </a:rPr>
                        <a:t>2013*, </a:t>
                      </a:r>
                      <a:r>
                        <a:rPr lang="ru-RU" sz="1400" u="none" strike="noStrike" dirty="0">
                          <a:effectLst/>
                        </a:rPr>
                        <a:t>тыс. т. 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Прирост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2014  к  </a:t>
                      </a:r>
                      <a:r>
                        <a:rPr lang="ru-RU" sz="1400" u="none" strike="noStrike" dirty="0" smtClean="0">
                          <a:effectLst/>
                        </a:rPr>
                        <a:t>2012*, </a:t>
                      </a:r>
                      <a:r>
                        <a:rPr lang="ru-RU" sz="1400" u="none" strike="noStrike" dirty="0">
                          <a:effectLst/>
                        </a:rPr>
                        <a:t>тыс. т. 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 dirty="0" smtClean="0">
                          <a:effectLst/>
                        </a:rPr>
                        <a:t>СХП</a:t>
                      </a:r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500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325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825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</a:tr>
              <a:tr h="2286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В том </a:t>
                      </a:r>
                      <a:r>
                        <a:rPr lang="ru-RU" sz="1400" b="0" u="none" strike="noStrike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числе: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717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</a:tr>
              <a:tr h="5715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Новые и модернизированные сельхозпредприятия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7175" marR="9525" marT="9525" marB="0" anchor="ctr">
                    <a:solidFill>
                      <a:srgbClr val="CBD5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u="none" strike="noStrike" dirty="0">
                          <a:effectLst/>
                        </a:rPr>
                        <a:t>610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u="none" strike="noStrike" dirty="0">
                          <a:effectLst/>
                        </a:rPr>
                        <a:t>380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000" b="1" u="none" strike="noStrike" dirty="0">
                          <a:effectLst/>
                        </a:rPr>
                        <a:t>990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</a:tr>
              <a:tr h="3956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Старые сельхозпредприятия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7175" marR="9525" marT="9525" marB="0" anchor="ctr"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u="none" strike="noStrike" dirty="0">
                          <a:effectLst/>
                        </a:rPr>
                        <a:t>-110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u="none" strike="noStrike" dirty="0">
                          <a:effectLst/>
                        </a:rPr>
                        <a:t>-55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u="none" strike="noStrike" dirty="0">
                          <a:effectLst/>
                        </a:rPr>
                        <a:t>-165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</a:tr>
              <a:tr h="184871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b">
                    <a:solidFill>
                      <a:schemeClr val="bg1"/>
                    </a:solidFill>
                  </a:tcPr>
                </a:tc>
              </a:tr>
              <a:tr h="351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>
                          <a:effectLst/>
                        </a:rPr>
                        <a:t>КФХ</a:t>
                      </a:r>
                      <a:endParaRPr lang="ru-RU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-12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-21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CBD5E8"/>
                    </a:solidFill>
                  </a:tcPr>
                </a:tc>
              </a:tr>
              <a:tr h="351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 dirty="0">
                          <a:effectLst/>
                        </a:rPr>
                        <a:t>ЛПХ</a:t>
                      </a:r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-148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-108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-256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>
                    <a:solidFill>
                      <a:srgbClr val="E7EBF4"/>
                    </a:solidFill>
                  </a:tcPr>
                </a:tc>
              </a:tr>
              <a:tr h="36272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>
                          <a:effectLst/>
                        </a:rPr>
                        <a:t>ИТОГО</a:t>
                      </a:r>
                      <a:endParaRPr lang="ru-RU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>
                          <a:effectLst/>
                        </a:rPr>
                        <a:t>340</a:t>
                      </a:r>
                      <a:endParaRPr lang="ru-RU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>
                          <a:effectLst/>
                        </a:rPr>
                        <a:t>208</a:t>
                      </a:r>
                      <a:endParaRPr lang="ru-RU" sz="1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u="none" strike="noStrike" dirty="0">
                          <a:effectLst/>
                        </a:rPr>
                        <a:t>548</a:t>
                      </a:r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180000" marT="9525" marB="0" anchor="ctr"/>
                </a:tc>
              </a:tr>
            </a:tbl>
          </a:graphicData>
        </a:graphic>
      </p:graphicFrame>
      <p:sp>
        <p:nvSpPr>
          <p:cNvPr id="18" name="Oval 480"/>
          <p:cNvSpPr>
            <a:spLocks noChangeArrowheads="1"/>
          </p:cNvSpPr>
          <p:nvPr/>
        </p:nvSpPr>
        <p:spPr bwMode="auto">
          <a:xfrm>
            <a:off x="7578704" y="2628000"/>
            <a:ext cx="665704" cy="360040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49411" y="2565370"/>
            <a:ext cx="461439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!!!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4" name="Oval 480"/>
          <p:cNvSpPr>
            <a:spLocks noChangeArrowheads="1"/>
          </p:cNvSpPr>
          <p:nvPr/>
        </p:nvSpPr>
        <p:spPr bwMode="auto">
          <a:xfrm>
            <a:off x="7578704" y="1902069"/>
            <a:ext cx="665704" cy="360040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7" name="Oval 480"/>
          <p:cNvSpPr>
            <a:spLocks noChangeArrowheads="1"/>
          </p:cNvSpPr>
          <p:nvPr/>
        </p:nvSpPr>
        <p:spPr bwMode="auto">
          <a:xfrm>
            <a:off x="7578704" y="4365104"/>
            <a:ext cx="665704" cy="360040"/>
          </a:xfrm>
          <a:prstGeom prst="ellipse">
            <a:avLst/>
          </a:prstGeom>
          <a:noFill/>
          <a:ln w="222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4694947"/>
            <a:ext cx="61206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>
              <a:defRPr/>
            </a:pPr>
            <a:r>
              <a:rPr lang="ru-RU" sz="1000" dirty="0">
                <a:solidFill>
                  <a:sysClr val="windowText" lastClr="000000"/>
                </a:solidFill>
              </a:rPr>
              <a:t>*-  </a:t>
            </a:r>
            <a:r>
              <a:rPr lang="ru-RU" sz="1000" dirty="0" smtClean="0">
                <a:solidFill>
                  <a:sysClr val="windowText" lastClr="000000"/>
                </a:solidFill>
              </a:rPr>
              <a:t>с </a:t>
            </a:r>
            <a:r>
              <a:rPr lang="ru-RU" sz="1000" dirty="0">
                <a:solidFill>
                  <a:sysClr val="windowText" lastClr="000000"/>
                </a:solidFill>
              </a:rPr>
              <a:t>учетом данных по Крымскому ФО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023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Динамика потребления мяса на душу населения, кг/год</a:t>
            </a:r>
            <a:endParaRPr lang="ru-RU" sz="3200" dirty="0"/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124744"/>
          <a:ext cx="822960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1520" y="5157192"/>
            <a:ext cx="8640960" cy="948718"/>
          </a:xfrm>
          <a:prstGeom prst="roundRect">
            <a:avLst/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В 2014 г. потребление </a:t>
            </a:r>
          </a:p>
          <a:p>
            <a:pPr algn="ctr">
              <a:defRPr/>
            </a:pPr>
            <a:r>
              <a:rPr lang="ru-RU" sz="2400" dirty="0" smtClean="0">
                <a:solidFill>
                  <a:srgbClr val="002060"/>
                </a:solidFill>
              </a:rPr>
              <a:t>мяса всех видов уменьшилось только на </a:t>
            </a:r>
            <a:r>
              <a:rPr lang="ru-RU" sz="2400" b="1" dirty="0" smtClean="0">
                <a:solidFill>
                  <a:srgbClr val="FF0000"/>
                </a:solidFill>
              </a:rPr>
              <a:t>2%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1170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Динамика импорта свинины в РФ, тыс. тонн </a:t>
            </a:r>
            <a:endParaRPr lang="ru-RU" sz="32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/>
          </p:nvPr>
        </p:nvGraphicFramePr>
        <p:xfrm>
          <a:off x="179512" y="1124744"/>
          <a:ext cx="5915000" cy="508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Национальный Союз свиноводов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404320" y="2522462"/>
            <a:ext cx="1512168" cy="1116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58056" y="3983001"/>
            <a:ext cx="558432" cy="646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ая прямоугольная выноска 8"/>
          <p:cNvSpPr/>
          <p:nvPr/>
        </p:nvSpPr>
        <p:spPr>
          <a:xfrm>
            <a:off x="6180295" y="2935210"/>
            <a:ext cx="1920097" cy="1748254"/>
          </a:xfrm>
          <a:prstGeom prst="wedgeRoundRectCallout">
            <a:avLst>
              <a:gd name="adj1" fmla="val -70356"/>
              <a:gd name="adj2" fmla="val -21868"/>
              <a:gd name="adj3" fmla="val 16667"/>
            </a:avLst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0,56 </a:t>
            </a:r>
            <a:r>
              <a:rPr lang="ru-RU" sz="24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млн. т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База для </a:t>
            </a:r>
            <a:r>
              <a:rPr lang="ru-RU" b="1" dirty="0" err="1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импорто</a:t>
            </a:r>
            <a:r>
              <a:rPr lang="ru-RU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-замещения</a:t>
            </a:r>
            <a:r>
              <a:rPr lang="ru-RU" sz="20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! </a:t>
            </a:r>
            <a:endParaRPr lang="ru-RU" sz="20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5775554" y="2634146"/>
            <a:ext cx="20582" cy="1381185"/>
          </a:xfrm>
          <a:prstGeom prst="line">
            <a:avLst/>
          </a:prstGeom>
          <a:ln>
            <a:solidFill>
              <a:srgbClr val="FF0000"/>
            </a:solidFill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495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349180"/>
              </p:ext>
            </p:extLst>
          </p:nvPr>
        </p:nvGraphicFramePr>
        <p:xfrm>
          <a:off x="-21429" y="1479336"/>
          <a:ext cx="7067128" cy="4719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Структура потребление свинины </a:t>
            </a:r>
            <a:r>
              <a:rPr lang="ru-RU" sz="2800" dirty="0"/>
              <a:t>в </a:t>
            </a:r>
            <a:r>
              <a:rPr lang="ru-RU" sz="2800" dirty="0" smtClean="0"/>
              <a:t>РФ, </a:t>
            </a:r>
            <a:br>
              <a:rPr lang="ru-RU" sz="2800" dirty="0" smtClean="0"/>
            </a:br>
            <a:r>
              <a:rPr lang="ru-RU" sz="2800" dirty="0" smtClean="0"/>
              <a:t>тыс</a:t>
            </a:r>
            <a:r>
              <a:rPr lang="ru-RU" sz="2800" dirty="0"/>
              <a:t>. </a:t>
            </a:r>
            <a:r>
              <a:rPr lang="ru-RU" sz="2800" dirty="0" smtClean="0"/>
              <a:t>тонн, </a:t>
            </a:r>
            <a:r>
              <a:rPr lang="ru-RU" sz="2800" dirty="0"/>
              <a:t>убойный </a:t>
            </a:r>
            <a:r>
              <a:rPr lang="ru-RU" sz="2800" dirty="0" smtClean="0"/>
              <a:t>вес</a:t>
            </a:r>
            <a:endParaRPr lang="ru-RU" sz="28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Национальный Союз свиноводов</a:t>
            </a:r>
            <a:endParaRPr lang="ru-RU" dirty="0"/>
          </a:p>
        </p:txBody>
      </p:sp>
      <p:sp>
        <p:nvSpPr>
          <p:cNvPr id="7" name="TextBox 4"/>
          <p:cNvSpPr txBox="1"/>
          <p:nvPr/>
        </p:nvSpPr>
        <p:spPr>
          <a:xfrm>
            <a:off x="1086791" y="1791320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3 459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1877114" y="1706485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3 594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" name="TextBox 4"/>
          <p:cNvSpPr txBox="1"/>
          <p:nvPr/>
        </p:nvSpPr>
        <p:spPr>
          <a:xfrm>
            <a:off x="2696154" y="1598763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3 785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3563888" y="1598763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3 820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4499992" y="1990118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3 408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5436096" y="2133436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 smtClean="0">
                <a:solidFill>
                  <a:srgbClr val="000000"/>
                </a:solidFill>
              </a:rPr>
              <a:t>3 369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4835809" y="1299762"/>
            <a:ext cx="1296154" cy="40458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bg2">
                    <a:lumMod val="90000"/>
                  </a:schemeClr>
                </a:solidFill>
              </a:rPr>
              <a:t>-412 (-11%)</a:t>
            </a:r>
            <a:endParaRPr lang="ru-RU" sz="1800" b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2319541">
            <a:off x="4266490" y="1587089"/>
            <a:ext cx="569319" cy="283187"/>
          </a:xfrm>
          <a:prstGeom prst="rightArrow">
            <a:avLst>
              <a:gd name="adj1" fmla="val 50000"/>
              <a:gd name="adj2" fmla="val 129366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58249" y="2107394"/>
            <a:ext cx="2660149" cy="3164809"/>
          </a:xfrm>
          <a:prstGeom prst="roundRect">
            <a:avLst>
              <a:gd name="adj" fmla="val 8438"/>
            </a:avLst>
          </a:prstGeom>
          <a:solidFill>
            <a:srgbClr val="FFFF00"/>
          </a:solidFill>
          <a:ln w="12700">
            <a:solidFill>
              <a:srgbClr val="C00000"/>
            </a:solidFill>
          </a:ln>
          <a:effectLst>
            <a:outerShdw blurRad="76200" dist="50800" dir="2880000" algn="ctr" rotWithShape="0">
              <a:schemeClr val="tx1">
                <a:lumMod val="50000"/>
                <a:lumOff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</a:rPr>
              <a:t>Особенность 2014-2015гг.</a:t>
            </a:r>
          </a:p>
          <a:p>
            <a:pPr>
              <a:defRPr/>
            </a:pPr>
            <a:endParaRPr lang="ru-RU" sz="1600" b="1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Снижение потребления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Снижение импорта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Рост отечественного производства</a:t>
            </a:r>
          </a:p>
          <a:p>
            <a:pPr>
              <a:defRPr/>
            </a:pPr>
            <a:endParaRPr lang="ru-RU" sz="1600" dirty="0">
              <a:solidFill>
                <a:srgbClr val="002060"/>
              </a:solidFill>
            </a:endParaRPr>
          </a:p>
          <a:p>
            <a:pPr>
              <a:defRPr/>
            </a:pPr>
            <a:endParaRPr lang="ru-RU" sz="16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ru-RU" sz="1600" dirty="0">
                <a:solidFill>
                  <a:srgbClr val="002060"/>
                </a:solidFill>
              </a:rPr>
              <a:t>Снижение </a:t>
            </a:r>
            <a:r>
              <a:rPr lang="ru-RU" sz="1600" dirty="0" err="1">
                <a:solidFill>
                  <a:srgbClr val="002060"/>
                </a:solidFill>
              </a:rPr>
              <a:t>импортозависимости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ru-RU" sz="1600" dirty="0" smtClean="0">
                <a:solidFill>
                  <a:srgbClr val="002060"/>
                </a:solidFill>
              </a:rPr>
              <a:t>с </a:t>
            </a:r>
            <a:r>
              <a:rPr lang="ru-RU" b="1" dirty="0" smtClean="0">
                <a:solidFill>
                  <a:srgbClr val="FF0000"/>
                </a:solidFill>
              </a:rPr>
              <a:t>26%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до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10%</a:t>
            </a:r>
            <a:r>
              <a:rPr lang="ru-RU" sz="1600" dirty="0" smtClean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7128283" y="3918553"/>
            <a:ext cx="720080" cy="362403"/>
          </a:xfrm>
          <a:prstGeom prst="downArrow">
            <a:avLst/>
          </a:prstGeom>
          <a:noFill/>
          <a:ln w="2222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4"/>
          <p:cNvSpPr txBox="1"/>
          <p:nvPr/>
        </p:nvSpPr>
        <p:spPr>
          <a:xfrm>
            <a:off x="575556" y="5451443"/>
            <a:ext cx="576064" cy="21544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</a:rPr>
              <a:t>3 369</a:t>
            </a:r>
            <a:endParaRPr lang="ru-RU" sz="2000" b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60077" y="5329477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Объем потребления свинины с учетом импорта шпика и субпродуктов</a:t>
            </a:r>
            <a:endParaRPr lang="ru-RU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4811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4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0070C0"/>
      </a:accent1>
      <a:accent2>
        <a:srgbClr val="C00000"/>
      </a:accent2>
      <a:accent3>
        <a:srgbClr val="008000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24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0070C0"/>
    </a:accent1>
    <a:accent2>
      <a:srgbClr val="C00000"/>
    </a:accent2>
    <a:accent3>
      <a:srgbClr val="008000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21200</TotalTime>
  <Words>2042</Words>
  <Application>Microsoft Office PowerPoint</Application>
  <PresentationFormat>Экран (4:3)</PresentationFormat>
  <Paragraphs>686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Calibri</vt:lpstr>
      <vt:lpstr>Georgia</vt:lpstr>
      <vt:lpstr>Times New Roman</vt:lpstr>
      <vt:lpstr>Тема Office</vt:lpstr>
      <vt:lpstr>Презентация PowerPoint</vt:lpstr>
      <vt:lpstr>Презентация PowerPoint</vt:lpstr>
      <vt:lpstr>Промышленное производство мяса свинины при существовавших режимах гос. поддержки и защиты рынка</vt:lpstr>
      <vt:lpstr>Рейтинг крупнейших производителей свинины в РФ по итогам 2014 года.</vt:lpstr>
      <vt:lpstr>Производство свиней на убой в 2014г. в РФ,  тыс. тонн, в живом весе</vt:lpstr>
      <vt:lpstr>Прирост производства свиней на убой в РФ  в 2013-2014гг., тыс. тонн, в живом весе</vt:lpstr>
      <vt:lpstr>Динамика потребления мяса на душу населения, кг/год</vt:lpstr>
      <vt:lpstr>Динамика импорта свинины в РФ, тыс. тонн </vt:lpstr>
      <vt:lpstr>Структура потребление свинины в РФ,  тыс. тонн, убойный вес</vt:lpstr>
      <vt:lpstr>Импортозамещение: новые возможности.</vt:lpstr>
      <vt:lpstr>Импортозамещение: риски и угрозы.</vt:lpstr>
      <vt:lpstr>Прогноз объемов производства свинины в сельскохозяйственных предприятиях (СХП) РФ в 2014 – 2020 гг., тыс. тонн живой вес</vt:lpstr>
      <vt:lpstr>Компании обеспечивающие основной прирост производства свинины  в 2017-2020гг. (живой весе тыс. тонн в год)</vt:lpstr>
      <vt:lpstr>Прогноз производства свинины в РФ к 2020 г.,  убойный вес  кг на душу в год</vt:lpstr>
      <vt:lpstr>Сравнение форм господдержки инвестиционных проектов (на 19.03.2015г.)</vt:lpstr>
      <vt:lpstr>Предлагаемые дополнительные критерии для отбора новых инвестпроектов с 2015 года.</vt:lpstr>
      <vt:lpstr>Производство и потребление мяса свинины в РФ в 2010-2020 гг., тыс. тонн, убойный вес</vt:lpstr>
      <vt:lpstr>Проблема экономической доступности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10 NSS_STAT</cp:lastModifiedBy>
  <cp:revision>1773</cp:revision>
  <cp:lastPrinted>2015-03-24T06:59:26Z</cp:lastPrinted>
  <dcterms:modified xsi:type="dcterms:W3CDTF">2015-03-24T07:48:47Z</dcterms:modified>
</cp:coreProperties>
</file>