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416" r:id="rId2"/>
    <p:sldId id="458" r:id="rId3"/>
    <p:sldId id="455" r:id="rId4"/>
    <p:sldId id="456" r:id="rId5"/>
    <p:sldId id="457" r:id="rId6"/>
    <p:sldId id="443" r:id="rId7"/>
    <p:sldId id="381" r:id="rId8"/>
    <p:sldId id="394" r:id="rId9"/>
    <p:sldId id="363" r:id="rId10"/>
    <p:sldId id="392" r:id="rId11"/>
    <p:sldId id="391" r:id="rId12"/>
    <p:sldId id="390" r:id="rId13"/>
    <p:sldId id="389" r:id="rId14"/>
    <p:sldId id="451" r:id="rId15"/>
    <p:sldId id="452" r:id="rId16"/>
    <p:sldId id="453" r:id="rId17"/>
    <p:sldId id="454" r:id="rId18"/>
    <p:sldId id="367" r:id="rId19"/>
    <p:sldId id="459" r:id="rId20"/>
    <p:sldId id="328" r:id="rId21"/>
    <p:sldId id="423" r:id="rId22"/>
    <p:sldId id="427" r:id="rId23"/>
    <p:sldId id="437" r:id="rId24"/>
    <p:sldId id="445" r:id="rId25"/>
    <p:sldId id="401" r:id="rId26"/>
    <p:sldId id="446" r:id="rId27"/>
    <p:sldId id="426" r:id="rId28"/>
    <p:sldId id="343" r:id="rId29"/>
    <p:sldId id="447" r:id="rId30"/>
    <p:sldId id="448" r:id="rId31"/>
    <p:sldId id="400" r:id="rId32"/>
    <p:sldId id="449" r:id="rId33"/>
    <p:sldId id="402" r:id="rId34"/>
    <p:sldId id="450" r:id="rId35"/>
    <p:sldId id="403" r:id="rId36"/>
    <p:sldId id="422" r:id="rId37"/>
    <p:sldId id="438" r:id="rId38"/>
    <p:sldId id="436" r:id="rId39"/>
    <p:sldId id="372" r:id="rId40"/>
    <p:sldId id="256" r:id="rId41"/>
    <p:sldId id="368" r:id="rId42"/>
    <p:sldId id="382" r:id="rId43"/>
    <p:sldId id="388" r:id="rId44"/>
    <p:sldId id="444" r:id="rId45"/>
    <p:sldId id="347" r:id="rId46"/>
    <p:sldId id="348" r:id="rId47"/>
    <p:sldId id="349" r:id="rId48"/>
    <p:sldId id="350" r:id="rId49"/>
    <p:sldId id="359" r:id="rId50"/>
    <p:sldId id="360" r:id="rId51"/>
    <p:sldId id="361" r:id="rId52"/>
    <p:sldId id="362" r:id="rId53"/>
    <p:sldId id="442" r:id="rId54"/>
    <p:sldId id="440" r:id="rId55"/>
    <p:sldId id="410" r:id="rId56"/>
    <p:sldId id="441" r:id="rId57"/>
    <p:sldId id="411" r:id="rId58"/>
    <p:sldId id="412" r:id="rId59"/>
    <p:sldId id="415" r:id="rId60"/>
    <p:sldId id="379" r:id="rId61"/>
    <p:sldId id="414" r:id="rId62"/>
    <p:sldId id="432" r:id="rId63"/>
    <p:sldId id="357" r:id="rId64"/>
    <p:sldId id="387" r:id="rId65"/>
    <p:sldId id="383" r:id="rId66"/>
    <p:sldId id="428" r:id="rId67"/>
    <p:sldId id="425" r:id="rId68"/>
    <p:sldId id="341" r:id="rId69"/>
    <p:sldId id="404" r:id="rId70"/>
    <p:sldId id="339" r:id="rId71"/>
    <p:sldId id="413" r:id="rId72"/>
    <p:sldId id="406" r:id="rId73"/>
    <p:sldId id="407" r:id="rId74"/>
    <p:sldId id="429" r:id="rId75"/>
    <p:sldId id="409" r:id="rId76"/>
    <p:sldId id="377" r:id="rId77"/>
    <p:sldId id="424" r:id="rId78"/>
    <p:sldId id="378" r:id="rId79"/>
    <p:sldId id="430" r:id="rId80"/>
    <p:sldId id="431" r:id="rId81"/>
    <p:sldId id="393" r:id="rId82"/>
    <p:sldId id="386" r:id="rId83"/>
    <p:sldId id="385" r:id="rId84"/>
    <p:sldId id="384" r:id="rId85"/>
    <p:sldId id="323" r:id="rId86"/>
    <p:sldId id="433" r:id="rId87"/>
    <p:sldId id="396" r:id="rId88"/>
    <p:sldId id="397" r:id="rId89"/>
    <p:sldId id="398" r:id="rId90"/>
    <p:sldId id="324" r:id="rId91"/>
    <p:sldId id="325" r:id="rId92"/>
    <p:sldId id="326" r:id="rId93"/>
    <p:sldId id="327" r:id="rId94"/>
    <p:sldId id="399" r:id="rId95"/>
    <p:sldId id="374" r:id="rId96"/>
    <p:sldId id="375" r:id="rId97"/>
    <p:sldId id="435" r:id="rId98"/>
    <p:sldId id="418" r:id="rId99"/>
    <p:sldId id="419" r:id="rId100"/>
    <p:sldId id="420" r:id="rId101"/>
    <p:sldId id="421" r:id="rId102"/>
    <p:sldId id="434" r:id="rId103"/>
    <p:sldId id="395" r:id="rId10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4660"/>
  </p:normalViewPr>
  <p:slideViewPr>
    <p:cSldViewPr>
      <p:cViewPr varScale="1">
        <p:scale>
          <a:sx n="64" d="100"/>
          <a:sy n="64" d="100"/>
        </p:scale>
        <p:origin x="-131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33F7A-1C2A-47FE-933D-107BD703842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9FEB4-3376-41AF-80E7-7BF7A7870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39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FEB4-3376-41AF-80E7-7BF7A7870D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2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98BD-A312-42FA-A583-C600B94805C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F7B5-CC68-4D21-ACFE-2EA19915F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mous-scientists.ru/144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smi.ru/translation/248806.html" TargetMode="External"/><Relationship Id="rId2" Type="http://schemas.openxmlformats.org/officeDocument/2006/relationships/hyperlink" Target="http://www.inosmi.ru/translation/24983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osmi.ru/translation/248883.html" TargetMode="External"/><Relationship Id="rId5" Type="http://schemas.openxmlformats.org/officeDocument/2006/relationships/hyperlink" Target="http://www.inosmi.ru/translation/249160.html" TargetMode="External"/><Relationship Id="rId4" Type="http://schemas.openxmlformats.org/officeDocument/2006/relationships/hyperlink" Target="http://www.inosmi.ru/translation/249699.html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wsj.com/1%20&#1056;.&#1052;&#1072;&#1085;&#1076;&#1077;&#1083;&#1083;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ubljuknigi.ru/search/ru?utf8=%E2%9C%93&amp;q=%D0%BA%D1%80%D0%B5%D1%82%D0%BE%D0%B2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shpp.ru/about/journal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hpp.ru/about/journal" TargetMode="External"/><Relationship Id="rId2" Type="http://schemas.openxmlformats.org/officeDocument/2006/relationships/hyperlink" Target="http://www.rusran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kf2011.ru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guru.ru/scientific_journal/rus" TargetMode="External"/><Relationship Id="rId2" Type="http://schemas.openxmlformats.org/officeDocument/2006/relationships/hyperlink" Target="http://www.delpress.ru/%D0%B6%D1%83%D1%80%D0%BD%D0%B0%D0%BB/%D0%A3%D0%BF%D1%80%D0%B0%D0%B2%D0%BB%D0%B5%D0%BD%D0%B8%D0%B5_%D1%81%D0%BE%D0%B1%D1%81%D1%82%D0%B2%D0%B5%D0%BD%D0%BD%D0%BE%D1%81%D1%82%D1%8C%D1%8E_%D1%82%D0%B5%D0%BE%D1%80%D0%B8%D1%8F_%D0%B8_%D0%BF%D1%80%D0%B0%D0%BA%D1%82%D0%B8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kf2011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rusrand.ru/tv/box/vystuplenie-kretova-si-na-nauchno-obschestvennoj-konferentsii-globalnyj-sotsialnyj-parazitizm&amp;sa=D&amp;sntz=1&amp;usg=AFQjCNET1GCkrMhA02ARwuav2cgHJoLdPA" TargetMode="External"/><Relationship Id="rId2" Type="http://schemas.openxmlformats.org/officeDocument/2006/relationships/hyperlink" Target="http://vif2ne.ru/nvz/forum/files/Kmf/(130928000007)_Kretov_Gumanisticheskaya_formaciya_Al_ternativy_net.rt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FjUyH6r99_8" TargetMode="External"/><Relationship Id="rId4" Type="http://schemas.openxmlformats.org/officeDocument/2006/relationships/hyperlink" Target="http://www.google.com/url?q=http://www.epochtimes.ru/sergej-kretov-schaste-dlya-kazhdogo-nastupit-togda-kogda-chelovek-budet-rabotat-radi-drugih-a-ne-dlya-sebya-98917971/&amp;sa=D&amp;sntz=1&amp;usg=AFQjCNGOXxneC2BMa6x65PfItbxIoi7Fzg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58180" cy="128588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25 лет рыночных реформ в России и мире Что дальше?</a:t>
            </a:r>
            <a:br>
              <a:rPr lang="ru-RU" sz="36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429552" cy="41386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Тема доклада: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Что дальше? На пути к гуманистической общественно-экономической формации </a:t>
            </a:r>
            <a:r>
              <a:rPr lang="ru-RU" b="1" dirty="0" smtClean="0">
                <a:solidFill>
                  <a:schemeClr val="tx1"/>
                </a:solidFill>
              </a:rPr>
              <a:t>Докладчик: Кретов Сергей Иванович</a:t>
            </a:r>
          </a:p>
          <a:p>
            <a:r>
              <a:rPr lang="en-US" sz="2400" dirty="0">
                <a:hlinkClick r:id="rId2"/>
              </a:rPr>
              <a:t>http://www.famous-scientists.ru/14451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Доклад подготовлен для   </a:t>
            </a:r>
            <a:r>
              <a:rPr lang="ru-RU" sz="2400" b="1" dirty="0" smtClean="0">
                <a:solidFill>
                  <a:schemeClr val="tx1"/>
                </a:solidFill>
              </a:rPr>
              <a:t>Круглого стола № 8 «Антиколониальная повестка для России будущего»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СОЛИДАРИЗМА на пути к ДОБРОТВОРЕНИЮ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/>
              <a:t>Исходное производственное отношение</a:t>
            </a:r>
          </a:p>
          <a:p>
            <a:r>
              <a:rPr lang="ru-RU" sz="3600" dirty="0" smtClean="0"/>
              <a:t>Товар = потребительная стоимость + меновая стоимость </a:t>
            </a:r>
          </a:p>
          <a:p>
            <a:pPr>
              <a:buNone/>
            </a:pPr>
            <a:r>
              <a:rPr lang="ru-RU" sz="3600" dirty="0" smtClean="0"/>
              <a:t>	</a:t>
            </a:r>
            <a:endParaRPr lang="ru-RU" sz="3600" b="1" u="sng" dirty="0" smtClean="0"/>
          </a:p>
          <a:p>
            <a:r>
              <a:rPr lang="ru-RU" sz="3600" dirty="0" smtClean="0"/>
              <a:t>Благо = потребительная стоимость витальных продуктов + ресурсная оценка стоимости</a:t>
            </a:r>
            <a:endParaRPr lang="ru-RU" b="1" u="sng" dirty="0" smtClean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парадигма (техническое задание)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Третье направление деятельности</a:t>
            </a:r>
          </a:p>
          <a:p>
            <a:pPr algn="ctr">
              <a:buNone/>
            </a:pPr>
            <a:r>
              <a:rPr lang="ru-RU" dirty="0" smtClean="0"/>
              <a:t>(Проблемы совершенствования микроэкономического регулирования)</a:t>
            </a:r>
          </a:p>
          <a:p>
            <a:pPr>
              <a:buNone/>
            </a:pPr>
            <a:r>
              <a:rPr lang="ru-RU" dirty="0" smtClean="0"/>
              <a:t>	Развитие моделирования экономики витального потребления на базе </a:t>
            </a:r>
            <a:r>
              <a:rPr lang="ru-RU" dirty="0" err="1" smtClean="0"/>
              <a:t>мультиагентных</a:t>
            </a:r>
            <a:r>
              <a:rPr lang="ru-RU" dirty="0" smtClean="0"/>
              <a:t> технологий (информационной онтологии) в условиях перехода к шестому технологическому укладу</a:t>
            </a:r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парадигма (техническое задание)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Четвертое направление деятельности</a:t>
            </a:r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 err="1" smtClean="0"/>
              <a:t>Социомоделирование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	Моделирование социальных и социально-экономических процессов, как сложной социальной системы, развивающейся в условиях процессов эволюции сознания</a:t>
            </a:r>
            <a:endParaRPr lang="ru-RU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Кретов Сергей Иванович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6000" dirty="0" smtClean="0"/>
              <a:t>А вот теперь - </a:t>
            </a:r>
          </a:p>
          <a:p>
            <a:pPr algn="ctr">
              <a:buNone/>
            </a:pPr>
            <a:r>
              <a:rPr lang="ru-RU" sz="6000" dirty="0" smtClean="0"/>
              <a:t>БОЛЬШОЕ СПАСИБО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Графическое представление о траектории движения сложной социальной системы </a:t>
            </a:r>
            <a:br>
              <a:rPr lang="ru-RU" sz="2600" dirty="0" smtClean="0"/>
            </a:br>
            <a:r>
              <a:rPr lang="ru-RU" sz="2600" dirty="0" smtClean="0"/>
              <a:t>Аттрактор Лоренца (1994 г.)</a:t>
            </a:r>
            <a:endParaRPr lang="ru-RU" sz="2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50099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СОЛИДАРИЗМА на пути к ДОБРОТВОРЕНИЮ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/>
              <a:t>Исходное производственное отношение</a:t>
            </a:r>
          </a:p>
          <a:p>
            <a:r>
              <a:rPr lang="ru-RU" sz="4000" dirty="0" smtClean="0"/>
              <a:t>Кредитные Деньги = масштаб цен + средство обращения + средство платежа + средство накопления + мировые деньги</a:t>
            </a:r>
            <a:endParaRPr lang="ru-RU" sz="4000" b="1" u="sng" dirty="0" smtClean="0"/>
          </a:p>
          <a:p>
            <a:r>
              <a:rPr lang="ru-RU" sz="4000" dirty="0" smtClean="0"/>
              <a:t>Деньги с демерреджем = масштаб цен + средство обращения</a:t>
            </a:r>
            <a:endParaRPr lang="ru-RU" sz="4000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СОЛИДАРИЗМА на пути к ДОБРОТВОРЕНИЮ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/>
              <a:t>Основное производственное отношение</a:t>
            </a:r>
          </a:p>
          <a:p>
            <a:r>
              <a:rPr lang="ru-RU" dirty="0" smtClean="0"/>
              <a:t>Капитал = варварское первоначальное накопление + частное наследование + защита капитала бумажным акционерным правом</a:t>
            </a:r>
            <a:endParaRPr lang="ru-RU" b="1" u="sng" dirty="0" smtClean="0"/>
          </a:p>
          <a:p>
            <a:r>
              <a:rPr lang="ru-RU" dirty="0" smtClean="0"/>
              <a:t>Знания = свободный доступ к факторам производства наиболее знающих + общественное наследование знаний и результатов</a:t>
            </a:r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СОЛИДАРИЗМА на пути к ДОБРОТВОРЕНИЮ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Основное производственное отношение</a:t>
            </a:r>
          </a:p>
          <a:p>
            <a:r>
              <a:rPr lang="ru-RU" dirty="0" smtClean="0"/>
              <a:t>Прибавочная стоимость = воспроизводство капитала + защита бумажными законами акционерных прав капитала на изъятие максимальной части добавленной стоимости в свою пользу</a:t>
            </a:r>
            <a:endParaRPr lang="ru-RU" b="1" u="sng" dirty="0" smtClean="0"/>
          </a:p>
          <a:p>
            <a:r>
              <a:rPr lang="ru-RU" dirty="0" err="1" smtClean="0"/>
              <a:t>Макроуровень</a:t>
            </a:r>
            <a:r>
              <a:rPr lang="ru-RU" dirty="0" smtClean="0"/>
              <a:t>: Прирост ресурсной базы Человечества = воспроизводство ассоциированной собственности граждан + вовлечение новых ресурсов в витальное потребление, как результат освоения новых знаний (глубокая экология)</a:t>
            </a:r>
          </a:p>
          <a:p>
            <a:r>
              <a:rPr lang="ru-RU" dirty="0" err="1" smtClean="0"/>
              <a:t>Микроуровень</a:t>
            </a:r>
            <a:r>
              <a:rPr lang="ru-RU" dirty="0" smtClean="0"/>
              <a:t>: безусловный факторный доход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имеем?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Модель будущего устройства общества и экономики:</a:t>
            </a:r>
          </a:p>
          <a:p>
            <a:pPr marL="0" indent="0" algn="ctr">
              <a:buNone/>
            </a:pPr>
            <a:r>
              <a:rPr lang="ru-RU" sz="4400" dirty="0" smtClean="0"/>
              <a:t>Политическую экономию будущей Гуманистической общественно-экономической формации или ДОБРОТВОРЕНИЯ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74820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СОЛИДАРНОГО пути к ДОБРОТВОРЕНИЮ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Перевод собственности в форматы АССОЦИИРОВАННОЙ ЧАСТНОЙ СОБСТВЕННОСТИ ГРАЖДАН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883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СОЛИДАРНОГО пути к ДОБРОТВОРЕНИЮ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200" dirty="0" smtClean="0"/>
              <a:t>Введение безусловного, гарантированного факторного дохода </a:t>
            </a:r>
            <a:r>
              <a:rPr lang="ru-RU" sz="4200" dirty="0" smtClean="0"/>
              <a:t>каждого гражданина России, как </a:t>
            </a:r>
            <a:r>
              <a:rPr lang="ru-RU" sz="4200" dirty="0" smtClean="0"/>
              <a:t>дивидендов </a:t>
            </a:r>
            <a:r>
              <a:rPr lang="ru-RU" sz="4200" dirty="0" smtClean="0"/>
              <a:t>от функционирования ассоциированной частной собственности граждан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132271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СОЛИДАРНОГО пути к ДОБРОТВОРЕНИЮ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Демократия</a:t>
            </a:r>
            <a:r>
              <a:rPr lang="ru-RU" dirty="0" smtClean="0"/>
              <a:t>, которая </a:t>
            </a:r>
            <a:r>
              <a:rPr lang="ru-RU" dirty="0"/>
              <a:t>характеризуется тремя компонентами подсознательного образца: собственностью, работающей на благо всего общества (</a:t>
            </a:r>
            <a:r>
              <a:rPr lang="ru-RU" sz="3900" b="1" dirty="0"/>
              <a:t>экономическая демократия</a:t>
            </a:r>
            <a:r>
              <a:rPr lang="ru-RU" dirty="0"/>
              <a:t>); меритократией, то есть бесплатной, естественной авторитетностью публично </a:t>
            </a:r>
            <a:r>
              <a:rPr lang="ru-RU" smtClean="0"/>
              <a:t>выдвигаемых лидеров </a:t>
            </a:r>
            <a:r>
              <a:rPr lang="ru-RU" dirty="0"/>
              <a:t>гражданского общества (</a:t>
            </a:r>
            <a:r>
              <a:rPr lang="ru-RU" sz="3900" b="1" dirty="0"/>
              <a:t>социальная демократия</a:t>
            </a:r>
            <a:r>
              <a:rPr lang="ru-RU" dirty="0"/>
              <a:t>) и принципом отношений </a:t>
            </a:r>
            <a:r>
              <a:rPr lang="ru-RU" dirty="0" smtClean="0"/>
              <a:t>Руководящей </a:t>
            </a:r>
            <a:r>
              <a:rPr lang="ru-RU" dirty="0"/>
              <a:t>и </a:t>
            </a:r>
            <a:r>
              <a:rPr lang="ru-RU" dirty="0" smtClean="0"/>
              <a:t>Управляемой подсистем </a:t>
            </a:r>
            <a:r>
              <a:rPr lang="ru-RU" dirty="0"/>
              <a:t>«выиграл-выиграл» (</a:t>
            </a:r>
            <a:r>
              <a:rPr lang="ru-RU" sz="3900" b="1" dirty="0"/>
              <a:t>политическая демократия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8304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Сущность ДОБРОТВОРЕНИЯ – </a:t>
            </a:r>
            <a:r>
              <a:rPr lang="ru-RU" b="1" dirty="0" smtClean="0"/>
              <a:t>НАЦИОНАЛЬНАЯ ИДЕЯ РОССИИ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sz="3600" b="1" dirty="0" smtClean="0"/>
              <a:t>Духовное</a:t>
            </a:r>
            <a:r>
              <a:rPr lang="ru-RU" dirty="0" smtClean="0"/>
              <a:t> выше материального </a:t>
            </a:r>
          </a:p>
          <a:p>
            <a:pPr algn="just">
              <a:buNone/>
            </a:pPr>
            <a:r>
              <a:rPr lang="ru-RU" sz="3600" b="1" dirty="0" smtClean="0"/>
              <a:t>Семья</a:t>
            </a:r>
            <a:r>
              <a:rPr lang="ru-RU" dirty="0" smtClean="0"/>
              <a:t> значимее индивидуума </a:t>
            </a:r>
          </a:p>
          <a:p>
            <a:pPr algn="just">
              <a:buNone/>
            </a:pPr>
            <a:r>
              <a:rPr lang="ru-RU" sz="3600" b="1" dirty="0" smtClean="0"/>
              <a:t>Будущее</a:t>
            </a:r>
            <a:r>
              <a:rPr lang="ru-RU" dirty="0" smtClean="0"/>
              <a:t> важнее настоящего и прошлого </a:t>
            </a:r>
          </a:p>
          <a:p>
            <a:pPr algn="just">
              <a:buNone/>
            </a:pPr>
            <a:r>
              <a:rPr lang="ru-RU" sz="3600" b="1" dirty="0" smtClean="0"/>
              <a:t>Справедливость</a:t>
            </a:r>
            <a:r>
              <a:rPr lang="ru-RU" dirty="0" smtClean="0"/>
              <a:t> выше закона </a:t>
            </a:r>
          </a:p>
          <a:p>
            <a:pPr algn="just">
              <a:buNone/>
            </a:pPr>
            <a:r>
              <a:rPr lang="ru-RU" sz="3600" b="1" dirty="0" smtClean="0"/>
              <a:t>Общественное</a:t>
            </a:r>
            <a:r>
              <a:rPr lang="ru-RU" dirty="0" smtClean="0"/>
              <a:t> важнее индивидуального </a:t>
            </a:r>
          </a:p>
          <a:p>
            <a:pPr algn="just">
              <a:buNone/>
            </a:pPr>
            <a:r>
              <a:rPr lang="ru-RU" sz="3600" b="1" dirty="0" smtClean="0"/>
              <a:t>Вера</a:t>
            </a:r>
            <a:r>
              <a:rPr lang="ru-RU" dirty="0" smtClean="0"/>
              <a:t> значимее безверия </a:t>
            </a:r>
          </a:p>
          <a:p>
            <a:pPr algn="just">
              <a:buNone/>
            </a:pPr>
            <a:r>
              <a:rPr lang="ru-RU" sz="3600" b="1" dirty="0" smtClean="0"/>
              <a:t>Обязанности</a:t>
            </a:r>
            <a:r>
              <a:rPr lang="ru-RU" dirty="0" smtClean="0"/>
              <a:t> приоритетнее прав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Солидаризм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СОЛИДАРИЗМ – </a:t>
            </a:r>
          </a:p>
          <a:p>
            <a:pPr marL="0" indent="0" algn="ctr">
              <a:buNone/>
            </a:pPr>
            <a:r>
              <a:rPr lang="ru-RU" dirty="0" smtClean="0"/>
              <a:t>это естественный и неизбежный путь от </a:t>
            </a:r>
            <a:r>
              <a:rPr lang="ru-RU" dirty="0" err="1" smtClean="0"/>
              <a:t>капиталитаризма-ЧУЖЕБЕСИЯ</a:t>
            </a:r>
            <a:r>
              <a:rPr lang="ru-RU" dirty="0" smtClean="0"/>
              <a:t> к гуманистической формации – ДОБРОТВОРЕНИЮ в соответствии с объективным законом Природы – аутопоэзным процессом эволюции сознания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«Мы можем напутать что-то в хозяйстве, но всё-таки выйдем из положения. Но если мы напутаем в теории, это может оказаться неисправимо. Без теории нам – смерть, смерть, смерть…»</a:t>
            </a:r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И.В.Сталин (незадолго до смерти)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Спасибо за  внимание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endParaRPr lang="ru-RU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Методологический инструментарий исследования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/>
              <a:t>Кибернетическая эпистемология</a:t>
            </a:r>
          </a:p>
          <a:p>
            <a:pPr algn="ctr">
              <a:buNone/>
            </a:pPr>
            <a:r>
              <a:rPr lang="ru-RU" sz="4400" dirty="0" smtClean="0"/>
              <a:t>(теория сложности)</a:t>
            </a:r>
          </a:p>
          <a:p>
            <a:pPr algn="ctr">
              <a:buNone/>
            </a:pPr>
            <a:r>
              <a:rPr lang="ru-RU" sz="4400" dirty="0" smtClean="0"/>
              <a:t>первая естественно-гуманитарная наука о том, почему и как мы можем узнавать нечто о реалиях окружающего мира, представляющего собой иерархии сложных социальных систем</a:t>
            </a:r>
          </a:p>
          <a:p>
            <a:pPr algn="ctr">
              <a:buNone/>
            </a:pPr>
            <a:endParaRPr lang="ru-RU" sz="4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Предмет исследования центра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/>
              <a:t>сложные социальные системы</a:t>
            </a:r>
          </a:p>
          <a:p>
            <a:pPr algn="ctr">
              <a:buNone/>
            </a:pPr>
            <a:r>
              <a:rPr lang="ru-RU" sz="4400" u="sng" dirty="0" smtClean="0"/>
              <a:t>сложная система – это такая и только такая система, которая одновременно обладает следующими свойствами:</a:t>
            </a:r>
          </a:p>
          <a:p>
            <a:pPr algn="ctr">
              <a:buNone/>
            </a:pPr>
            <a:r>
              <a:rPr lang="ru-RU" sz="4400" b="1" dirty="0" smtClean="0"/>
              <a:t>Синергия</a:t>
            </a:r>
          </a:p>
          <a:p>
            <a:pPr algn="ctr">
              <a:buNone/>
            </a:pPr>
            <a:r>
              <a:rPr lang="ru-RU" sz="4400" b="1" dirty="0" err="1" smtClean="0"/>
              <a:t>Аутопоэз</a:t>
            </a: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Рекурсивность</a:t>
            </a:r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Основные понятия теории сложности (кибернетической эпистемологии)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5400" dirty="0" smtClean="0"/>
              <a:t>Синергия (положительная) в сложных социальных системах должна обеспечивать отношения по принципу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dirty="0" smtClean="0"/>
              <a:t>«выиграл-выиграл»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Основные понятия теории сложности (кибернетической эпистемологии)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ctr">
              <a:buNone/>
            </a:pPr>
            <a:r>
              <a:rPr lang="ru-RU" sz="3600" b="1" u="sng" dirty="0" err="1" smtClean="0"/>
              <a:t>Аутопоэз</a:t>
            </a:r>
            <a:r>
              <a:rPr lang="ru-RU" sz="3600" dirty="0" smtClean="0"/>
              <a:t> (иностранный термин),</a:t>
            </a:r>
            <a:endParaRPr lang="ru-RU" sz="3600" b="1" u="sng" dirty="0" smtClean="0"/>
          </a:p>
          <a:p>
            <a:pPr lvl="1" algn="ctr">
              <a:buNone/>
            </a:pPr>
            <a:r>
              <a:rPr lang="ru-RU" sz="3600" dirty="0" err="1" smtClean="0"/>
              <a:t>самосозидание</a:t>
            </a:r>
            <a:r>
              <a:rPr lang="ru-RU" sz="3600" dirty="0" smtClean="0"/>
              <a:t> (русский, не вполне адекватный перевод) - это процесс объективного самозарождения и самовоспроизводящегося развития сложных систем на бесконечном, по сравнению с продолжительностью жизни человека, промежутке времени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Основные понятия теории сложности (кибернетической эпистемологии)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b="1" u="sng" dirty="0" err="1" smtClean="0"/>
              <a:t>Аутопоэз</a:t>
            </a:r>
            <a:endParaRPr lang="ru-RU" b="1" u="sng" dirty="0" smtClean="0"/>
          </a:p>
          <a:p>
            <a:pPr lvl="1" algn="ctr">
              <a:buNone/>
            </a:pPr>
            <a:endParaRPr lang="ru-RU" dirty="0"/>
          </a:p>
        </p:txBody>
      </p:sp>
      <p:pic>
        <p:nvPicPr>
          <p:cNvPr id="4098" name="Picture 2" descr="C:\_0 ВСЯИНФОРМАЦИЯ_050414\014 Работа 2015\001 ПубликацииКСИ2015\003 ГОЭФкнигаСтатьи\003 Картинки ГОЭФ\Аутопоэ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492596" cy="4772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Основные понятия теории сложности (кибернетической эпистемологии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	Рекурсией называется процесс с повторным выполнением циклов, при котором на каждом следующем шаге результат предыдущего вычисления используется, как новый аргумент функции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err="1" smtClean="0"/>
              <a:t>y</a:t>
            </a:r>
            <a:r>
              <a:rPr lang="ru-RU" sz="4400" b="1" baseline="-25000" dirty="0" err="1" smtClean="0"/>
              <a:t>n</a:t>
            </a:r>
            <a:r>
              <a:rPr lang="ru-RU" sz="4400" b="1" dirty="0" smtClean="0"/>
              <a:t> = </a:t>
            </a:r>
            <a:r>
              <a:rPr lang="ru-RU" sz="4400" b="1" dirty="0" err="1" smtClean="0"/>
              <a:t>ƒ</a:t>
            </a:r>
            <a:r>
              <a:rPr lang="en-US" sz="4400" b="1" baseline="30000" dirty="0" smtClean="0"/>
              <a:t>n</a:t>
            </a:r>
            <a:r>
              <a:rPr lang="ru-RU" sz="4400" b="1" dirty="0" smtClean="0"/>
              <a:t> (x,у</a:t>
            </a:r>
            <a:r>
              <a:rPr lang="ru-RU" sz="4400" b="1" baseline="-25000" dirty="0" smtClean="0"/>
              <a:t>1</a:t>
            </a:r>
            <a:r>
              <a:rPr lang="ru-RU" sz="4400" b="1" dirty="0" smtClean="0"/>
              <a:t>,...,y</a:t>
            </a:r>
            <a:r>
              <a:rPr lang="ru-RU" sz="4400" b="1" baseline="-25000" dirty="0" smtClean="0"/>
              <a:t>(n-1)</a:t>
            </a:r>
            <a:r>
              <a:rPr lang="ru-RU" sz="4400" b="1" dirty="0" smtClean="0"/>
              <a:t>) + ξ</a:t>
            </a:r>
            <a:r>
              <a:rPr lang="ru-RU" sz="4400" b="1" baseline="-25000" dirty="0" smtClean="0"/>
              <a:t>1</a:t>
            </a:r>
            <a:r>
              <a:rPr lang="ru-RU" sz="4400" b="1" dirty="0" smtClean="0"/>
              <a:t> + ξ</a:t>
            </a:r>
            <a:r>
              <a:rPr lang="ru-RU" sz="4400" b="1" baseline="-25000" dirty="0" smtClean="0"/>
              <a:t>2</a:t>
            </a:r>
            <a:endParaRPr lang="ru-RU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Основные понятия теории сложности (кибернетической эпистемологии)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Рекурсивность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671517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Кибернетическая рекурсивная интерпретация генезиса жизни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600" b="1" dirty="0" smtClean="0"/>
              <a:t>y</a:t>
            </a:r>
            <a:r>
              <a:rPr lang="ru-RU" sz="2600" b="1" baseline="-25000" dirty="0" smtClean="0"/>
              <a:t>1</a:t>
            </a:r>
            <a:r>
              <a:rPr lang="ru-RU" sz="2600" b="1" dirty="0" smtClean="0"/>
              <a:t> = ƒ</a:t>
            </a:r>
            <a:r>
              <a:rPr lang="ru-RU" sz="2600" b="1" baseline="30000" dirty="0" smtClean="0"/>
              <a:t>1</a:t>
            </a:r>
            <a:r>
              <a:rPr lang="ru-RU" sz="2600" b="1" dirty="0" smtClean="0"/>
              <a:t> (x) + ξ</a:t>
            </a:r>
            <a:r>
              <a:rPr lang="ru-RU" sz="2600" b="1" baseline="-25000" dirty="0" smtClean="0"/>
              <a:t>1</a:t>
            </a:r>
            <a:r>
              <a:rPr lang="ru-RU" sz="2600" b="1" dirty="0" smtClean="0"/>
              <a:t> + ξ</a:t>
            </a:r>
            <a:r>
              <a:rPr lang="ru-RU" sz="2600" b="1" baseline="-25000" dirty="0" smtClean="0"/>
              <a:t>2</a:t>
            </a:r>
            <a:endParaRPr lang="ru-RU" sz="2000" b="1" baseline="-25000" dirty="0" smtClean="0"/>
          </a:p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600" b="1" dirty="0" smtClean="0"/>
              <a:t>y</a:t>
            </a:r>
            <a:r>
              <a:rPr lang="ru-RU" sz="2600" b="1" baseline="-25000" dirty="0" smtClean="0"/>
              <a:t>2</a:t>
            </a:r>
            <a:r>
              <a:rPr lang="ru-RU" sz="2600" b="1" dirty="0" smtClean="0"/>
              <a:t> = ƒ</a:t>
            </a:r>
            <a:r>
              <a:rPr lang="ru-RU" sz="2600" b="1" baseline="30000" dirty="0" smtClean="0"/>
              <a:t>2</a:t>
            </a:r>
            <a:r>
              <a:rPr lang="ru-RU" sz="2600" b="1" dirty="0" smtClean="0"/>
              <a:t> (x,у</a:t>
            </a:r>
            <a:r>
              <a:rPr lang="ru-RU" sz="2600" b="1" baseline="-25000" dirty="0" smtClean="0"/>
              <a:t>1</a:t>
            </a:r>
            <a:r>
              <a:rPr lang="ru-RU" sz="2600" b="1" dirty="0" smtClean="0"/>
              <a:t>) + ξ</a:t>
            </a:r>
            <a:r>
              <a:rPr lang="ru-RU" sz="2600" b="1" baseline="-25000" dirty="0" smtClean="0"/>
              <a:t>1</a:t>
            </a:r>
            <a:r>
              <a:rPr lang="ru-RU" sz="2600" b="1" dirty="0" smtClean="0"/>
              <a:t> + ξ</a:t>
            </a:r>
            <a:r>
              <a:rPr lang="ru-RU" sz="2600" b="1" baseline="-25000" dirty="0" smtClean="0"/>
              <a:t>2</a:t>
            </a:r>
            <a:endParaRPr lang="ru-RU" sz="2000" b="1" dirty="0" smtClean="0"/>
          </a:p>
          <a:p>
            <a:pPr algn="ctr">
              <a:buNone/>
            </a:pPr>
            <a:r>
              <a:rPr lang="ru-RU" sz="3000" b="1" dirty="0" err="1" smtClean="0"/>
              <a:t>y</a:t>
            </a:r>
            <a:r>
              <a:rPr lang="ru-RU" sz="3000" b="1" baseline="-25000" dirty="0" err="1" smtClean="0"/>
              <a:t>n</a:t>
            </a:r>
            <a:r>
              <a:rPr lang="ru-RU" sz="3000" b="1" dirty="0" smtClean="0"/>
              <a:t> = ƒ</a:t>
            </a:r>
            <a:r>
              <a:rPr lang="en-US" sz="3000" b="1" baseline="30000" dirty="0" smtClean="0"/>
              <a:t>n</a:t>
            </a:r>
            <a:r>
              <a:rPr lang="ru-RU" sz="3000" b="1" dirty="0" smtClean="0"/>
              <a:t> (x,у</a:t>
            </a:r>
            <a:r>
              <a:rPr lang="ru-RU" sz="3000" b="1" baseline="-25000" dirty="0" smtClean="0"/>
              <a:t>1</a:t>
            </a:r>
            <a:r>
              <a:rPr lang="ru-RU" sz="3000" b="1" dirty="0" smtClean="0"/>
              <a:t>,...,y</a:t>
            </a:r>
            <a:r>
              <a:rPr lang="ru-RU" sz="3000" b="1" baseline="-25000" dirty="0" smtClean="0"/>
              <a:t>(n-1)</a:t>
            </a:r>
            <a:r>
              <a:rPr lang="ru-RU" sz="3000" b="1" dirty="0" smtClean="0"/>
              <a:t>) + ξ</a:t>
            </a:r>
            <a:r>
              <a:rPr lang="ru-RU" sz="3000" b="1" baseline="-25000" dirty="0" smtClean="0"/>
              <a:t>1</a:t>
            </a:r>
            <a:r>
              <a:rPr lang="ru-RU" sz="3000" b="1" dirty="0" smtClean="0"/>
              <a:t> + ξ</a:t>
            </a:r>
            <a:r>
              <a:rPr lang="ru-RU" sz="3000" b="1" baseline="-25000" dirty="0" smtClean="0"/>
              <a:t>2</a:t>
            </a:r>
            <a:r>
              <a:rPr lang="ru-RU" sz="3000" dirty="0" smtClean="0"/>
              <a:t>, </a:t>
            </a:r>
            <a:r>
              <a:rPr lang="ru-RU" sz="2000" dirty="0" smtClean="0"/>
              <a:t>где:</a:t>
            </a:r>
          </a:p>
          <a:p>
            <a:r>
              <a:rPr lang="ru-RU" sz="2200" b="1" dirty="0" err="1" smtClean="0"/>
              <a:t>y</a:t>
            </a:r>
            <a:r>
              <a:rPr lang="ru-RU" sz="2200" b="1" baseline="-25000" dirty="0" err="1" smtClean="0"/>
              <a:t>n</a:t>
            </a:r>
            <a:r>
              <a:rPr lang="ru-RU" sz="2000" dirty="0" smtClean="0"/>
              <a:t> – это будущий, прогнозируемый результат взаимодействия параметров системы, познанных и непознанных наукой</a:t>
            </a:r>
          </a:p>
          <a:p>
            <a:r>
              <a:rPr lang="ru-RU" sz="2200" b="1" dirty="0" err="1" smtClean="0"/>
              <a:t>ƒ</a:t>
            </a:r>
            <a:r>
              <a:rPr lang="en-US" sz="2200" b="1" baseline="30000" dirty="0" smtClean="0"/>
              <a:t>n</a:t>
            </a:r>
            <a:r>
              <a:rPr lang="en-US" sz="2200" b="1" dirty="0" smtClean="0"/>
              <a:t> </a:t>
            </a:r>
            <a:r>
              <a:rPr lang="ru-RU" sz="2200" b="1" dirty="0" smtClean="0"/>
              <a:t>(x,у</a:t>
            </a:r>
            <a:r>
              <a:rPr lang="ru-RU" sz="2200" b="1" baseline="-25000" dirty="0" smtClean="0"/>
              <a:t>1</a:t>
            </a:r>
            <a:r>
              <a:rPr lang="ru-RU" sz="2200" b="1" dirty="0" smtClean="0"/>
              <a:t>,...,y</a:t>
            </a:r>
            <a:r>
              <a:rPr lang="ru-RU" sz="2200" b="1" baseline="-25000" dirty="0" smtClean="0"/>
              <a:t>(n-1)</a:t>
            </a:r>
            <a:r>
              <a:rPr lang="ru-RU" sz="2200" b="1" dirty="0" smtClean="0"/>
              <a:t>)</a:t>
            </a:r>
            <a:r>
              <a:rPr lang="ru-RU" sz="2200" dirty="0" smtClean="0"/>
              <a:t>  </a:t>
            </a:r>
            <a:r>
              <a:rPr lang="ru-RU" sz="2000" dirty="0" smtClean="0"/>
              <a:t>– это нелинейная, рекурсивная формализованная система взаимодействия изученных и учитываемых параметров системы, которые получили научное объяснение, и ученые познали зависимость будущего состояния системы от значения данных параметров</a:t>
            </a:r>
          </a:p>
          <a:p>
            <a:r>
              <a:rPr lang="ru-RU" sz="2200" b="1" dirty="0" smtClean="0"/>
              <a:t>ξ</a:t>
            </a:r>
            <a:r>
              <a:rPr lang="ru-RU" sz="2200" b="1" baseline="-25000" dirty="0" smtClean="0"/>
              <a:t>1</a:t>
            </a:r>
            <a:r>
              <a:rPr lang="ru-RU" sz="2000" dirty="0" smtClean="0"/>
              <a:t> – это некие неизвестные в данный момент аргументы функции, которые влияют на будущее состояние сложной системы, но в настоящий момент нет никаких свидетельств, что эти неизвестные факторы не могут быть познаны по мере развития научного инструментария </a:t>
            </a:r>
          </a:p>
          <a:p>
            <a:r>
              <a:rPr lang="ru-RU" sz="2200" b="1" dirty="0" smtClean="0"/>
              <a:t>ξ</a:t>
            </a:r>
            <a:r>
              <a:rPr lang="ru-RU" sz="2200" b="1" baseline="-25000" dirty="0" smtClean="0"/>
              <a:t>2</a:t>
            </a:r>
            <a:r>
              <a:rPr lang="ru-RU" sz="2000" dirty="0" smtClean="0"/>
              <a:t> – это параметры системы, которые в рамках современной научной парадигмы признаются принципиально не познаваемыми человеком. Этот фактор был только что описан, как </a:t>
            </a:r>
            <a:r>
              <a:rPr lang="ru-RU" sz="2000" dirty="0" err="1" smtClean="0"/>
              <a:t>аутопоэз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жить в условиях неопределенности будущего?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Физик </a:t>
            </a:r>
            <a:r>
              <a:rPr lang="ru-RU" dirty="0"/>
              <a:t>проводит эксперимент, ударяя шариком по стеклу.</a:t>
            </a:r>
          </a:p>
          <a:p>
            <a:pPr>
              <a:buNone/>
            </a:pPr>
            <a:r>
              <a:rPr lang="ru-RU" dirty="0"/>
              <a:t>	Шарик может пробить стекло, отскочить от него и даже застрять в нем.</a:t>
            </a:r>
          </a:p>
          <a:p>
            <a:pPr>
              <a:buNone/>
            </a:pPr>
            <a:r>
              <a:rPr lang="ru-RU" dirty="0"/>
              <a:t>	Стекло может треснуть, разлететься в дребезги или остаться невредимым.</a:t>
            </a:r>
          </a:p>
          <a:p>
            <a:pPr algn="ctr">
              <a:buNone/>
            </a:pPr>
            <a:r>
              <a:rPr lang="ru-RU" dirty="0"/>
              <a:t>	</a:t>
            </a:r>
            <a:r>
              <a:rPr lang="ru-RU" u="sng" dirty="0"/>
              <a:t>Дж.М.Кейнс ввел понятие фундаментальной неопределенности рыночной экономки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91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Название современной модели общества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Номенклатурно-феодальное политическое управление экономикой азиатского способа производства,  насильно функционирующий в среде искусственных псевдорыночных бумажных законов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ОСНОВНОЕ ПРОИЗВОДСТВЕННОЕ ОТНОШЕНИЕ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3600" b="1" dirty="0" smtClean="0"/>
              <a:t>БАРЩИНА – КОРМЛЕНИЕ – ОБРОК</a:t>
            </a:r>
            <a:endParaRPr lang="ru-RU" sz="3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Основные понятия теории сложности (кибернетической эпистемологии)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ctr">
              <a:buNone/>
            </a:pPr>
            <a:r>
              <a:rPr lang="ru-RU" sz="3600" b="1" u="sng" dirty="0"/>
              <a:t>Подсознательный образец </a:t>
            </a:r>
            <a:r>
              <a:rPr lang="ru-RU" sz="3000" dirty="0"/>
              <a:t>(российский термин)</a:t>
            </a:r>
            <a:r>
              <a:rPr lang="ru-RU" sz="3600" dirty="0"/>
              <a:t>, </a:t>
            </a:r>
            <a:r>
              <a:rPr lang="ru-RU" sz="3600" b="1" u="sng" dirty="0"/>
              <a:t>паттерн организации системы </a:t>
            </a:r>
            <a:r>
              <a:rPr lang="ru-RU" sz="3000" dirty="0"/>
              <a:t>(иностранный термин)</a:t>
            </a:r>
            <a:endParaRPr lang="ru-RU" sz="3600" dirty="0"/>
          </a:p>
          <a:p>
            <a:pPr marL="0" lvl="1" indent="0" algn="ctr">
              <a:buNone/>
            </a:pPr>
            <a:r>
              <a:rPr lang="ru-RU" sz="3600" dirty="0"/>
              <a:t>в наиболее общем виде можно определить как минимальную конфигурацию внутренних процессов, взаимоотношений-компонент, синергетически определяющих существенные, сущностные характеристики сложной системы, способной к аутопоэзу</a:t>
            </a:r>
          </a:p>
          <a:p>
            <a:pPr marL="0" lvl="1" indent="0" algn="ctr">
              <a:buNone/>
            </a:pPr>
            <a:r>
              <a:rPr lang="ru-RU" b="1" dirty="0"/>
              <a:t>Это внутренний язык общения подсознания и сознания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3221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Основные понятия теории сложности (кибернетической эпистемологии)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ru-RU" sz="3600" b="1" u="sng" dirty="0" smtClean="0"/>
              <a:t>Подсознательный образец системы </a:t>
            </a:r>
            <a:endParaRPr lang="ru-RU" dirty="0"/>
          </a:p>
        </p:txBody>
      </p:sp>
      <p:pic>
        <p:nvPicPr>
          <p:cNvPr id="1026" name="Picture 2" descr="C:\_0 ВСЯИНФОРМАЦИЯ_050414\014 Работа 2015\001 ПубликацииКСИ2015\003 ГОЭФкнигаСтатьи\003 Картинки ГОЭФ\Паттерны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8072494" cy="38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Основные понятия теории сложности (кибернетической эпистемологии)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ru-RU" sz="4800" b="1" u="sng" dirty="0"/>
              <a:t>Теоретическая модель </a:t>
            </a:r>
            <a:r>
              <a:rPr lang="ru-RU" sz="3600" dirty="0"/>
              <a:t>(российский термин)</a:t>
            </a:r>
            <a:r>
              <a:rPr lang="ru-RU" sz="4800" dirty="0"/>
              <a:t>, </a:t>
            </a:r>
            <a:r>
              <a:rPr lang="ru-RU" sz="4800" b="1" u="sng" dirty="0"/>
              <a:t>структура системы </a:t>
            </a:r>
            <a:r>
              <a:rPr lang="ru-RU" sz="3600" dirty="0"/>
              <a:t>(иностранный термин)</a:t>
            </a:r>
            <a:endParaRPr lang="ru-RU" sz="4800" b="1" u="sng" dirty="0"/>
          </a:p>
          <a:p>
            <a:pPr lvl="1" algn="ctr">
              <a:buNone/>
            </a:pPr>
            <a:r>
              <a:rPr lang="ru-RU" sz="4800" dirty="0"/>
              <a:t> это любая </a:t>
            </a:r>
            <a:r>
              <a:rPr lang="ru-RU" sz="4800" u="sng" dirty="0"/>
              <a:t>допустимая</a:t>
            </a:r>
            <a:r>
              <a:rPr lang="ru-RU" sz="4800" dirty="0"/>
              <a:t>, физическая материализация паттерна организации данной системы 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6687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Основные понятия теории сложности (кибернетической эпистемологии)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/>
              <a:t>Теоретическая модель системы</a:t>
            </a:r>
            <a:endParaRPr lang="en-US" b="1" u="sng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2052" name="Picture 4" descr="C:\_0 ВСЯИНФОРМАЦИЯ_050414\001 Василиса\Картинки\До 2014\jkZqjPKHT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071966" cy="3214710"/>
          </a:xfrm>
          <a:prstGeom prst="rect">
            <a:avLst/>
          </a:prstGeom>
          <a:noFill/>
        </p:spPr>
      </p:pic>
      <p:pic>
        <p:nvPicPr>
          <p:cNvPr id="2053" name="Picture 5" descr="C:\_0 ВСЯИНФОРМАЦИЯ_050414\001 Василиса\Картинки\2014-2015\Окологрусть\JDQJIbGCa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05647"/>
            <a:ext cx="4214842" cy="4366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Основные понятия теории сложности (кибернетической эпистемологии)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ru-RU" sz="3200" b="1" u="sng" dirty="0"/>
              <a:t>Процесс функционирования системы</a:t>
            </a:r>
          </a:p>
          <a:p>
            <a:pPr lvl="1" algn="ctr">
              <a:buNone/>
            </a:pPr>
            <a:r>
              <a:rPr lang="ru-RU" sz="3200" dirty="0"/>
              <a:t>это практическая, конкретная деятельность, направленная на применение допустимой теоретической модели системы в реальных условиях функционирования (в самом широком смысле) и воспроизводство паттерна организации системы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4398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Основные понятия теории сложности (кибернетической эпистемологии)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ru-RU" sz="3200" b="1" u="sng" dirty="0" smtClean="0"/>
              <a:t>Процесс функционирования системы</a:t>
            </a:r>
          </a:p>
        </p:txBody>
      </p:sp>
      <p:pic>
        <p:nvPicPr>
          <p:cNvPr id="3075" name="Picture 3" descr="C:\_0 ВСЯИНФОРМАЦИЯ_050414\001 Василиса\Картинки\2014-2015\Окологрусть\ua2I67kwd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2188002"/>
            <a:ext cx="6000792" cy="431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Научная проблема, требующая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Сложная диссипативная система современного общества вошла в период второго исторического кризиса цивилизации (глобальную точку бифуркации), из которой есть два выхода:</a:t>
            </a:r>
          </a:p>
          <a:p>
            <a:r>
              <a:rPr lang="ru-RU" dirty="0" smtClean="0"/>
              <a:t>в более высокую точку устойчивости в неравновесной ситуации</a:t>
            </a:r>
          </a:p>
          <a:p>
            <a:r>
              <a:rPr lang="ru-RU" dirty="0" smtClean="0"/>
              <a:t>в нижнюю точку естественного равновесия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и религия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4800" dirty="0" smtClean="0"/>
              <a:t>Религия – это вера в догматы</a:t>
            </a:r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Наука – это вера в аксиомы</a:t>
            </a:r>
            <a:endParaRPr lang="ru-RU" sz="4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Фундамент мироздания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Римское право				законы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Греческая философия 		 наука</a:t>
            </a:r>
          </a:p>
          <a:p>
            <a:pPr>
              <a:buNone/>
            </a:pPr>
            <a:endParaRPr lang="ru-RU" sz="4000" dirty="0" smtClean="0"/>
          </a:p>
          <a:p>
            <a:pPr>
              <a:spcBef>
                <a:spcPts val="0"/>
              </a:spcBef>
              <a:buNone/>
            </a:pPr>
            <a:r>
              <a:rPr lang="ru-RU" sz="4000" dirty="0" smtClean="0"/>
              <a:t>Греко-русский </a:t>
            </a:r>
          </a:p>
          <a:p>
            <a:pPr>
              <a:spcBef>
                <a:spcPts val="0"/>
              </a:spcBef>
              <a:buNone/>
            </a:pPr>
            <a:r>
              <a:rPr lang="ru-RU" sz="4000" dirty="0" smtClean="0"/>
              <a:t>исихазм					духовность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500694" y="3286124"/>
            <a:ext cx="1143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714876" y="1928802"/>
            <a:ext cx="17145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071934" y="5357826"/>
            <a:ext cx="150019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на Планете глобальный кризис цивилизации?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4840303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Либо это божья кара за грехи Человечества и для выхода из кризиса надо молиться о спасении собственной души?</a:t>
            </a:r>
          </a:p>
          <a:p>
            <a:r>
              <a:rPr lang="ru-RU" sz="2300" b="1" dirty="0" smtClean="0"/>
              <a:t>Либо это злой умысел некой «правящей закулисы», которая решила подсократить население на Земле и повысить эффективность своего закулисного существования, снизив расходы на содержание американцев, европейцев и других, живущих не по средствам, а в долг? </a:t>
            </a:r>
          </a:p>
          <a:p>
            <a:r>
              <a:rPr lang="ru-RU" sz="2300" b="1" dirty="0" smtClean="0"/>
              <a:t>Либо это банальное отсутствие мозгов у современных правителей и их ученых советников, которые не понимают, что происходит, и не знают, что надо делать?…</a:t>
            </a:r>
          </a:p>
          <a:p>
            <a:r>
              <a:rPr lang="ru-RU" sz="2300" b="1" dirty="0" smtClean="0"/>
              <a:t>Либо это объективная закономерность, такая же, как неизбежность чередования зимы и лета? </a:t>
            </a:r>
          </a:p>
          <a:p>
            <a:endParaRPr lang="ru-RU" sz="23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возможных пути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Сохранение нынешней руководящей подсистемой общества существующего положения за счет демагогии и популизма 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Строительство открытой рыночной экономики, открытой для ее полного захвата американскими ТНК (либералы и государственники)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Формирование национально ориентированной модели </a:t>
            </a:r>
          </a:p>
          <a:p>
            <a:pPr marL="514350" indent="-514350" algn="ctr">
              <a:buNone/>
            </a:pPr>
            <a:r>
              <a:rPr lang="ru-RU" b="1" dirty="0" smtClean="0"/>
              <a:t>	ГУМАНИСТИЧЕСКОЙ ОБЩЕСТВЕННО-ЭКОНОМИЧЕСКОЙ ФОРМАЦИИ </a:t>
            </a:r>
          </a:p>
          <a:p>
            <a:pPr marL="514350" indent="-514350" algn="ctr">
              <a:buNone/>
            </a:pPr>
            <a:r>
              <a:rPr lang="ru-RU" dirty="0" smtClean="0"/>
              <a:t>через </a:t>
            </a:r>
          </a:p>
          <a:p>
            <a:pPr marL="514350" indent="-514350" algn="ctr">
              <a:buNone/>
            </a:pPr>
            <a:r>
              <a:rPr lang="ru-RU" b="1" dirty="0" smtClean="0"/>
              <a:t>СОЛИДАРИЗМ</a:t>
            </a:r>
          </a:p>
          <a:p>
            <a:pPr marL="514350" indent="-514350">
              <a:buNone/>
            </a:pPr>
            <a:r>
              <a:rPr lang="ru-RU" dirty="0" smtClean="0"/>
              <a:t> 	где нет места капиталитарным отношениям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8180" cy="3357586"/>
          </a:xfrm>
        </p:spPr>
        <p:txBody>
          <a:bodyPr>
            <a:normAutofit fontScale="90000"/>
          </a:bodyPr>
          <a:lstStyle/>
          <a:p>
            <a:r>
              <a:rPr lang="ru-RU" sz="3700" b="1" u="sng" dirty="0" smtClean="0"/>
              <a:t/>
            </a:r>
            <a:br>
              <a:rPr lang="ru-RU" sz="3700" b="1" u="sng" dirty="0" smtClean="0"/>
            </a:br>
            <a:r>
              <a:rPr lang="ru-RU" sz="3700" b="1" u="sng" dirty="0" smtClean="0"/>
              <a:t>Научная гипотеза</a:t>
            </a:r>
            <a:r>
              <a:rPr lang="ru-RU" sz="3700" b="1" dirty="0" smtClean="0"/>
              <a:t/>
            </a:r>
            <a:br>
              <a:rPr lang="ru-RU" sz="3700" b="1" dirty="0" smtClean="0"/>
            </a:br>
            <a:r>
              <a:rPr lang="ru-RU" sz="3700" b="1" dirty="0" smtClean="0"/>
              <a:t>Гуманистическая общественно-экономическая формация (ГОЭФ) главный политический и экономический ответ на вызовы современного кризиса цивилизации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643314"/>
            <a:ext cx="7143800" cy="242889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>Научная задача</a:t>
            </a:r>
            <a:r>
              <a:rPr lang="ru-RU" sz="2400" b="1" dirty="0" smtClean="0">
                <a:solidFill>
                  <a:schemeClr val="tx1"/>
                </a:solidFill>
              </a:rPr>
              <a:t>: Разработка теоретических основ и практических рекомендаций по формированию и развитию ГОЭФ и модели экономики витального потребления - практического инструмента  превращения России в мировую сверхдержаву следующего тысячелетия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Гуманистическая общественно-экономическая формация (теоретическая модель)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Модель экономики витального потребления будущего должна иметь целевую установку не прибыль, а реализацию следующих этапов:</a:t>
            </a:r>
          </a:p>
          <a:p>
            <a:r>
              <a:rPr lang="ru-RU" dirty="0" smtClean="0"/>
              <a:t>первый этап: в </a:t>
            </a:r>
            <a:r>
              <a:rPr lang="ru-RU" b="1" dirty="0" smtClean="0"/>
              <a:t>России</a:t>
            </a:r>
            <a:r>
              <a:rPr lang="ru-RU" dirty="0" smtClean="0"/>
              <a:t> (на Планете) есть бедные, но нет голодных</a:t>
            </a:r>
          </a:p>
          <a:p>
            <a:r>
              <a:rPr lang="ru-RU" dirty="0" smtClean="0"/>
              <a:t>второй этап: в </a:t>
            </a:r>
            <a:r>
              <a:rPr lang="ru-RU" b="1" dirty="0" smtClean="0"/>
              <a:t>России</a:t>
            </a:r>
            <a:r>
              <a:rPr lang="ru-RU" dirty="0" smtClean="0"/>
              <a:t> (на Планете) есть бедные, но нет голодных и бездомных</a:t>
            </a:r>
          </a:p>
          <a:p>
            <a:r>
              <a:rPr lang="ru-RU" dirty="0" smtClean="0"/>
              <a:t>третий этап: в </a:t>
            </a:r>
            <a:r>
              <a:rPr lang="ru-RU" b="1" dirty="0" smtClean="0"/>
              <a:t>России</a:t>
            </a:r>
            <a:r>
              <a:rPr lang="ru-RU" dirty="0" smtClean="0"/>
              <a:t> (на Планете) нет бедных и больных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капиталитаризма и ДОБРОТВОРЕНИЯ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Капиталитаризм = архаичные формы частной собственности + бумажные законы акционерного права, защищающие  принцип "выиграл-проиграл" + приоритет снобистского потребления + экономическое порабощение людей вещами</a:t>
            </a:r>
            <a:endParaRPr lang="ru-RU" b="1" u="sng" dirty="0" smtClean="0"/>
          </a:p>
          <a:p>
            <a:r>
              <a:rPr lang="ru-RU" dirty="0" smtClean="0"/>
              <a:t>ГОЭФ = ассоциированная частная собственность граждан + бумажные законы, защищающие правило «выиграл-выиграл» + оптимизация удовлетворения витальных потребностей + демократическая свобода, ограничиваемая лишь объективными законами Природы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капиталитаризма и ДОБРОТВОРЕНИЯ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/>
              <a:t>Производные производственные отношения</a:t>
            </a:r>
          </a:p>
          <a:p>
            <a:r>
              <a:rPr lang="ru-RU" dirty="0" smtClean="0"/>
              <a:t>Собственность = индивидуальная частная собственность + коллективная частная собственность + общенародная частная собственность + частная собственность на знания</a:t>
            </a:r>
            <a:endParaRPr lang="ru-RU" b="1" u="sng" dirty="0" smtClean="0"/>
          </a:p>
          <a:p>
            <a:r>
              <a:rPr lang="ru-RU" dirty="0" smtClean="0"/>
              <a:t>Собственность = ассоциированная частная собственность граждан + публичная собственность на знания</a:t>
            </a:r>
            <a:endParaRPr lang="ru-RU" b="1" u="sng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АКТОРЫ БУДУЩЕГО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ИНТЕЛЛЕКТУАЛЬНЫЙ АВАНГАРД – БЛАГОРОДНЫЕ МУЖИ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СВОБОДНЫЕ ГРАЖДАНЕ, жизненные потребности которых безусловно удовлетворены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8272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Сущность биологической жизни на Земле раскрывалась на основе трёх аксиом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58204" cy="4197361"/>
          </a:xfrm>
        </p:spPr>
        <p:txBody>
          <a:bodyPr>
            <a:normAutofit fontScale="85000" lnSpcReduction="10000"/>
          </a:bodyPr>
          <a:lstStyle/>
          <a:p>
            <a:pPr lvl="1" algn="ctr">
              <a:buNone/>
            </a:pPr>
            <a:r>
              <a:rPr lang="ru-RU" sz="2400" dirty="0" smtClean="0"/>
              <a:t>	</a:t>
            </a:r>
            <a:r>
              <a:rPr lang="ru-RU" sz="4400" b="1" u="sng" dirty="0" smtClean="0"/>
              <a:t>Первая аксиома</a:t>
            </a:r>
            <a:r>
              <a:rPr lang="ru-RU" sz="4400" dirty="0" smtClean="0"/>
              <a:t> </a:t>
            </a:r>
            <a:r>
              <a:rPr lang="ru-RU" sz="4000" dirty="0" smtClean="0"/>
              <a:t>– это необходимость материальной основы для жизни в виде неживой материи, вещества и способов различных естественных преобразований энергии по пути к тепловому равновесию согласно законам термодинамики</a:t>
            </a:r>
          </a:p>
          <a:p>
            <a:pPr lvl="1" algn="ctr">
              <a:buNone/>
            </a:pPr>
            <a:r>
              <a:rPr lang="ru-RU" sz="4000" dirty="0" smtClean="0"/>
              <a:t>(рост энтропии) 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582726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Сущность биологической жизни на Земле раскрывалась на основе трёх аксиом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125923"/>
          </a:xfrm>
        </p:spPr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ru-RU" sz="2400" dirty="0" smtClean="0"/>
              <a:t>	</a:t>
            </a:r>
            <a:r>
              <a:rPr lang="ru-RU" sz="4000" b="1" u="sng" dirty="0" smtClean="0"/>
              <a:t>Вторая аксиома</a:t>
            </a:r>
            <a:r>
              <a:rPr lang="ru-RU" sz="4000" dirty="0" smtClean="0"/>
              <a:t> </a:t>
            </a:r>
            <a:r>
              <a:rPr lang="ru-RU" sz="3600" dirty="0" smtClean="0"/>
              <a:t>– это появление клетки, как сложного </a:t>
            </a:r>
            <a:r>
              <a:rPr lang="ru-RU" sz="3600" dirty="0" err="1" smtClean="0"/>
              <a:t>микрообразования</a:t>
            </a:r>
            <a:r>
              <a:rPr lang="ru-RU" sz="3600" dirty="0" smtClean="0"/>
              <a:t>, способного </a:t>
            </a:r>
            <a:r>
              <a:rPr lang="ru-RU" sz="3600" dirty="0" err="1" smtClean="0"/>
              <a:t>самоорганизовываться</a:t>
            </a:r>
            <a:r>
              <a:rPr lang="ru-RU" sz="3600" dirty="0" smtClean="0"/>
              <a:t> и </a:t>
            </a:r>
            <a:r>
              <a:rPr lang="ru-RU" sz="3600" dirty="0" err="1" smtClean="0"/>
              <a:t>саморазвиваться</a:t>
            </a:r>
            <a:r>
              <a:rPr lang="ru-RU" sz="3600" dirty="0" smtClean="0"/>
              <a:t>, </a:t>
            </a:r>
            <a:r>
              <a:rPr lang="ru-RU" sz="3600" dirty="0" err="1" smtClean="0"/>
              <a:t>аутопоэтически</a:t>
            </a:r>
            <a:r>
              <a:rPr lang="ru-RU" sz="3600" dirty="0" smtClean="0"/>
              <a:t> повышая степень своей упорядоченности </a:t>
            </a:r>
          </a:p>
          <a:p>
            <a:pPr lvl="1" algn="ctr">
              <a:buNone/>
            </a:pPr>
            <a:r>
              <a:rPr lang="ru-RU" sz="3600" dirty="0" smtClean="0"/>
              <a:t>(уменьшение энтропии) 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65416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Сущность биологической жизни на Земле раскрывалась на основе трёх аксиом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58204" cy="4054485"/>
          </a:xfrm>
        </p:spPr>
        <p:txBody>
          <a:bodyPr>
            <a:normAutofit fontScale="92500" lnSpcReduction="20000"/>
          </a:bodyPr>
          <a:lstStyle/>
          <a:p>
            <a:pPr lvl="1" algn="ctr">
              <a:buNone/>
            </a:pPr>
            <a:r>
              <a:rPr lang="ru-RU" sz="2400" dirty="0" smtClean="0"/>
              <a:t>	</a:t>
            </a:r>
            <a:r>
              <a:rPr lang="ru-RU" sz="4800" b="1" u="sng" dirty="0" smtClean="0"/>
              <a:t>Третья аксиома</a:t>
            </a:r>
            <a:r>
              <a:rPr lang="ru-RU" sz="4800" dirty="0" smtClean="0"/>
              <a:t> </a:t>
            </a:r>
            <a:r>
              <a:rPr lang="ru-RU" sz="4400" dirty="0" smtClean="0"/>
              <a:t>- это </a:t>
            </a:r>
            <a:r>
              <a:rPr lang="ru-RU" sz="4400" dirty="0" err="1" smtClean="0"/>
              <a:t>аутопоэтический</a:t>
            </a:r>
            <a:r>
              <a:rPr lang="ru-RU" sz="4400" dirty="0" smtClean="0"/>
              <a:t>, бесконечный макропроцесс «слепой» эволюции простейших организмов в высшие биологические формы, включая человека 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Открытие тысячелетия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197493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ru-RU" sz="2400" dirty="0" smtClean="0"/>
              <a:t>	</a:t>
            </a: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	</a:t>
            </a:r>
            <a:r>
              <a:rPr lang="ru-RU" sz="4500" b="1" u="sng" dirty="0" smtClean="0"/>
              <a:t>Четвертая аксиома </a:t>
            </a:r>
            <a:r>
              <a:rPr lang="ru-RU" sz="4500" dirty="0" smtClean="0"/>
              <a:t>- </a:t>
            </a:r>
            <a:r>
              <a:rPr lang="ru-RU" sz="4500" dirty="0" err="1" smtClean="0"/>
              <a:t>аутопоэтический</a:t>
            </a:r>
            <a:r>
              <a:rPr lang="ru-RU" sz="4500" dirty="0" smtClean="0"/>
              <a:t>, независящий от процессов в науке и образовании, процесс эволюции сознания </a:t>
            </a:r>
            <a:r>
              <a:rPr lang="ru-RU" sz="4500" dirty="0" err="1" smtClean="0"/>
              <a:t>Homo</a:t>
            </a:r>
            <a:r>
              <a:rPr lang="ru-RU" sz="4500" dirty="0" smtClean="0"/>
              <a:t> </a:t>
            </a:r>
            <a:r>
              <a:rPr lang="ru-RU" sz="4500" dirty="0" err="1" smtClean="0"/>
              <a:t>Sapience</a:t>
            </a:r>
            <a:r>
              <a:rPr lang="ru-RU" sz="4500" dirty="0" smtClean="0"/>
              <a:t>, который материализуется в двух формах: </a:t>
            </a:r>
            <a:endParaRPr lang="ru-RU" sz="4500" u="sng" dirty="0" smtClean="0"/>
          </a:p>
          <a:p>
            <a:r>
              <a:rPr lang="ru-RU" sz="4500" dirty="0" smtClean="0"/>
              <a:t>в инновациях, как способе усиления естественных человеческих способностей </a:t>
            </a:r>
            <a:r>
              <a:rPr lang="ru-RU" sz="4500" b="1" dirty="0" smtClean="0"/>
              <a:t>для покорения Природы;</a:t>
            </a:r>
            <a:r>
              <a:rPr lang="ru-RU" sz="4500" dirty="0" smtClean="0"/>
              <a:t> </a:t>
            </a:r>
            <a:endParaRPr lang="ru-RU" sz="4500" u="sng" dirty="0" smtClean="0"/>
          </a:p>
          <a:p>
            <a:r>
              <a:rPr lang="ru-RU" sz="4500" dirty="0" smtClean="0"/>
              <a:t>в бумажных законах, как способе </a:t>
            </a:r>
            <a:r>
              <a:rPr lang="ru-RU" sz="4500" b="1" dirty="0" smtClean="0"/>
              <a:t>подчинения управляемой подсистемы общества интересам руководящей подсистемы</a:t>
            </a:r>
            <a:r>
              <a:rPr lang="ru-RU" sz="4500" dirty="0" smtClean="0"/>
              <a:t>, для корыстного перераспределения создаваемого общественного продукта в интересах меньшинства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Производственные отношения Мотивация к труду по Гэлбрейту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4000" b="1" u="sng" dirty="0" smtClean="0"/>
              <a:t>Первый мотив</a:t>
            </a:r>
            <a:r>
              <a:rPr lang="ru-RU" sz="4000" dirty="0" smtClean="0"/>
              <a:t> - это, когда рабы, крепостные копают канаву, а другие - рабовладельцы или феодалы, бьют их дубиной каждый раз, когда подневольные работники перестают эту канаву копать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путь?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Какие отношения с западной цивилизацией наша руководящая подсистема желает построить?</a:t>
            </a:r>
          </a:p>
          <a:p>
            <a:pPr>
              <a:buFontTx/>
              <a:buChar char="-"/>
            </a:pPr>
            <a:r>
              <a:rPr lang="ru-RU" dirty="0" smtClean="0"/>
              <a:t>Сдать страну западным ТНК за бочку варенья и ящик печенья (проституция)</a:t>
            </a:r>
          </a:p>
          <a:p>
            <a:pPr>
              <a:buFontTx/>
              <a:buChar char="-"/>
            </a:pPr>
            <a:r>
              <a:rPr lang="ru-RU" dirty="0" smtClean="0"/>
              <a:t>Создать семью (традиционную или не традиционную) в качестве мужа или жены</a:t>
            </a:r>
          </a:p>
          <a:p>
            <a:pPr>
              <a:buFontTx/>
              <a:buChar char="-"/>
            </a:pPr>
            <a:r>
              <a:rPr lang="ru-RU" dirty="0" smtClean="0"/>
              <a:t>Установить дружбу на равных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Производственные отношения Мотивация к труду по Гэлбрейту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Второй мотив</a:t>
            </a:r>
            <a:r>
              <a:rPr lang="ru-RU" dirty="0" smtClean="0"/>
              <a:t> - это, когда люди, лишенные средств производства в процессе так называемого первоначального накопления капитала, копают канаву, так как в конце работы им будут выданы деньги на еду и одежду, а может быть еще и кредит на какое-либо дополнительное потребительское удовольствие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Производственные отношения Мотивация к труду по Гэлбрейту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Третий мотив</a:t>
            </a:r>
            <a:r>
              <a:rPr lang="ru-RU" dirty="0" smtClean="0"/>
              <a:t> – это когда люди будут сознательно копать канаву, так как она поможет осушить болото, исчезнут комары и другие люди перестанут мучительно болеть малярией. При этом никто этих канавокопателей будущего не будет подгонять дубиной и предлагать материальные стимулы. Иными словами, </a:t>
            </a:r>
            <a:r>
              <a:rPr lang="ru-RU" b="1" dirty="0" smtClean="0"/>
              <a:t>люди будущей общественно-экономической формации</a:t>
            </a:r>
            <a:r>
              <a:rPr lang="ru-RU" dirty="0" smtClean="0"/>
              <a:t> идентифицировали себя со всем сообществом и работают ради его блага без внешних физических сил принуждения или материальных стимулов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Производственные отношения Мотивация к труду по Гэлбрейту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Четвертый мотив</a:t>
            </a:r>
            <a:r>
              <a:rPr lang="ru-RU" dirty="0" smtClean="0"/>
              <a:t> - это когда человек копает канаву, так как только он знает какой глубины, ширины и пространственной ориентации она должна быть, чтобы реализовать творческое, идеальное представление канавокопателя о данной канаве, как квинтэссенции стремления человека к познанию окружающего мира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Самонаблюдение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/>
              <a:t>Социо-психолог</a:t>
            </a:r>
            <a:r>
              <a:rPr lang="ru-RU" dirty="0" smtClean="0"/>
              <a:t>  </a:t>
            </a:r>
            <a:r>
              <a:rPr lang="ru-RU" sz="3600" b="1" dirty="0" smtClean="0"/>
              <a:t>Эрих </a:t>
            </a:r>
            <a:r>
              <a:rPr lang="ru-RU" sz="3600" b="1" dirty="0" err="1" smtClean="0"/>
              <a:t>Фромм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dirty="0" smtClean="0"/>
              <a:t> «Сегодня мы имеем дело с индивидуумом, ведущим себя подобно автомату, который не знает и не понимает самого себя. Знает он лишь того человека, которого ожидают в нем увидеть – человека, чей язык общения заменен бессмысленным лепетом, чей живой смех заменен синтетической улыбкой, чья истинная боль сменилась чувством тупого отчаяния. Об этом человеке могут быть сказаны две вещи. Первое – что он страдает от утери непосредственности и индивидуальности, а это может оказаться неизлечимой болезнью. Второе – он существенно не отличается от нас и миллионов тех, кто ходит по этой земле».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Исихазм - духовность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Григорий </a:t>
            </a:r>
            <a:r>
              <a:rPr lang="ru-RU" sz="4400" dirty="0" err="1" smtClean="0"/>
              <a:t>Палма</a:t>
            </a: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Сергий Радонежский</a:t>
            </a:r>
            <a:endParaRPr lang="ru-RU" sz="4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/>
              <a:t>Естественные законы </a:t>
            </a:r>
          </a:p>
          <a:p>
            <a:pPr algn="ctr">
              <a:buNone/>
            </a:pPr>
            <a:r>
              <a:rPr lang="ru-RU" dirty="0" smtClean="0"/>
              <a:t>всегда были и будут в кладовой Природы	</a:t>
            </a:r>
          </a:p>
          <a:p>
            <a:pPr algn="ctr">
              <a:buNone/>
            </a:pPr>
            <a:r>
              <a:rPr lang="ru-RU" b="1" u="sng" dirty="0" smtClean="0"/>
              <a:t>Бумажные законы </a:t>
            </a:r>
            <a:r>
              <a:rPr lang="ru-RU" dirty="0" smtClean="0"/>
              <a:t>– </a:t>
            </a:r>
          </a:p>
          <a:p>
            <a:pPr algn="ctr">
              <a:buNone/>
            </a:pPr>
            <a:r>
              <a:rPr lang="ru-RU" dirty="0" smtClean="0"/>
              <a:t>	это результат целенаправленной и умышленной генерации норм и правил, которые защищают права руководящей подсистемы на жизнь за счет большинства населения – управляемой подсистемы общества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Цинизм бумажных законов</a:t>
            </a:r>
            <a:endParaRPr lang="ru-RU" dirty="0"/>
          </a:p>
        </p:txBody>
      </p:sp>
      <p:pic>
        <p:nvPicPr>
          <p:cNvPr id="5122" name="Picture 2" descr="C:\_0 ВСЯИНФОРМАЦИЯ_050414\014 Работа 2015\001 ПубликацииКСИ2015\003 ГОЭФкнигаСтатьи\003 Картинки ГОЭФ\КонститСШАдемократ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6824" y="1600200"/>
            <a:ext cx="55903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категории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u="sng" dirty="0" smtClean="0"/>
              <a:t>Руководящая подсистема общества </a:t>
            </a:r>
            <a:r>
              <a:rPr lang="ru-RU" sz="3600" dirty="0" smtClean="0"/>
              <a:t>– это совокупность лиц, институтов и бумажных законов, выполняющих функцию подчинения управляемой подсистемы общества в целях перераспределения создаваемого общественного продукта в интересах членов руководящей подсистемы</a:t>
            </a:r>
            <a:endParaRPr lang="ru-RU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категории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Управляемая подсистема общества </a:t>
            </a:r>
            <a:r>
              <a:rPr lang="ru-RU" dirty="0" smtClean="0"/>
              <a:t>– </a:t>
            </a:r>
          </a:p>
          <a:p>
            <a:pPr algn="ctr">
              <a:buNone/>
            </a:pPr>
            <a:r>
              <a:rPr lang="ru-RU" dirty="0" smtClean="0"/>
              <a:t>	это все люди, не получившие своего места в руководящей подсистеме и вследствие этого не имеющих доступа к части продукта, создаваемого общественным трудом, и изымаемым в свою пользу руководящей подсистемой в соответствии со специально создаваемыми бумажными законами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категории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u="sng" dirty="0" smtClean="0"/>
              <a:t>Снобистские потребности </a:t>
            </a:r>
            <a:r>
              <a:rPr lang="ru-RU" sz="3600" dirty="0" smtClean="0"/>
              <a:t>– </a:t>
            </a:r>
          </a:p>
          <a:p>
            <a:pPr algn="ctr">
              <a:buNone/>
            </a:pPr>
            <a:r>
              <a:rPr lang="ru-RU" sz="3600" dirty="0" smtClean="0"/>
              <a:t>это потребности в публичной демонстрации своего превосходства над другими людьми не благодаря своим личным моральным и нравственным качествам, а за счет превращения дорогих товаров в фетиш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Тоталитаризм американских ТНК</a:t>
            </a:r>
            <a:endParaRPr lang="ru-RU" dirty="0"/>
          </a:p>
        </p:txBody>
      </p:sp>
      <p:pic>
        <p:nvPicPr>
          <p:cNvPr id="4" name="Содержимое 3" descr="http://lh6.ggpht.com/-yeggi5cKegw/UploHw4RaPI/AAAAAAAAgLw/EXLx-T6wxq4/image%25255B28%25255D.png?imgmax=800"/>
          <p:cNvPicPr>
            <a:picLocks noGrp="1"/>
          </p:cNvPicPr>
          <p:nvPr>
            <p:ph idx="1"/>
          </p:nvPr>
        </p:nvPicPr>
        <p:blipFill>
          <a:blip r:embed="rId2"/>
          <a:srcRect t="5704"/>
          <a:stretch>
            <a:fillRect/>
          </a:stretch>
        </p:blipFill>
        <p:spPr bwMode="auto">
          <a:xfrm>
            <a:off x="428596" y="928670"/>
            <a:ext cx="8143932" cy="553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Пределы роста западной </a:t>
            </a:r>
            <a:r>
              <a:rPr lang="ru-RU" dirty="0" err="1" smtClean="0"/>
              <a:t>неолиберальной</a:t>
            </a:r>
            <a:r>
              <a:rPr lang="ru-RU" dirty="0" smtClean="0"/>
              <a:t> модели экономики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Если бы весь мир потреблял столько же, сколько американцы, нам бы не хватило ресурсов и пяти планет Земля. Роскошный стиль жизни развитых государств в долг обеспечивают бедные страны. Но Земле в целом закупать ресурсы пока просто негде!</a:t>
            </a:r>
          </a:p>
          <a:p>
            <a:pPr algn="ctr">
              <a:buNone/>
            </a:pPr>
            <a:r>
              <a:rPr lang="ru-RU" dirty="0" smtClean="0"/>
              <a:t>	См.: доклад лондонского фонда "Новая экономика» (2006 г.) "Взаимозависимость Великобритании" (UK </a:t>
            </a:r>
            <a:r>
              <a:rPr lang="en-US" dirty="0" smtClean="0"/>
              <a:t>I</a:t>
            </a:r>
            <a:r>
              <a:rPr lang="ru-RU" dirty="0" err="1" smtClean="0"/>
              <a:t>nterdependence</a:t>
            </a:r>
            <a:r>
              <a:rPr lang="ru-RU" dirty="0" smtClean="0"/>
              <a:t> </a:t>
            </a:r>
            <a:r>
              <a:rPr lang="en-US" dirty="0" smtClean="0"/>
              <a:t>R</a:t>
            </a:r>
            <a:r>
              <a:rPr lang="ru-RU" dirty="0" err="1" smtClean="0"/>
              <a:t>eport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категории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u="sng" dirty="0" smtClean="0"/>
              <a:t>Витальные потребности </a:t>
            </a:r>
            <a:r>
              <a:rPr lang="ru-RU" sz="3600" dirty="0" smtClean="0"/>
              <a:t>– </a:t>
            </a:r>
          </a:p>
          <a:p>
            <a:pPr algn="ctr">
              <a:buNone/>
            </a:pPr>
            <a:r>
              <a:rPr lang="ru-RU" sz="3600" dirty="0" smtClean="0"/>
              <a:t>	это научная категория, которая характеризует социально обусловленный уровень потребностей (органическое строение витальных потребностей), обеспечивающих естественное существование людей на данном уровне эволюции сознания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категории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Демократия или принцип «выиграл-выиграл» </a:t>
            </a:r>
            <a:r>
              <a:rPr lang="ru-RU" dirty="0" smtClean="0"/>
              <a:t>– </a:t>
            </a:r>
          </a:p>
          <a:p>
            <a:pPr algn="ctr">
              <a:buNone/>
            </a:pPr>
            <a:r>
              <a:rPr lang="ru-RU" dirty="0" smtClean="0"/>
              <a:t>это абсолютный критерий демократичности взаимодействия РП и УП.</a:t>
            </a:r>
          </a:p>
          <a:p>
            <a:pPr algn="ctr">
              <a:buNone/>
            </a:pPr>
            <a:r>
              <a:rPr lang="ru-RU" dirty="0" smtClean="0"/>
              <a:t>Математически демократия «выиграл-выиграл» эквивалентна эффективности по Парето, когда эффективным является такое состояние сложной системы, от которого нельзя перейти к другому состоянию, при том, что не будет улучшения состояния хотя бы у одного </a:t>
            </a:r>
            <a:r>
              <a:rPr lang="ru-RU" dirty="0" err="1" smtClean="0"/>
              <a:t>актора</a:t>
            </a:r>
            <a:r>
              <a:rPr lang="ru-RU" dirty="0" smtClean="0"/>
              <a:t> сложной системы. Обязательным условием является также то, что любой переход к улучшению состояния хотя бы одного </a:t>
            </a:r>
            <a:r>
              <a:rPr lang="ru-RU" dirty="0" err="1" smtClean="0"/>
              <a:t>актора</a:t>
            </a:r>
            <a:r>
              <a:rPr lang="ru-RU" dirty="0" smtClean="0"/>
              <a:t> не может сопровождаться ухудшением состояния ни одного другого </a:t>
            </a:r>
            <a:r>
              <a:rPr lang="ru-RU" dirty="0" err="1" smtClean="0"/>
              <a:t>актора</a:t>
            </a:r>
            <a:r>
              <a:rPr lang="ru-RU" dirty="0" smtClean="0"/>
              <a:t> сложной системы.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Производительные силы ГОЭФ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Шестой технологический уклад по научным оценкам вступает в свои права после 2018 года. </a:t>
            </a:r>
          </a:p>
          <a:p>
            <a:pPr>
              <a:buNone/>
            </a:pPr>
            <a:r>
              <a:rPr lang="ru-RU" dirty="0" smtClean="0"/>
              <a:t>	Его принято называть NBIC (Нано, </a:t>
            </a:r>
            <a:r>
              <a:rPr lang="ru-RU" dirty="0" err="1" smtClean="0"/>
              <a:t>Био</a:t>
            </a:r>
            <a:r>
              <a:rPr lang="ru-RU" dirty="0" smtClean="0"/>
              <a:t>, </a:t>
            </a:r>
            <a:r>
              <a:rPr lang="ru-RU" dirty="0" err="1" smtClean="0"/>
              <a:t>Инфо</a:t>
            </a:r>
            <a:r>
              <a:rPr lang="ru-RU" dirty="0" smtClean="0"/>
              <a:t>, </a:t>
            </a:r>
            <a:r>
              <a:rPr lang="ru-RU" dirty="0" err="1" smtClean="0"/>
              <a:t>Когно</a:t>
            </a:r>
            <a:r>
              <a:rPr lang="ru-RU" dirty="0" smtClean="0"/>
              <a:t>) – конвергенция технологий</a:t>
            </a:r>
          </a:p>
          <a:p>
            <a:pPr>
              <a:buNone/>
            </a:pPr>
            <a:r>
              <a:rPr lang="ru-RU" dirty="0" smtClean="0"/>
              <a:t>	Компонента </a:t>
            </a:r>
            <a:r>
              <a:rPr lang="ru-RU" sz="3300" b="1" u="sng" dirty="0" smtClean="0"/>
              <a:t>«нано» </a:t>
            </a:r>
            <a:r>
              <a:rPr lang="ru-RU" dirty="0" smtClean="0"/>
              <a:t>характеризует будущее углубление представлений о молекулярной природе вещества. </a:t>
            </a:r>
          </a:p>
          <a:p>
            <a:pPr>
              <a:buNone/>
            </a:pPr>
            <a:r>
              <a:rPr lang="ru-RU" dirty="0" smtClean="0"/>
              <a:t>	Компонента </a:t>
            </a:r>
            <a:r>
              <a:rPr lang="ru-RU" sz="3300" b="1" u="sng" dirty="0" smtClean="0"/>
              <a:t>«</a:t>
            </a:r>
            <a:r>
              <a:rPr lang="ru-RU" sz="3300" b="1" u="sng" dirty="0" err="1" smtClean="0"/>
              <a:t>био</a:t>
            </a:r>
            <a:r>
              <a:rPr lang="ru-RU" sz="3300" b="1" u="sng" dirty="0" smtClean="0"/>
              <a:t>» </a:t>
            </a:r>
            <a:r>
              <a:rPr lang="ru-RU" dirty="0" smtClean="0"/>
              <a:t>- предполагает открытия в исследовании природы жизни. </a:t>
            </a:r>
          </a:p>
          <a:p>
            <a:pPr>
              <a:buNone/>
            </a:pPr>
            <a:r>
              <a:rPr lang="ru-RU" dirty="0" smtClean="0"/>
              <a:t>	Компонента </a:t>
            </a:r>
            <a:r>
              <a:rPr lang="ru-RU" sz="3300" b="1" u="sng" dirty="0" smtClean="0"/>
              <a:t>«</a:t>
            </a:r>
            <a:r>
              <a:rPr lang="ru-RU" sz="3300" b="1" u="sng" dirty="0" err="1" smtClean="0"/>
              <a:t>когно</a:t>
            </a:r>
            <a:r>
              <a:rPr lang="ru-RU" sz="3300" b="1" u="sng" dirty="0" smtClean="0"/>
              <a:t>»  </a:t>
            </a:r>
            <a:r>
              <a:rPr lang="ru-RU" dirty="0" smtClean="0"/>
              <a:t>отвечает за познание природы разума. </a:t>
            </a:r>
          </a:p>
          <a:p>
            <a:pPr>
              <a:buNone/>
            </a:pPr>
            <a:r>
              <a:rPr lang="ru-RU" dirty="0" smtClean="0"/>
              <a:t>	Компонента </a:t>
            </a:r>
            <a:r>
              <a:rPr lang="ru-RU" sz="3300" b="1" u="sng" dirty="0" smtClean="0"/>
              <a:t>«</a:t>
            </a:r>
            <a:r>
              <a:rPr lang="ru-RU" sz="3300" b="1" u="sng" dirty="0" err="1" smtClean="0"/>
              <a:t>инфо</a:t>
            </a:r>
            <a:r>
              <a:rPr lang="ru-RU" sz="3300" b="1" u="sng" dirty="0" smtClean="0"/>
              <a:t>» </a:t>
            </a:r>
            <a:r>
              <a:rPr lang="ru-RU" dirty="0" smtClean="0"/>
              <a:t>характеризует переход от передачи сигналов к принципиально новым способам информационного обмена, немыслимым даже в футурологических прогнозах на современном этапе развития производительных сил.</a:t>
            </a:r>
          </a:p>
          <a:p>
            <a:pPr>
              <a:buNone/>
            </a:pPr>
            <a:r>
              <a:rPr lang="ru-RU" dirty="0" smtClean="0"/>
              <a:t>	Компонента </a:t>
            </a:r>
            <a:r>
              <a:rPr lang="ru-RU" b="1" dirty="0" smtClean="0"/>
              <a:t>«</a:t>
            </a:r>
            <a:r>
              <a:rPr lang="ru-RU" b="1" dirty="0" err="1" smtClean="0"/>
              <a:t>хроно</a:t>
            </a:r>
            <a:r>
              <a:rPr lang="ru-RU" b="1" dirty="0" smtClean="0"/>
              <a:t>» и познание законов гравитации </a:t>
            </a:r>
            <a:r>
              <a:rPr lang="ru-RU" dirty="0" smtClean="0"/>
              <a:t>определят будущее цивилизации.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</a:t>
            </a:r>
            <a:r>
              <a:rPr lang="ru-RU" dirty="0" err="1" smtClean="0"/>
              <a:t>капиталитаризма</a:t>
            </a:r>
            <a:r>
              <a:rPr lang="ru-RU" dirty="0" smtClean="0"/>
              <a:t> и ГУМАНИСТИЧЕСКОЙ 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Производные производственные отношения</a:t>
            </a:r>
          </a:p>
          <a:p>
            <a:r>
              <a:rPr lang="ru-RU" dirty="0" smtClean="0"/>
              <a:t>Структура доходов = по труду + по капиталу + по потребностям</a:t>
            </a:r>
            <a:endParaRPr lang="ru-RU" b="1" u="sng" dirty="0" smtClean="0"/>
          </a:p>
          <a:p>
            <a:r>
              <a:rPr lang="ru-RU" dirty="0" smtClean="0"/>
              <a:t>Структура доходов = гарантированный, необусловленный факторный доход от АЧСГ + неограниченный доход от свободной материализации знаний, обращенных на пользу других граждан в сфере удовлетворения витальных потребностей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</a:t>
            </a:r>
            <a:r>
              <a:rPr lang="ru-RU" dirty="0" err="1" smtClean="0"/>
              <a:t>капиталитаризма</a:t>
            </a:r>
            <a:r>
              <a:rPr lang="ru-RU" dirty="0" smtClean="0"/>
              <a:t> и ГУМАНИСТИЧЕСКОЙ 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Псевдолиберализм</a:t>
            </a:r>
            <a:r>
              <a:rPr lang="ru-RU" dirty="0" smtClean="0"/>
              <a:t> =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прав, регулирующих взаимоотношения руководящей и управляемой подсистем, «наверх» для обеспечения тоталитарного диктата олигархами своих правил обществу</a:t>
            </a:r>
            <a:endParaRPr lang="ru-RU" b="1" u="sng" dirty="0" smtClean="0"/>
          </a:p>
          <a:p>
            <a:r>
              <a:rPr lang="ru-RU" dirty="0" smtClean="0"/>
              <a:t>Гуманизм = передача прав, регулирующих взаимоотношения руководящей и управляемой подсистем, «вниз» для обеспечения контроля сообщества сообществ над исполнением правила «выиграл-выиграл»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Научный базис исследования</a:t>
            </a:r>
          </a:p>
          <a:p>
            <a:pPr algn="ctr">
              <a:buNone/>
            </a:pPr>
            <a:r>
              <a:rPr lang="ru-RU" dirty="0" smtClean="0"/>
              <a:t>Аксиоматическая сущность жизни</a:t>
            </a:r>
          </a:p>
          <a:p>
            <a:pPr algn="ctr">
              <a:buNone/>
            </a:pPr>
            <a:r>
              <a:rPr lang="ru-RU" dirty="0" smtClean="0"/>
              <a:t>Открытие тысячелетия</a:t>
            </a:r>
          </a:p>
          <a:p>
            <a:pPr algn="ctr">
              <a:buNone/>
            </a:pPr>
            <a:r>
              <a:rPr lang="ru-RU" dirty="0" smtClean="0"/>
              <a:t>Основные понятия теории сложности</a:t>
            </a:r>
          </a:p>
          <a:p>
            <a:pPr algn="ctr">
              <a:buNone/>
            </a:pPr>
            <a:r>
              <a:rPr lang="ru-RU" dirty="0" smtClean="0"/>
              <a:t>Методологические предпосылки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Научный базис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Теоремы </a:t>
            </a:r>
            <a:r>
              <a:rPr lang="ru-RU" b="1" dirty="0" smtClean="0"/>
              <a:t>К.Гёделя</a:t>
            </a:r>
            <a:r>
              <a:rPr lang="ru-RU" dirty="0" smtClean="0"/>
              <a:t> о неполноте</a:t>
            </a:r>
          </a:p>
          <a:p>
            <a:pPr>
              <a:buNone/>
            </a:pPr>
            <a:r>
              <a:rPr lang="ru-RU" dirty="0" smtClean="0"/>
              <a:t>	Теорема </a:t>
            </a:r>
            <a:r>
              <a:rPr lang="ru-RU" b="1" dirty="0" smtClean="0"/>
              <a:t>Дж.Белла</a:t>
            </a:r>
            <a:r>
              <a:rPr lang="ru-RU" dirty="0" smtClean="0"/>
              <a:t> о взаимосвязанности и взаимообусловленности мира</a:t>
            </a:r>
          </a:p>
          <a:p>
            <a:pPr>
              <a:buNone/>
            </a:pPr>
            <a:r>
              <a:rPr lang="ru-RU" dirty="0" smtClean="0"/>
              <a:t>	Теория </a:t>
            </a:r>
            <a:r>
              <a:rPr lang="ru-RU" b="1" dirty="0" err="1" smtClean="0"/>
              <a:t>Дж.М.Кейнса</a:t>
            </a:r>
            <a:r>
              <a:rPr lang="ru-RU" dirty="0" smtClean="0"/>
              <a:t> о фундаментальной неопределенности будущего</a:t>
            </a:r>
          </a:p>
          <a:p>
            <a:pPr>
              <a:buNone/>
            </a:pPr>
            <a:r>
              <a:rPr lang="ru-RU" dirty="0" smtClean="0"/>
              <a:t>	Теория </a:t>
            </a:r>
            <a:r>
              <a:rPr lang="ru-RU" b="1" dirty="0" err="1" smtClean="0"/>
              <a:t>Дж.К.Гэлбрейта</a:t>
            </a:r>
            <a:r>
              <a:rPr lang="ru-RU" dirty="0" smtClean="0"/>
              <a:t> о развитии мотивации деятельности индивидуумов</a:t>
            </a:r>
          </a:p>
          <a:p>
            <a:pPr>
              <a:buNone/>
            </a:pPr>
            <a:r>
              <a:rPr lang="ru-RU" dirty="0" smtClean="0"/>
              <a:t>	Кибернетика, эпистемология, философия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Научный базис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dirty="0" smtClean="0"/>
              <a:t>	</a:t>
            </a:r>
            <a:r>
              <a:rPr lang="ru-RU" sz="3300" dirty="0" smtClean="0"/>
              <a:t> Выдающиеся ученые, внесшие вклад в теорию сложности: </a:t>
            </a:r>
            <a:r>
              <a:rPr lang="ru-RU" sz="3300" b="1" u="sng" dirty="0" smtClean="0"/>
              <a:t>Александр Богданов </a:t>
            </a:r>
            <a:r>
              <a:rPr lang="ru-RU" sz="3300" dirty="0" smtClean="0"/>
              <a:t>(Россия), </a:t>
            </a:r>
            <a:r>
              <a:rPr lang="ru-RU" sz="3300" b="1" u="sng" dirty="0" smtClean="0"/>
              <a:t>Илья Пригожин</a:t>
            </a:r>
            <a:r>
              <a:rPr lang="ru-RU" sz="3300" u="sng" dirty="0" smtClean="0"/>
              <a:t> </a:t>
            </a:r>
            <a:r>
              <a:rPr lang="ru-RU" sz="3300" dirty="0" smtClean="0"/>
              <a:t>(Брюссельский университет), </a:t>
            </a:r>
            <a:r>
              <a:rPr lang="ru-RU" sz="3300" b="1" u="sng" dirty="0" smtClean="0"/>
              <a:t>Грегори </a:t>
            </a:r>
            <a:r>
              <a:rPr lang="ru-RU" sz="3300" b="1" u="sng" dirty="0" err="1" smtClean="0"/>
              <a:t>Бейтсон</a:t>
            </a:r>
            <a:r>
              <a:rPr lang="ru-RU" sz="3300" dirty="0" smtClean="0"/>
              <a:t> (Университет Санта </a:t>
            </a:r>
            <a:r>
              <a:rPr lang="ru-RU" sz="3300" dirty="0" err="1" smtClean="0"/>
              <a:t>Фе</a:t>
            </a:r>
            <a:r>
              <a:rPr lang="ru-RU" sz="3300" dirty="0" smtClean="0"/>
              <a:t>), </a:t>
            </a:r>
            <a:r>
              <a:rPr lang="ru-RU" sz="3300" b="1" u="sng" dirty="0" smtClean="0"/>
              <a:t>Фритьоф </a:t>
            </a:r>
            <a:r>
              <a:rPr lang="ru-RU" sz="3300" b="1" u="sng" dirty="0" err="1" smtClean="0"/>
              <a:t>Капра</a:t>
            </a:r>
            <a:r>
              <a:rPr lang="ru-RU" sz="3300" b="1" u="sng" dirty="0" smtClean="0"/>
              <a:t> </a:t>
            </a:r>
            <a:r>
              <a:rPr lang="ru-RU" sz="3300" dirty="0" smtClean="0"/>
              <a:t>(Беркли), </a:t>
            </a:r>
            <a:r>
              <a:rPr lang="ru-RU" sz="3300" b="1" u="sng" dirty="0" smtClean="0"/>
              <a:t>Умберто </a:t>
            </a:r>
            <a:r>
              <a:rPr lang="ru-RU" sz="3300" b="1" u="sng" dirty="0" err="1" smtClean="0"/>
              <a:t>Матурана</a:t>
            </a:r>
            <a:r>
              <a:rPr lang="ru-RU" sz="3300" b="1" u="sng" dirty="0" smtClean="0"/>
              <a:t> </a:t>
            </a:r>
            <a:r>
              <a:rPr lang="ru-RU" sz="3300" dirty="0" smtClean="0"/>
              <a:t>(Чилийский университет в Сантьяго), </a:t>
            </a:r>
            <a:r>
              <a:rPr lang="ru-RU" sz="3300" b="1" u="sng" dirty="0" err="1" smtClean="0"/>
              <a:t>Франциско</a:t>
            </a:r>
            <a:r>
              <a:rPr lang="ru-RU" sz="3300" b="1" u="sng" dirty="0" smtClean="0"/>
              <a:t> </a:t>
            </a:r>
            <a:r>
              <a:rPr lang="ru-RU" sz="3300" b="1" u="sng" dirty="0" err="1" smtClean="0"/>
              <a:t>Варела</a:t>
            </a:r>
            <a:r>
              <a:rPr lang="ru-RU" sz="3300" b="1" u="sng" dirty="0" smtClean="0"/>
              <a:t> </a:t>
            </a:r>
            <a:r>
              <a:rPr lang="ru-RU" sz="3300" dirty="0" smtClean="0"/>
              <a:t>(</a:t>
            </a:r>
            <a:r>
              <a:rPr lang="ru-RU" sz="3300" dirty="0" err="1" smtClean="0"/>
              <a:t>Эколь</a:t>
            </a:r>
            <a:r>
              <a:rPr lang="ru-RU" sz="3300" dirty="0" smtClean="0"/>
              <a:t> Политехник в Париже), </a:t>
            </a:r>
            <a:r>
              <a:rPr lang="ru-RU" sz="3300" b="1" u="sng" dirty="0" err="1" smtClean="0"/>
              <a:t>Линн</a:t>
            </a:r>
            <a:r>
              <a:rPr lang="ru-RU" sz="3300" b="1" u="sng" dirty="0" smtClean="0"/>
              <a:t> Маргулис </a:t>
            </a:r>
            <a:r>
              <a:rPr lang="ru-RU" sz="3300" dirty="0" smtClean="0"/>
              <a:t>(Массачусетский университет), </a:t>
            </a:r>
            <a:r>
              <a:rPr lang="ru-RU" sz="3300" b="1" u="sng" dirty="0" smtClean="0"/>
              <a:t>Бенуа </a:t>
            </a:r>
            <a:r>
              <a:rPr lang="ru-RU" sz="3300" b="1" u="sng" dirty="0" err="1" smtClean="0"/>
              <a:t>Мандельбро</a:t>
            </a:r>
            <a:r>
              <a:rPr lang="ru-RU" sz="3300" b="1" u="sng" dirty="0" smtClean="0"/>
              <a:t> </a:t>
            </a:r>
            <a:r>
              <a:rPr lang="ru-RU" sz="3300" dirty="0" smtClean="0"/>
              <a:t>(Йельский университет), </a:t>
            </a:r>
            <a:r>
              <a:rPr lang="ru-RU" sz="3300" b="1" u="sng" dirty="0" smtClean="0"/>
              <a:t>Стюарт </a:t>
            </a:r>
            <a:r>
              <a:rPr lang="ru-RU" sz="3300" b="1" u="sng" dirty="0" err="1" smtClean="0"/>
              <a:t>Кауффман</a:t>
            </a:r>
            <a:r>
              <a:rPr lang="ru-RU" sz="3300" b="1" u="sng" dirty="0" smtClean="0"/>
              <a:t> </a:t>
            </a:r>
            <a:r>
              <a:rPr lang="ru-RU" sz="3300" dirty="0" smtClean="0"/>
              <a:t>(Институт </a:t>
            </a:r>
            <a:r>
              <a:rPr lang="ru-RU" sz="3300" dirty="0" err="1" smtClean="0"/>
              <a:t>Санта-Фе</a:t>
            </a:r>
            <a:r>
              <a:rPr lang="ru-RU" sz="3300" dirty="0" smtClean="0"/>
              <a:t>). </a:t>
            </a:r>
          </a:p>
          <a:p>
            <a:pPr>
              <a:buNone/>
            </a:pPr>
            <a:r>
              <a:rPr lang="ru-RU" sz="3300" dirty="0" smtClean="0"/>
              <a:t>	В основе теории сложности лежат методологические принципы кибернетики, разработанные </a:t>
            </a:r>
            <a:r>
              <a:rPr lang="ru-RU" sz="3300" b="1" u="sng" dirty="0" err="1" smtClean="0"/>
              <a:t>Норбертом</a:t>
            </a:r>
            <a:r>
              <a:rPr lang="ru-RU" sz="3300" b="1" u="sng" dirty="0" smtClean="0"/>
              <a:t> Винером</a:t>
            </a:r>
            <a:r>
              <a:rPr lang="ru-RU" sz="3300" dirty="0" smtClean="0"/>
              <a:t> и </a:t>
            </a:r>
            <a:r>
              <a:rPr lang="ru-RU" sz="3300" b="1" u="sng" dirty="0" smtClean="0"/>
              <a:t>Фон </a:t>
            </a:r>
            <a:r>
              <a:rPr lang="ru-RU" sz="3300" b="1" u="sng" dirty="0" err="1" smtClean="0"/>
              <a:t>Нейманном</a:t>
            </a:r>
            <a:r>
              <a:rPr lang="ru-RU" sz="3300" dirty="0" smtClean="0"/>
              <a:t>, а также классическая эпистемология</a:t>
            </a:r>
            <a:endParaRPr lang="ru-RU" sz="3500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Основные понятия теории сложности (кибернетической эпистемологии)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 algn="ctr">
              <a:buNone/>
            </a:pPr>
            <a:r>
              <a:rPr lang="ru-RU" sz="3600" b="1" u="sng" dirty="0" smtClean="0"/>
              <a:t>Диссипативная структура </a:t>
            </a:r>
          </a:p>
          <a:p>
            <a:pPr marL="0" lvl="1" indent="0" algn="ctr">
              <a:buNone/>
            </a:pPr>
            <a:r>
              <a:rPr lang="ru-RU" sz="3600" dirty="0" smtClean="0"/>
              <a:t>это неравновесная термодинамическая система, которая при определённых условиях, поглощая энергию из окружающего пространства, может совершать качественный скачок к усложнению, либо разрушаться </a:t>
            </a:r>
          </a:p>
          <a:p>
            <a:pPr marL="0" lvl="1" indent="0" algn="ctr">
              <a:buNone/>
            </a:pPr>
            <a:r>
              <a:rPr lang="ru-RU" sz="3600" b="1" u="sng" dirty="0" smtClean="0"/>
              <a:t>Такой скачок не может быть предсказан, исходя из классических законов статистики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Две допустимые теоретические модели капиталитарной 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ctr">
              <a:buNone/>
            </a:pPr>
            <a:r>
              <a:rPr lang="ru-RU" sz="3600" dirty="0" smtClean="0"/>
              <a:t>КАПИТАЛИЗМ </a:t>
            </a:r>
            <a:r>
              <a:rPr lang="ru-RU" sz="3600" dirty="0" smtClean="0">
                <a:sym typeface="Symbol" panose="05050102010706020507" pitchFamily="18" charset="2"/>
              </a:rPr>
              <a:t></a:t>
            </a:r>
            <a:r>
              <a:rPr lang="ru-RU" sz="3600" dirty="0" smtClean="0"/>
              <a:t>  СОЦИАЛИЗМ</a:t>
            </a:r>
          </a:p>
          <a:p>
            <a:pPr>
              <a:buNone/>
            </a:pPr>
            <a:r>
              <a:rPr lang="ru-RU" u="sng" dirty="0" smtClean="0"/>
              <a:t>Производительные силы </a:t>
            </a:r>
            <a:r>
              <a:rPr lang="ru-RU" dirty="0" smtClean="0"/>
              <a:t>одни и те же</a:t>
            </a:r>
          </a:p>
          <a:p>
            <a:pPr>
              <a:buNone/>
            </a:pPr>
            <a:r>
              <a:rPr lang="ru-RU" u="sng" dirty="0" smtClean="0"/>
              <a:t>Производственные отношения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капитализм</a:t>
            </a:r>
            <a:r>
              <a:rPr lang="ru-RU" dirty="0" smtClean="0"/>
              <a:t>: наемные рабочие и капиталисты</a:t>
            </a:r>
          </a:p>
          <a:p>
            <a:pPr marL="0" indent="0">
              <a:buNone/>
            </a:pPr>
            <a:r>
              <a:rPr lang="ru-RU" b="1" dirty="0" smtClean="0"/>
              <a:t>социализм</a:t>
            </a:r>
            <a:r>
              <a:rPr lang="ru-RU" dirty="0" smtClean="0"/>
              <a:t>: наемные рабочие и 				номенклатурные коммунисты</a:t>
            </a:r>
          </a:p>
          <a:p>
            <a:pPr marL="0" indent="0">
              <a:buNone/>
            </a:pPr>
            <a:r>
              <a:rPr lang="ru-RU" u="sng" dirty="0" smtClean="0"/>
              <a:t>Политическая надстройка </a:t>
            </a:r>
            <a:r>
              <a:rPr lang="ru-RU" dirty="0" smtClean="0"/>
              <a:t>отличалась только 	идеологически: 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капитализм: </a:t>
            </a:r>
            <a:r>
              <a:rPr lang="ru-RU" dirty="0" smtClean="0"/>
              <a:t>право + наука</a:t>
            </a:r>
          </a:p>
          <a:p>
            <a:pPr marL="0" indent="0">
              <a:buNone/>
            </a:pPr>
            <a:r>
              <a:rPr lang="ru-RU" b="1" dirty="0" smtClean="0"/>
              <a:t>	социализм: </a:t>
            </a:r>
            <a:r>
              <a:rPr lang="ru-RU" dirty="0" smtClean="0"/>
              <a:t>наука + духовность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понятия теории сложности (кибернетической эпистемологии)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lnSpc>
                <a:spcPct val="90000"/>
              </a:lnSpc>
              <a:buNone/>
            </a:pPr>
            <a:r>
              <a:rPr lang="ru-RU" sz="3600" b="1" u="sng" dirty="0" smtClean="0"/>
              <a:t>Точка бифуркации</a:t>
            </a:r>
          </a:p>
          <a:p>
            <a:pPr marL="0" lvl="1" indent="0" algn="ctr">
              <a:lnSpc>
                <a:spcPct val="90000"/>
              </a:lnSpc>
              <a:buNone/>
            </a:pPr>
            <a:r>
              <a:rPr lang="ru-RU" sz="3600" dirty="0" smtClean="0"/>
              <a:t>это порог устойчивости в неравновесном состоянии, где структура диссипативной сложной системы может либо прорваться к одному из нескольких допустимых новых состояний порядка, либо разрушиться</a:t>
            </a:r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классической методологии и методологии теории сложности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u="sng" dirty="0" smtClean="0"/>
              <a:t>ФУНДАМЕНТАЛЬНЫЙ ПРИНЦИП НЕОПРЕДЕЛЕННОСТИ</a:t>
            </a:r>
          </a:p>
          <a:p>
            <a:pPr>
              <a:buNone/>
            </a:pPr>
            <a:r>
              <a:rPr lang="ru-RU" dirty="0" smtClean="0"/>
              <a:t>	Физик проводит эксперимент, ударяя шариком по стеклу.</a:t>
            </a:r>
          </a:p>
          <a:p>
            <a:pPr>
              <a:buNone/>
            </a:pPr>
            <a:r>
              <a:rPr lang="ru-RU" dirty="0" smtClean="0"/>
              <a:t>	Шарик может пробить стекло, отскочить от него и даже застрять в нем.</a:t>
            </a:r>
          </a:p>
          <a:p>
            <a:pPr>
              <a:buNone/>
            </a:pPr>
            <a:r>
              <a:rPr lang="ru-RU" dirty="0" smtClean="0"/>
              <a:t>	Стекло может треснуть, разлететься в дребезги или остаться невредимым.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u="sng" dirty="0" smtClean="0"/>
              <a:t>Дж.М.Кейнс ввел понятие фундаментальной неопределенности рыночной экономки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классической методологии и методологии теории сложности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ФУНДАМЕНТАЛЬНЫЙ ПРИНЦИП НЕОБРАТИМОСТИ 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Нельзя дважды войти в одну и ту же реку.</a:t>
            </a:r>
          </a:p>
          <a:p>
            <a:pPr>
              <a:buNone/>
            </a:pPr>
            <a:r>
              <a:rPr lang="ru-RU" dirty="0" smtClean="0"/>
              <a:t>	Все процессы на Земле протекают в сопряжении со </a:t>
            </a:r>
            <a:r>
              <a:rPr lang="ru-RU" b="1" dirty="0" smtClean="0"/>
              <a:t>стрелой времени</a:t>
            </a:r>
            <a:r>
              <a:rPr lang="ru-RU" dirty="0" smtClean="0"/>
              <a:t>. Поэтому принцип необратимости является естественным для социально-экономических наук и наук о живом. Науки об искусственном ввели принцип обратимости (повторяемости) в свою методологию, но по мере развития точности инструментария это искусственное ограничение стало негативно влиять на результаты теоретического обобщения эмпирических наблюдений</a:t>
            </a: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классической методологии и методологии теории сложности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u="sng" dirty="0" smtClean="0"/>
              <a:t>ПРИНЦИП ОБУСЛОВЛЕННОГО ВЗАИМОДЕЙСТВИЯ НАБЛЮДАТЕЛЯ И ОБЪЕКТА НАБЛЮДЕНИЯ</a:t>
            </a:r>
          </a:p>
          <a:p>
            <a:pPr algn="just">
              <a:buNone/>
            </a:pPr>
            <a:r>
              <a:rPr lang="ru-RU" sz="2800" b="1" dirty="0" smtClean="0"/>
              <a:t>	</a:t>
            </a:r>
            <a:r>
              <a:rPr lang="ru-RU" b="1" dirty="0" smtClean="0"/>
              <a:t>Комната фактов и комната интерпретаций: личная субъективная интерпретация – локальная (историческая) научная интерпретация – глобальная научная интерпретация (научная парадигма) – факт</a:t>
            </a:r>
          </a:p>
          <a:p>
            <a:pPr algn="just">
              <a:buNone/>
            </a:pPr>
            <a:r>
              <a:rPr lang="ru-RU" b="1" dirty="0" smtClean="0"/>
              <a:t>	</a:t>
            </a:r>
          </a:p>
          <a:p>
            <a:pPr algn="just">
              <a:buNone/>
            </a:pPr>
            <a:r>
              <a:rPr lang="ru-RU" b="1" dirty="0" smtClean="0"/>
              <a:t>	Роль подсознания исследователя в процессе познания</a:t>
            </a:r>
          </a:p>
          <a:p>
            <a:pPr algn="just">
              <a:buNone/>
            </a:pPr>
            <a:r>
              <a:rPr lang="ru-RU" b="1" dirty="0" smtClean="0"/>
              <a:t>	</a:t>
            </a:r>
          </a:p>
          <a:p>
            <a:pPr algn="just">
              <a:buNone/>
            </a:pPr>
            <a:r>
              <a:rPr lang="ru-RU" b="1" dirty="0" smtClean="0"/>
              <a:t>	Два способа мышления: гуманитарное и естественнонаучное  мышление</a:t>
            </a:r>
          </a:p>
          <a:p>
            <a:pPr algn="just">
              <a:buNone/>
            </a:pPr>
            <a:r>
              <a:rPr lang="ru-RU" b="1" dirty="0" smtClean="0"/>
              <a:t>	</a:t>
            </a:r>
          </a:p>
          <a:p>
            <a:pPr algn="just">
              <a:buNone/>
            </a:pPr>
            <a:r>
              <a:rPr lang="ru-RU" b="1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Новые категории социально-экономического исследования</a:t>
            </a:r>
          </a:p>
          <a:p>
            <a:pPr algn="ctr">
              <a:buNone/>
            </a:pPr>
            <a:r>
              <a:rPr lang="ru-RU" dirty="0" smtClean="0"/>
              <a:t>Анализ кризиса тысячелетия</a:t>
            </a:r>
          </a:p>
          <a:p>
            <a:pPr algn="ctr">
              <a:buNone/>
            </a:pPr>
            <a:r>
              <a:rPr lang="ru-RU" dirty="0" smtClean="0"/>
              <a:t>Социализм и капитализм, как две допустимые модели единой </a:t>
            </a:r>
            <a:r>
              <a:rPr lang="ru-RU" dirty="0" err="1" smtClean="0"/>
              <a:t>капиталитарной</a:t>
            </a:r>
            <a:r>
              <a:rPr lang="ru-RU" dirty="0" smtClean="0"/>
              <a:t> общественно-экономической формации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категории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u="sng" dirty="0" smtClean="0"/>
              <a:t>Инновации</a:t>
            </a:r>
            <a:r>
              <a:rPr lang="ru-RU" sz="3600" dirty="0" smtClean="0"/>
              <a:t> – </a:t>
            </a:r>
          </a:p>
          <a:p>
            <a:pPr algn="ctr">
              <a:buNone/>
            </a:pPr>
            <a:r>
              <a:rPr lang="ru-RU" sz="3600" dirty="0" smtClean="0"/>
              <a:t>это создание все более сложных технических и технологических систем, развитие производительных сил как результирующий феномен эволюции сознания в виде генерации новых способов покорения человеком Природы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Кризис идеологии либерализма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15370" cy="505461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 dirty="0" smtClean="0"/>
              <a:t>What</a:t>
            </a:r>
            <a:r>
              <a:rPr lang="ru-RU" sz="2400" b="1" dirty="0" smtClean="0"/>
              <a:t>’</a:t>
            </a:r>
            <a:r>
              <a:rPr lang="en-US" sz="2400" b="1" dirty="0" smtClean="0"/>
              <a:t>s Wrong With Economics</a:t>
            </a:r>
            <a:r>
              <a:rPr lang="ru-RU" sz="2400" b="1" dirty="0" smtClean="0"/>
              <a:t>?   </a:t>
            </a:r>
            <a:r>
              <a:rPr lang="en-US" sz="2400" dirty="0" smtClean="0"/>
              <a:t>Ward</a:t>
            </a:r>
            <a:r>
              <a:rPr lang="ru-RU" sz="2400" dirty="0" smtClean="0"/>
              <a:t>, </a:t>
            </a:r>
            <a:r>
              <a:rPr lang="en-US" sz="2400" dirty="0" smtClean="0"/>
              <a:t>B</a:t>
            </a:r>
            <a:r>
              <a:rPr lang="ru-RU" sz="2400" dirty="0" smtClean="0"/>
              <a:t>. (1972) </a:t>
            </a:r>
          </a:p>
          <a:p>
            <a:pPr marL="0" lvl="1" indent="0">
              <a:buNone/>
            </a:pPr>
            <a:r>
              <a:rPr lang="en-US" sz="2400" b="1" dirty="0" smtClean="0"/>
              <a:t>Econometrics – Alchemy or Sciences? </a:t>
            </a:r>
            <a:r>
              <a:rPr lang="en-US" sz="2400" dirty="0" smtClean="0"/>
              <a:t>Henry, D. F. (1980)</a:t>
            </a:r>
            <a:endParaRPr lang="ru-RU" sz="2400" dirty="0" smtClean="0"/>
          </a:p>
          <a:p>
            <a:pPr marL="0" lvl="1" indent="0">
              <a:buNone/>
            </a:pPr>
            <a:r>
              <a:rPr lang="en-US" sz="2400" b="1" dirty="0" smtClean="0"/>
              <a:t>The Crises in Economic Theory</a:t>
            </a:r>
            <a:r>
              <a:rPr lang="ru-RU" sz="2400" b="1" dirty="0" smtClean="0"/>
              <a:t> </a:t>
            </a:r>
            <a:r>
              <a:rPr lang="en-US" sz="2400" dirty="0" smtClean="0"/>
              <a:t>Bell, D., </a:t>
            </a:r>
            <a:r>
              <a:rPr lang="en-US" sz="2400" dirty="0" err="1" smtClean="0"/>
              <a:t>Kristol</a:t>
            </a:r>
            <a:r>
              <a:rPr lang="en-US" sz="2400" dirty="0" smtClean="0"/>
              <a:t>, I.</a:t>
            </a:r>
            <a:r>
              <a:rPr lang="ru-RU" sz="2400" dirty="0" smtClean="0"/>
              <a:t> </a:t>
            </a:r>
            <a:r>
              <a:rPr lang="en-US" sz="2400" dirty="0" smtClean="0"/>
              <a:t>(1981)</a:t>
            </a:r>
            <a:endParaRPr lang="ru-RU" sz="2400" dirty="0" smtClean="0"/>
          </a:p>
          <a:p>
            <a:pPr marL="0" lvl="1" indent="0">
              <a:buNone/>
            </a:pPr>
            <a:r>
              <a:rPr lang="en-US" sz="2400" b="1" dirty="0" smtClean="0"/>
              <a:t>Why Economics is not yet a Science </a:t>
            </a:r>
            <a:r>
              <a:rPr lang="ru-RU" sz="2400" b="1" dirty="0" smtClean="0"/>
              <a:t> </a:t>
            </a:r>
            <a:r>
              <a:rPr lang="en-US" sz="2400" dirty="0" err="1" smtClean="0"/>
              <a:t>Eichner</a:t>
            </a:r>
            <a:r>
              <a:rPr lang="en-US" sz="2400" dirty="0" smtClean="0"/>
              <a:t>, A.S. (1984) </a:t>
            </a:r>
            <a:endParaRPr lang="ru-RU" sz="2400" dirty="0" smtClean="0"/>
          </a:p>
          <a:p>
            <a:pPr marL="0" lvl="1" indent="0">
              <a:buNone/>
            </a:pPr>
            <a:r>
              <a:rPr lang="en-US" sz="2400" b="1" dirty="0" smtClean="0"/>
              <a:t>Economic in Disarray</a:t>
            </a:r>
            <a:r>
              <a:rPr lang="ru-RU" sz="2400" b="1" dirty="0" smtClean="0"/>
              <a:t> </a:t>
            </a:r>
            <a:r>
              <a:rPr lang="en-US" sz="2400" dirty="0" smtClean="0"/>
              <a:t>Wiles, P.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Routh</a:t>
            </a:r>
            <a:r>
              <a:rPr lang="en-US" sz="2400" dirty="0" smtClean="0"/>
              <a:t>, E. (1984) </a:t>
            </a:r>
            <a:endParaRPr lang="ru-RU" sz="2400" dirty="0" smtClean="0"/>
          </a:p>
          <a:p>
            <a:pPr marL="0" lvl="1" indent="0">
              <a:buNone/>
            </a:pPr>
            <a:r>
              <a:rPr lang="en-US" sz="2400" b="1" dirty="0" smtClean="0"/>
              <a:t>The Intrinsic Limits of Modern Economics Theory</a:t>
            </a:r>
            <a:r>
              <a:rPr lang="ru-RU" sz="2400" b="1" dirty="0" smtClean="0"/>
              <a:t> </a:t>
            </a:r>
            <a:r>
              <a:rPr lang="en-US" sz="2400" dirty="0" smtClean="0"/>
              <a:t>Kirby, M. W. (1992) </a:t>
            </a:r>
            <a:endParaRPr lang="ru-RU" sz="2400" dirty="0" smtClean="0"/>
          </a:p>
          <a:p>
            <a:pPr marL="0" lvl="1" indent="0">
              <a:buNone/>
            </a:pPr>
            <a:r>
              <a:rPr lang="en-US" sz="2400" b="1" dirty="0" smtClean="0"/>
              <a:t>The De</a:t>
            </a:r>
            <a:r>
              <a:rPr lang="ru-RU" sz="2400" b="1" dirty="0" smtClean="0"/>
              <a:t>а</a:t>
            </a:r>
            <a:r>
              <a:rPr lang="en-US" sz="2400" b="1" dirty="0" err="1" smtClean="0"/>
              <a:t>th</a:t>
            </a:r>
            <a:r>
              <a:rPr lang="en-US" sz="2400" b="1" dirty="0" smtClean="0"/>
              <a:t> of Economics</a:t>
            </a:r>
            <a:r>
              <a:rPr lang="ru-RU" sz="2400" b="1" dirty="0" smtClean="0"/>
              <a:t> </a:t>
            </a:r>
            <a:r>
              <a:rPr lang="en-US" sz="2400" dirty="0" err="1" smtClean="0"/>
              <a:t>Ormerod</a:t>
            </a:r>
            <a:r>
              <a:rPr lang="en-US" sz="2400" dirty="0" smtClean="0"/>
              <a:t>, P. (1994) </a:t>
            </a:r>
            <a:endParaRPr lang="ru-RU" sz="2400" dirty="0" smtClean="0"/>
          </a:p>
          <a:p>
            <a:pPr marL="0" lvl="1" indent="0">
              <a:buNone/>
            </a:pPr>
            <a:r>
              <a:rPr lang="en-US" sz="2400" b="1" dirty="0" smtClean="0"/>
              <a:t>Economic of the 1%. How mainstream Economics serves the rich, observes reality and distorts policy</a:t>
            </a:r>
            <a:r>
              <a:rPr lang="ru-RU" sz="2400" b="1" dirty="0" smtClean="0"/>
              <a:t> </a:t>
            </a:r>
          </a:p>
          <a:p>
            <a:pPr marL="0" lvl="1" indent="0">
              <a:buNone/>
            </a:pPr>
            <a:r>
              <a:rPr lang="en-US" sz="2400" dirty="0" smtClean="0"/>
              <a:t>John F. Weeks. (201</a:t>
            </a:r>
            <a:r>
              <a:rPr lang="ru-RU" sz="2400" dirty="0" smtClean="0"/>
              <a:t>4</a:t>
            </a:r>
            <a:r>
              <a:rPr lang="en-US" sz="2400" dirty="0" smtClean="0"/>
              <a:t>) 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Кризис идеологии либерализма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dirty="0" smtClean="0"/>
              <a:t>	</a:t>
            </a:r>
            <a:r>
              <a:rPr lang="ru-RU" dirty="0" smtClean="0"/>
              <a:t>Лишь перечень бесчисленного количества публикаций в самых авторитетных изданиях мира должны бы насторожить апологетов рынка «Западного розлива».</a:t>
            </a:r>
          </a:p>
          <a:p>
            <a:pPr lvl="0">
              <a:buNone/>
            </a:pPr>
            <a:r>
              <a:rPr lang="ru-RU" dirty="0" smtClean="0"/>
              <a:t>	«</a:t>
            </a:r>
            <a:r>
              <a:rPr lang="ru-RU" dirty="0" smtClean="0">
                <a:hlinkClick r:id="rId2"/>
              </a:rPr>
              <a:t>Вашингтон не может командовать</a:t>
            </a:r>
            <a:r>
              <a:rPr lang="ru-RU" dirty="0" smtClean="0"/>
              <a:t>» ("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Financial</a:t>
            </a:r>
            <a:r>
              <a:rPr lang="ru-RU" dirty="0" smtClean="0"/>
              <a:t> </a:t>
            </a:r>
            <a:r>
              <a:rPr lang="ru-RU" dirty="0" err="1" smtClean="0"/>
              <a:t>Times</a:t>
            </a:r>
            <a:r>
              <a:rPr lang="ru-RU" dirty="0" smtClean="0"/>
              <a:t>", Великобритания, </a:t>
            </a:r>
          </a:p>
          <a:p>
            <a:pPr lvl="0">
              <a:buNone/>
            </a:pPr>
            <a:r>
              <a:rPr lang="ru-RU" dirty="0" smtClean="0"/>
              <a:t>	«</a:t>
            </a:r>
            <a:r>
              <a:rPr lang="ru-RU" dirty="0" smtClean="0">
                <a:hlinkClick r:id="rId3"/>
              </a:rPr>
              <a:t>Прощай, «Американский век</a:t>
            </a:r>
            <a:r>
              <a:rPr lang="ru-RU" dirty="0" smtClean="0"/>
              <a:t>» ("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Nation</a:t>
            </a:r>
            <a:r>
              <a:rPr lang="ru-RU" dirty="0" smtClean="0"/>
              <a:t>", США) «</a:t>
            </a:r>
            <a:r>
              <a:rPr lang="ru-RU" dirty="0" smtClean="0">
                <a:hlinkClick r:id="rId4"/>
              </a:rPr>
              <a:t>Гегемония доллара под ударом</a:t>
            </a:r>
            <a:r>
              <a:rPr lang="ru-RU" dirty="0" smtClean="0"/>
              <a:t>» ("</a:t>
            </a:r>
            <a:r>
              <a:rPr lang="ru-RU" dirty="0" err="1" smtClean="0"/>
              <a:t>Le</a:t>
            </a:r>
            <a:r>
              <a:rPr lang="ru-RU" dirty="0" smtClean="0"/>
              <a:t> </a:t>
            </a:r>
            <a:r>
              <a:rPr lang="ru-RU" dirty="0" err="1" smtClean="0"/>
              <a:t>Monde</a:t>
            </a:r>
            <a:r>
              <a:rPr lang="ru-RU" dirty="0" smtClean="0"/>
              <a:t>", Франция) </a:t>
            </a:r>
          </a:p>
          <a:p>
            <a:pPr lvl="0">
              <a:buNone/>
            </a:pPr>
            <a:r>
              <a:rPr lang="ru-RU" dirty="0" smtClean="0"/>
              <a:t>	«</a:t>
            </a:r>
            <a:r>
              <a:rPr lang="ru-RU" dirty="0" smtClean="0">
                <a:hlinkClick r:id="rId5"/>
              </a:rPr>
              <a:t>Кому нужен доллар?</a:t>
            </a:r>
            <a:r>
              <a:rPr lang="ru-RU" dirty="0" smtClean="0"/>
              <a:t>» ("</a:t>
            </a:r>
            <a:r>
              <a:rPr lang="ru-RU" dirty="0" err="1" smtClean="0"/>
              <a:t>Monitor</a:t>
            </a:r>
            <a:r>
              <a:rPr lang="ru-RU" dirty="0" smtClean="0"/>
              <a:t> </a:t>
            </a:r>
            <a:r>
              <a:rPr lang="ru-RU" dirty="0" err="1" smtClean="0"/>
              <a:t>Mercantil</a:t>
            </a:r>
            <a:r>
              <a:rPr lang="ru-RU" dirty="0" smtClean="0"/>
              <a:t>", Бразилия)</a:t>
            </a:r>
          </a:p>
          <a:p>
            <a:pPr lvl="0">
              <a:buNone/>
            </a:pPr>
            <a:r>
              <a:rPr lang="ru-RU" dirty="0" smtClean="0"/>
              <a:t>	«</a:t>
            </a:r>
            <a:r>
              <a:rPr lang="ru-RU" dirty="0" smtClean="0">
                <a:hlinkClick r:id="rId6"/>
              </a:rPr>
              <a:t>Если Китай разуверится, доллар рухнет</a:t>
            </a:r>
            <a:r>
              <a:rPr lang="ru-RU" dirty="0" smtClean="0"/>
              <a:t>» ("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Financial</a:t>
            </a:r>
            <a:r>
              <a:rPr lang="ru-RU" dirty="0" smtClean="0"/>
              <a:t> </a:t>
            </a:r>
            <a:r>
              <a:rPr lang="ru-RU" dirty="0" err="1" smtClean="0"/>
              <a:t>Times</a:t>
            </a:r>
            <a:r>
              <a:rPr lang="ru-RU" dirty="0" smtClean="0"/>
              <a:t>", Великобритания)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Кризис идеологии либерализма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Роберт </a:t>
            </a:r>
            <a:r>
              <a:rPr lang="ru-RU" sz="3600" dirty="0" err="1" smtClean="0"/>
              <a:t>Манделл</a:t>
            </a:r>
            <a:r>
              <a:rPr lang="ru-RU" sz="3600" dirty="0" smtClean="0"/>
              <a:t>, лауреат Нобелевской премии 1999 года, ученик </a:t>
            </a:r>
            <a:r>
              <a:rPr lang="ru-RU" sz="3600" dirty="0" err="1" smtClean="0"/>
              <a:t>М.Флемминга</a:t>
            </a:r>
            <a:r>
              <a:rPr lang="ru-RU" sz="3600" dirty="0" smtClean="0"/>
              <a:t> в 2010 году в интервью </a:t>
            </a:r>
            <a:r>
              <a:rPr lang="en-US" sz="3600" dirty="0" smtClean="0"/>
              <a:t>The Wall Street Journal </a:t>
            </a:r>
            <a:r>
              <a:rPr lang="ru-RU" sz="3600" dirty="0" smtClean="0"/>
              <a:t>публично отрекся от </a:t>
            </a:r>
            <a:r>
              <a:rPr lang="ru-RU" sz="3600" dirty="0" err="1" smtClean="0"/>
              <a:t>неолиберальной</a:t>
            </a:r>
            <a:r>
              <a:rPr lang="ru-RU" sz="3600" dirty="0" smtClean="0"/>
              <a:t> парадигмы («</a:t>
            </a:r>
            <a:r>
              <a:rPr lang="en-US" sz="3600" dirty="0" smtClean="0"/>
              <a:t>Where Do We Go From Here?</a:t>
            </a:r>
            <a:r>
              <a:rPr lang="ru-RU" sz="3600" dirty="0" smtClean="0"/>
              <a:t>»</a:t>
            </a:r>
            <a:r>
              <a:rPr lang="en-US" sz="3600" dirty="0" smtClean="0"/>
              <a:t> </a:t>
            </a:r>
            <a:r>
              <a:rPr lang="en-US" sz="3600" u="sng" dirty="0" smtClean="0">
                <a:hlinkClick r:id="rId2"/>
              </a:rPr>
              <a:t>http://online.wsj.com/1 R</a:t>
            </a:r>
            <a:r>
              <a:rPr lang="ru-RU" sz="3600" u="sng" dirty="0" smtClean="0">
                <a:hlinkClick r:id="rId2"/>
              </a:rPr>
              <a:t>.</a:t>
            </a:r>
            <a:r>
              <a:rPr lang="ru-RU" sz="3600" u="sng" dirty="0" err="1" smtClean="0">
                <a:hlinkClick r:id="rId2"/>
              </a:rPr>
              <a:t>Ма</a:t>
            </a:r>
            <a:r>
              <a:rPr lang="en-US" sz="3600" u="sng" dirty="0" err="1" smtClean="0">
                <a:hlinkClick r:id="rId2"/>
              </a:rPr>
              <a:t>nd</a:t>
            </a:r>
            <a:r>
              <a:rPr lang="ru-RU" sz="3600" u="sng" dirty="0" smtClean="0">
                <a:hlinkClick r:id="rId2"/>
              </a:rPr>
              <a:t>е</a:t>
            </a:r>
            <a:r>
              <a:rPr lang="en-US" sz="3600" u="sng" dirty="0" err="1" smtClean="0">
                <a:hlinkClick r:id="rId2"/>
              </a:rPr>
              <a:t>l</a:t>
            </a:r>
            <a:r>
              <a:rPr lang="en-US" sz="3600" u="sng" dirty="0" err="1" smtClean="0"/>
              <a:t>l</a:t>
            </a:r>
            <a:r>
              <a:rPr lang="en-US" sz="3600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Гуманистическая общественно-экономическая формация (ГОЭФ) – </a:t>
            </a:r>
            <a:r>
              <a:rPr lang="ru-RU" sz="3000" dirty="0" err="1" smtClean="0"/>
              <a:t>Добрострой</a:t>
            </a: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Производительные силы ГОЭФ</a:t>
            </a:r>
          </a:p>
          <a:p>
            <a:pPr algn="ctr">
              <a:buNone/>
            </a:pPr>
            <a:r>
              <a:rPr lang="ru-RU" sz="3000" dirty="0" smtClean="0"/>
              <a:t>Производственные отношения ГОЭФ</a:t>
            </a:r>
          </a:p>
          <a:p>
            <a:pPr algn="ctr">
              <a:buNone/>
            </a:pPr>
            <a:r>
              <a:rPr lang="ru-RU" sz="3000" dirty="0" smtClean="0"/>
              <a:t>Генезис мотивации к труду по </a:t>
            </a:r>
            <a:r>
              <a:rPr lang="ru-RU" sz="3000" dirty="0" err="1" smtClean="0"/>
              <a:t>Дж.К.Гэлбрейту</a:t>
            </a: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Цель ГОЭФ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V="1">
            <a:off x="1361256" y="3668412"/>
            <a:ext cx="7049530" cy="11986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682734" y="2666524"/>
            <a:ext cx="4777" cy="271471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лилиния 60"/>
          <p:cNvSpPr/>
          <p:nvPr/>
        </p:nvSpPr>
        <p:spPr>
          <a:xfrm>
            <a:off x="4895288" y="2668905"/>
            <a:ext cx="782955" cy="1539220"/>
          </a:xfrm>
          <a:custGeom>
            <a:avLst/>
            <a:gdLst>
              <a:gd name="connsiteX0" fmla="*/ 0 w 1043940"/>
              <a:gd name="connsiteY0" fmla="*/ 335280 h 2052293"/>
              <a:gd name="connsiteX1" fmla="*/ 472440 w 1043940"/>
              <a:gd name="connsiteY1" fmla="*/ 2049780 h 2052293"/>
              <a:gd name="connsiteX2" fmla="*/ 1043940 w 1043940"/>
              <a:gd name="connsiteY2" fmla="*/ 0 h 20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940" h="2052293">
                <a:moveTo>
                  <a:pt x="0" y="335280"/>
                </a:moveTo>
                <a:cubicBezTo>
                  <a:pt x="149225" y="1220470"/>
                  <a:pt x="298450" y="2105660"/>
                  <a:pt x="472440" y="2049780"/>
                </a:cubicBezTo>
                <a:cubicBezTo>
                  <a:pt x="646430" y="1993900"/>
                  <a:pt x="970280" y="340360"/>
                  <a:pt x="104394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823737" y="1351520"/>
            <a:ext cx="18535" cy="403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36094" y="5379823"/>
            <a:ext cx="7840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241261" y="1923022"/>
            <a:ext cx="6866785" cy="213641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2374510" y="3272997"/>
            <a:ext cx="1402492" cy="1317580"/>
          </a:xfrm>
          <a:custGeom>
            <a:avLst/>
            <a:gdLst>
              <a:gd name="connsiteX0" fmla="*/ 0 w 1869989"/>
              <a:gd name="connsiteY0" fmla="*/ 593124 h 1756773"/>
              <a:gd name="connsiteX1" fmla="*/ 889687 w 1869989"/>
              <a:gd name="connsiteY1" fmla="*/ 1746421 h 1756773"/>
              <a:gd name="connsiteX2" fmla="*/ 1869989 w 1869989"/>
              <a:gd name="connsiteY2" fmla="*/ 0 h 175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9989" h="1756773">
                <a:moveTo>
                  <a:pt x="0" y="593124"/>
                </a:moveTo>
                <a:cubicBezTo>
                  <a:pt x="289011" y="1219199"/>
                  <a:pt x="578022" y="1845275"/>
                  <a:pt x="889687" y="1746421"/>
                </a:cubicBezTo>
                <a:cubicBezTo>
                  <a:pt x="1201352" y="1647567"/>
                  <a:pt x="1706605" y="304800"/>
                  <a:pt x="1869989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17" name="Прямая соединительная линия 16"/>
          <p:cNvCxnSpPr>
            <a:stCxn id="14" idx="0"/>
          </p:cNvCxnSpPr>
          <p:nvPr/>
        </p:nvCxnSpPr>
        <p:spPr>
          <a:xfrm>
            <a:off x="2374510" y="3717840"/>
            <a:ext cx="0" cy="16558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777002" y="3272996"/>
            <a:ext cx="9268" cy="21068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886021" y="2928592"/>
            <a:ext cx="9268" cy="24450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241260" y="3711662"/>
            <a:ext cx="1123982" cy="34777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786269" y="2924200"/>
            <a:ext cx="1109019" cy="34440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712057" y="1923022"/>
            <a:ext cx="2395988" cy="74588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1008321">
            <a:off x="2000161" y="4172402"/>
            <a:ext cx="6682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 р о ц е с с      э в о л ю ц и и       с о з н а н и я</a:t>
            </a:r>
            <a:endParaRPr lang="ru-RU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57224" y="5506690"/>
            <a:ext cx="778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р е м е н н а я   ш к а л а   и с т о р и ч е с к о г о   п р о г р е с </a:t>
            </a:r>
            <a:r>
              <a:rPr lang="ru-RU" sz="2000" b="1" dirty="0" err="1" smtClean="0"/>
              <a:t>с</a:t>
            </a:r>
            <a:r>
              <a:rPr lang="ru-RU" sz="2000" b="1" dirty="0" smtClean="0"/>
              <a:t> а</a:t>
            </a:r>
            <a:endParaRPr lang="ru-RU" sz="2000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1579100" y="3253849"/>
            <a:ext cx="427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Степень гуманизации людей и общества</a:t>
            </a:r>
          </a:p>
        </p:txBody>
      </p:sp>
      <p:sp>
        <p:nvSpPr>
          <p:cNvPr id="57" name="TextBox 56"/>
          <p:cNvSpPr txBox="1"/>
          <p:nvPr/>
        </p:nvSpPr>
        <p:spPr>
          <a:xfrm rot="20566983">
            <a:off x="1054991" y="3898293"/>
            <a:ext cx="129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Античная</a:t>
            </a:r>
          </a:p>
          <a:p>
            <a:pPr algn="ctr"/>
            <a:r>
              <a:rPr lang="ru-RU" sz="1400" b="1" dirty="0" smtClean="0"/>
              <a:t>цивилизация</a:t>
            </a:r>
            <a:endParaRPr lang="ru-RU" sz="1400" b="1" dirty="0"/>
          </a:p>
        </p:txBody>
      </p:sp>
      <p:sp>
        <p:nvSpPr>
          <p:cNvPr id="58" name="TextBox 57"/>
          <p:cNvSpPr txBox="1"/>
          <p:nvPr/>
        </p:nvSpPr>
        <p:spPr>
          <a:xfrm rot="20570439">
            <a:off x="2377902" y="3537247"/>
            <a:ext cx="129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Феодальное средневековье</a:t>
            </a:r>
          </a:p>
        </p:txBody>
      </p:sp>
      <p:sp>
        <p:nvSpPr>
          <p:cNvPr id="59" name="TextBox 58"/>
          <p:cNvSpPr txBox="1"/>
          <p:nvPr/>
        </p:nvSpPr>
        <p:spPr>
          <a:xfrm rot="20559380">
            <a:off x="3752475" y="3108905"/>
            <a:ext cx="129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Капиталитаризм </a:t>
            </a:r>
            <a:r>
              <a:rPr lang="ru-RU" sz="1200" b="1" dirty="0"/>
              <a:t>(</a:t>
            </a:r>
            <a:r>
              <a:rPr lang="ru-RU" sz="1200" b="1" dirty="0" smtClean="0"/>
              <a:t>капитализм </a:t>
            </a:r>
            <a:r>
              <a:rPr lang="ru-RU" sz="1200" b="1" dirty="0"/>
              <a:t>и социализм)</a:t>
            </a:r>
          </a:p>
        </p:txBody>
      </p:sp>
      <p:sp>
        <p:nvSpPr>
          <p:cNvPr id="60" name="TextBox 59"/>
          <p:cNvSpPr txBox="1"/>
          <p:nvPr/>
        </p:nvSpPr>
        <p:spPr>
          <a:xfrm rot="20594791">
            <a:off x="4838740" y="2799075"/>
            <a:ext cx="94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Эпоха новейшего варварства</a:t>
            </a:r>
          </a:p>
        </p:txBody>
      </p:sp>
      <p:sp>
        <p:nvSpPr>
          <p:cNvPr id="66" name="TextBox 65"/>
          <p:cNvSpPr txBox="1"/>
          <p:nvPr/>
        </p:nvSpPr>
        <p:spPr>
          <a:xfrm rot="20558623">
            <a:off x="5878781" y="2236592"/>
            <a:ext cx="2227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Гуманистическая общественно-экономическая формация </a:t>
            </a:r>
            <a:r>
              <a:rPr lang="ru-RU" sz="1400" b="1" dirty="0" smtClean="0"/>
              <a:t> ДОБРОТВОРЕНИЕ</a:t>
            </a:r>
            <a:endParaRPr lang="ru-RU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26531" y="193442"/>
            <a:ext cx="7882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Научная гипотеза об историческом процессе </a:t>
            </a:r>
            <a:r>
              <a:rPr lang="ru-RU" sz="3600" dirty="0"/>
              <a:t>при учете четырех </a:t>
            </a:r>
            <a:r>
              <a:rPr lang="ru-RU" sz="3600" dirty="0" smtClean="0"/>
              <a:t>аксиом в теории познания</a:t>
            </a:r>
            <a:endParaRPr lang="ru-RU" sz="2400" dirty="0"/>
          </a:p>
        </p:txBody>
      </p:sp>
      <p:sp>
        <p:nvSpPr>
          <p:cNvPr id="68" name="TextBox 67"/>
          <p:cNvSpPr txBox="1"/>
          <p:nvPr/>
        </p:nvSpPr>
        <p:spPr>
          <a:xfrm rot="20370102">
            <a:off x="2053734" y="35592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х</a:t>
            </a:r>
            <a:endParaRPr lang="ru-RU" sz="1350" dirty="0"/>
          </a:p>
        </p:txBody>
      </p:sp>
      <p:sp>
        <p:nvSpPr>
          <p:cNvPr id="69" name="TextBox 68"/>
          <p:cNvSpPr txBox="1"/>
          <p:nvPr/>
        </p:nvSpPr>
        <p:spPr>
          <a:xfrm rot="20370102">
            <a:off x="4615168" y="276069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х</a:t>
            </a:r>
            <a:endParaRPr lang="ru-RU" sz="1350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2208082" y="2739678"/>
            <a:ext cx="1069649" cy="10222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3277731" y="2739679"/>
            <a:ext cx="1487954" cy="223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0444931">
            <a:off x="2406578" y="2220887"/>
            <a:ext cx="15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Начало точек бифуркации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2975" y="4961922"/>
            <a:ext cx="102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1 000 лет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70574" y="4993229"/>
            <a:ext cx="102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500 лет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 rot="20566983">
            <a:off x="4514896" y="2470591"/>
            <a:ext cx="1291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СОЛИДАРИЗМ</a:t>
            </a:r>
            <a:endParaRPr lang="ru-RU" sz="1300" b="1" dirty="0"/>
          </a:p>
        </p:txBody>
      </p:sp>
    </p:spTree>
    <p:extLst>
      <p:ext uri="{BB962C8B-B14F-4D97-AF65-F5344CB8AC3E}">
        <p14:creationId xmlns="" xmlns:p14="http://schemas.microsoft.com/office/powerpoint/2010/main" val="39918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Сравнительный анализ прошлого </a:t>
            </a:r>
            <a:r>
              <a:rPr lang="ru-RU" dirty="0" err="1" smtClean="0"/>
              <a:t>капиталитаризма</a:t>
            </a:r>
            <a:r>
              <a:rPr lang="ru-RU" dirty="0" smtClean="0"/>
              <a:t> и будущего </a:t>
            </a:r>
            <a:r>
              <a:rPr lang="ru-RU" dirty="0" err="1" smtClean="0"/>
              <a:t>Добростроя</a:t>
            </a:r>
            <a:r>
              <a:rPr lang="ru-RU" dirty="0" smtClean="0"/>
              <a:t> (ГОЭФ)</a:t>
            </a:r>
          </a:p>
          <a:p>
            <a:pPr algn="ctr">
              <a:buNone/>
            </a:pPr>
            <a:r>
              <a:rPr lang="ru-RU" dirty="0" smtClean="0"/>
              <a:t>Агрегированные понятия</a:t>
            </a:r>
          </a:p>
          <a:p>
            <a:pPr algn="ctr">
              <a:buNone/>
            </a:pPr>
            <a:r>
              <a:rPr lang="ru-RU" dirty="0" smtClean="0"/>
              <a:t>Исходное производственное отношение</a:t>
            </a:r>
          </a:p>
          <a:p>
            <a:pPr algn="ctr">
              <a:buNone/>
            </a:pPr>
            <a:r>
              <a:rPr lang="ru-RU" dirty="0" smtClean="0"/>
              <a:t>Основное производственное отношение</a:t>
            </a:r>
          </a:p>
          <a:p>
            <a:pPr algn="ctr">
              <a:buNone/>
            </a:pPr>
            <a:r>
              <a:rPr lang="ru-RU" dirty="0" smtClean="0"/>
              <a:t>Производные производственные отношения</a:t>
            </a:r>
          </a:p>
          <a:p>
            <a:pPr algn="ctr">
              <a:buNone/>
            </a:pPr>
            <a:r>
              <a:rPr lang="ru-RU" dirty="0" smtClean="0"/>
              <a:t>Надстройка и идеология</a:t>
            </a:r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</a:t>
            </a:r>
            <a:r>
              <a:rPr lang="ru-RU" dirty="0" err="1" smtClean="0"/>
              <a:t>капиталитаризма</a:t>
            </a:r>
            <a:r>
              <a:rPr lang="ru-RU" dirty="0" smtClean="0"/>
              <a:t> и ГОЭФ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Субъект, индивидуум ценен стоимостью принадлежащих ему вещей (товарный фетишизм) - олигархия</a:t>
            </a:r>
            <a:endParaRPr lang="ru-RU" b="1" u="sng" dirty="0" smtClean="0"/>
          </a:p>
          <a:p>
            <a:r>
              <a:rPr lang="ru-RU" dirty="0" smtClean="0"/>
              <a:t>Субъект, индивидуум ценен своими знаниями </a:t>
            </a:r>
            <a:r>
              <a:rPr lang="ru-RU" b="1" dirty="0" smtClean="0"/>
              <a:t>истины</a:t>
            </a:r>
            <a:r>
              <a:rPr lang="ru-RU" dirty="0" smtClean="0"/>
              <a:t>, </a:t>
            </a:r>
            <a:r>
              <a:rPr lang="ru-RU" b="1" dirty="0" smtClean="0"/>
              <a:t>терпением</a:t>
            </a:r>
            <a:r>
              <a:rPr lang="ru-RU" dirty="0" smtClean="0"/>
              <a:t> в отношениях к обществу и </a:t>
            </a:r>
            <a:r>
              <a:rPr lang="ru-RU" b="1" dirty="0" smtClean="0"/>
              <a:t>добротой</a:t>
            </a:r>
            <a:r>
              <a:rPr lang="ru-RU" dirty="0" smtClean="0"/>
              <a:t> к Природе, как целому, его породившему - меритократия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</a:t>
            </a:r>
            <a:r>
              <a:rPr lang="ru-RU" dirty="0" err="1" smtClean="0"/>
              <a:t>капиталитаризма</a:t>
            </a:r>
            <a:r>
              <a:rPr lang="ru-RU" dirty="0" smtClean="0"/>
              <a:t> и ГОЭФ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/>
              <a:t>Производные производственные отношения</a:t>
            </a:r>
          </a:p>
          <a:p>
            <a:pPr algn="ctr">
              <a:buNone/>
            </a:pPr>
            <a:r>
              <a:rPr lang="ru-RU" dirty="0" smtClean="0"/>
              <a:t>Потребности, интересы, ценности.</a:t>
            </a:r>
            <a:endParaRPr lang="ru-RU" b="1" u="sng" dirty="0" smtClean="0"/>
          </a:p>
          <a:p>
            <a:r>
              <a:rPr lang="ru-RU" dirty="0" smtClean="0"/>
              <a:t>Человек живет, чтобы обладать как можно большим количеством как можно более дорогих вещей, включая капитал и сокровище</a:t>
            </a:r>
            <a:endParaRPr lang="ru-RU" b="1" u="sng" dirty="0" smtClean="0"/>
          </a:p>
          <a:p>
            <a:r>
              <a:rPr lang="ru-RU" dirty="0" smtClean="0"/>
              <a:t>Человек живет ради духовного развития, личностного совершенствования и поиска  путей своего служения другим людям и обществу</a:t>
            </a:r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</a:t>
            </a:r>
            <a:r>
              <a:rPr lang="ru-RU" dirty="0" err="1" smtClean="0"/>
              <a:t>капиталитаризма</a:t>
            </a:r>
            <a:r>
              <a:rPr lang="ru-RU" dirty="0" smtClean="0"/>
              <a:t> и ГОЭФ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Принцип политического устройства (надстройка)</a:t>
            </a:r>
          </a:p>
          <a:p>
            <a:r>
              <a:rPr lang="ru-RU" dirty="0" smtClean="0"/>
              <a:t>Государство = тоталитаризм руководящей подсистемы, формируемой главными акционерами + силовая деспотия финансовой олигархии и чиновников «выиграл-проиграл»</a:t>
            </a:r>
            <a:endParaRPr lang="ru-RU" b="1" u="sng" dirty="0" smtClean="0"/>
          </a:p>
          <a:p>
            <a:r>
              <a:rPr lang="ru-RU" dirty="0" smtClean="0"/>
              <a:t>Государство = демократическая руководящая подсистема, как формируемая снизу сообществами сообществ + </a:t>
            </a:r>
            <a:r>
              <a:rPr lang="ru-RU" dirty="0" err="1" smtClean="0"/>
              <a:t>меритократический</a:t>
            </a:r>
            <a:r>
              <a:rPr lang="ru-RU" dirty="0" smtClean="0"/>
              <a:t> принцип формирования интеллектуального авангарда </a:t>
            </a:r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</a:t>
            </a:r>
            <a:r>
              <a:rPr lang="ru-RU" dirty="0" err="1" smtClean="0"/>
              <a:t>капиталитаризма</a:t>
            </a:r>
            <a:r>
              <a:rPr lang="ru-RU" dirty="0" smtClean="0"/>
              <a:t> и ГОЭФ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Принцип политического устройства (надстройки)</a:t>
            </a:r>
            <a:endParaRPr lang="ru-RU" dirty="0" smtClean="0"/>
          </a:p>
          <a:p>
            <a:r>
              <a:rPr lang="ru-RU" dirty="0" err="1" smtClean="0"/>
              <a:t>Псевдодемократия</a:t>
            </a:r>
            <a:r>
              <a:rPr lang="ru-RU" dirty="0" smtClean="0"/>
              <a:t> = бумажные законы, защищающие интересы руководящей подсистемы от законных требований управляемой подсистемы  + принцип «выиграла руководящая подсистема – проиграла управляемая подсистема»</a:t>
            </a:r>
            <a:endParaRPr lang="ru-RU" b="1" u="sng" dirty="0" smtClean="0"/>
          </a:p>
          <a:p>
            <a:r>
              <a:rPr lang="ru-RU" dirty="0" smtClean="0"/>
              <a:t>Демократия = законодательство, обеспечивающее всегда и везде  всеобщий и универсальный принцип «выиграл-выиграл»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	Монографии</a:t>
            </a:r>
          </a:p>
          <a:p>
            <a:pPr lvl="0"/>
            <a:r>
              <a:rPr lang="ru-RU" dirty="0" smtClean="0"/>
              <a:t>Приватизация в России: мифы и заблуждения (Теории сложности). </a:t>
            </a:r>
            <a:r>
              <a:rPr lang="en-US" dirty="0" smtClean="0"/>
              <a:t>Germany, LAP LAMBERT Academic Publishing, 2015, 146 </a:t>
            </a:r>
            <a:r>
              <a:rPr lang="ru-RU" dirty="0" smtClean="0"/>
              <a:t>с</a:t>
            </a:r>
            <a:r>
              <a:rPr lang="en-US" dirty="0" smtClean="0"/>
              <a:t>. [</a:t>
            </a:r>
            <a:r>
              <a:rPr lang="ru-RU" dirty="0" smtClean="0"/>
              <a:t>Электронный ресурс</a:t>
            </a:r>
            <a:r>
              <a:rPr lang="en-US" dirty="0" smtClean="0"/>
              <a:t>] </a:t>
            </a:r>
            <a:r>
              <a:rPr lang="en-US" dirty="0" smtClean="0">
                <a:hlinkClick r:id="rId2"/>
              </a:rPr>
              <a:t>https://www.ljubljuknigi.ru/</a:t>
            </a:r>
            <a:endParaRPr lang="ru-RU" dirty="0" smtClean="0"/>
          </a:p>
          <a:p>
            <a:r>
              <a:rPr lang="ru-RU" dirty="0" smtClean="0"/>
              <a:t>Инновации как форма эволюции сознания. В свете теории сложности.  </a:t>
            </a:r>
            <a:r>
              <a:rPr lang="en-US" dirty="0" smtClean="0"/>
              <a:t>Germany, LAP LAMBERT Academic Publishing, 2012</a:t>
            </a:r>
            <a:r>
              <a:rPr lang="ru-RU" dirty="0" smtClean="0"/>
              <a:t>, 310 с. </a:t>
            </a:r>
          </a:p>
          <a:p>
            <a:r>
              <a:rPr lang="ru-RU" dirty="0" smtClean="0"/>
              <a:t>Инновации и модернизация экономики России. Теория и практика.  Москва, Агентство печати «Наука и образование», 2011, 245 </a:t>
            </a:r>
            <a:r>
              <a:rPr lang="en-US" dirty="0" smtClean="0"/>
              <a:t>c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Руководство по оценке экономической эффективности инновационных проектов (в соавторстве). Москва, МАКС Пресс, 2011, 108 с. </a:t>
            </a:r>
          </a:p>
          <a:p>
            <a:r>
              <a:rPr lang="ru-RU" dirty="0" smtClean="0"/>
              <a:t>Предпринимательство: сущность, директивы и перспективы. Москва, Издательство "Знание", 1992, 61 с. </a:t>
            </a:r>
          </a:p>
          <a:p>
            <a:r>
              <a:rPr lang="ru-RU" dirty="0" smtClean="0"/>
              <a:t>Развитие бригад и стимулирование коллективного труда. Москва, Издательство «Экономика», 1986, 112 с.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sz="4500" dirty="0" smtClean="0"/>
              <a:t>	</a:t>
            </a:r>
            <a:r>
              <a:rPr lang="ru-RU" sz="4500" b="1" u="sng" dirty="0" smtClean="0"/>
              <a:t>Статьи и выступления</a:t>
            </a:r>
          </a:p>
          <a:p>
            <a:pPr lvl="0"/>
            <a:r>
              <a:rPr lang="ru-RU" sz="4500" dirty="0" smtClean="0"/>
              <a:t>Мифы и заблуждения о современной рыночной экономике. Научно-практический журнал «Экономика и управление собственностью», №3, </a:t>
            </a:r>
            <a:r>
              <a:rPr lang="ru-RU" sz="4500" b="1" dirty="0" smtClean="0"/>
              <a:t>2014</a:t>
            </a:r>
            <a:r>
              <a:rPr lang="ru-RU" sz="4500" dirty="0" smtClean="0"/>
              <a:t>, с.65-69.</a:t>
            </a:r>
          </a:p>
          <a:p>
            <a:pPr lvl="0"/>
            <a:r>
              <a:rPr lang="ru-RU" sz="4500" dirty="0" err="1" smtClean="0"/>
              <a:t>Добрострой</a:t>
            </a:r>
            <a:r>
              <a:rPr lang="ru-RU" sz="4500" dirty="0" smtClean="0"/>
              <a:t> – идеология будущего (в соавторстве: Василенко В.И., Федоров М.В.) Журнал «Самоуправление»,</a:t>
            </a:r>
            <a:r>
              <a:rPr lang="ru-RU" sz="4500" b="1" dirty="0" smtClean="0"/>
              <a:t> 2014</a:t>
            </a:r>
            <a:r>
              <a:rPr lang="ru-RU" sz="4500" dirty="0" smtClean="0"/>
              <a:t>, с.42-46.</a:t>
            </a:r>
          </a:p>
          <a:p>
            <a:pPr lvl="0"/>
            <a:r>
              <a:rPr lang="ru-RU" sz="4500" dirty="0" smtClean="0"/>
              <a:t>Экономическая теория на рубеже шестого технологического уклада. Тезисы участников международной научной конференции «Экономическая система современной России: пути и цели развития», 19 ноября 2014 г., М.: МГУ, </a:t>
            </a:r>
            <a:r>
              <a:rPr lang="ru-RU" sz="4500" b="1" dirty="0" smtClean="0"/>
              <a:t>2014</a:t>
            </a:r>
            <a:r>
              <a:rPr lang="ru-RU" sz="4500" dirty="0" smtClean="0"/>
              <a:t>,</a:t>
            </a:r>
            <a:r>
              <a:rPr lang="en-US" sz="4500" dirty="0" smtClean="0"/>
              <a:t> c</a:t>
            </a:r>
            <a:r>
              <a:rPr lang="ru-RU" sz="4500" dirty="0" smtClean="0"/>
              <a:t>.</a:t>
            </a:r>
            <a:r>
              <a:rPr lang="en-US" sz="4500" dirty="0" smtClean="0"/>
              <a:t>26-28</a:t>
            </a:r>
            <a:r>
              <a:rPr lang="ru-RU" sz="4500" dirty="0" smtClean="0"/>
              <a:t>.</a:t>
            </a:r>
          </a:p>
          <a:p>
            <a:pPr lvl="0"/>
            <a:r>
              <a:rPr lang="ru-RU" sz="4500" dirty="0" smtClean="0"/>
              <a:t>Политэкономическая теория </a:t>
            </a:r>
            <a:r>
              <a:rPr lang="en-US" sz="4500" dirty="0" smtClean="0"/>
              <a:t>XXI</a:t>
            </a:r>
            <a:r>
              <a:rPr lang="ru-RU" sz="4500" dirty="0" smtClean="0"/>
              <a:t> века: новая модель экономического развития. </a:t>
            </a:r>
            <a:r>
              <a:rPr lang="en-US" sz="4500" dirty="0" smtClean="0"/>
              <a:t>IX </a:t>
            </a:r>
            <a:r>
              <a:rPr lang="ru-RU" sz="4500" dirty="0" smtClean="0"/>
              <a:t>Международная </a:t>
            </a:r>
            <a:r>
              <a:rPr lang="ru-RU" sz="4500" dirty="0" err="1" smtClean="0"/>
              <a:t>Кондратьевская</a:t>
            </a:r>
            <a:r>
              <a:rPr lang="ru-RU" sz="4500" dirty="0" smtClean="0"/>
              <a:t> конференция «Новая модель экономического роста: теоретическая конструкция и реальная политика» и </a:t>
            </a:r>
            <a:r>
              <a:rPr lang="en-US" sz="4500" dirty="0" smtClean="0"/>
              <a:t>XXII </a:t>
            </a:r>
            <a:r>
              <a:rPr lang="ru-RU" sz="4500" dirty="0" err="1" smtClean="0"/>
              <a:t>Кондратьевские</a:t>
            </a:r>
            <a:r>
              <a:rPr lang="ru-RU" sz="4500" dirty="0" smtClean="0"/>
              <a:t> чтения, 11-12 ноября 2014 г., М.: ИЭ РАН, </a:t>
            </a:r>
            <a:r>
              <a:rPr lang="ru-RU" sz="4500" b="1" dirty="0" smtClean="0"/>
              <a:t>2014</a:t>
            </a:r>
            <a:r>
              <a:rPr lang="ru-RU" sz="4500" dirty="0" smtClean="0"/>
              <a:t>, с.181-183.</a:t>
            </a:r>
          </a:p>
          <a:p>
            <a:pPr lvl="0"/>
            <a:r>
              <a:rPr lang="ru-RU" sz="4500" dirty="0" smtClean="0"/>
              <a:t>Рынок: сущность и история от возникновения до кончины. Научно-практический журнал «Экономика и управление собственностью», №3, </a:t>
            </a:r>
            <a:r>
              <a:rPr lang="ru-RU" sz="4500" b="1" dirty="0" smtClean="0"/>
              <a:t>2014</a:t>
            </a:r>
            <a:r>
              <a:rPr lang="ru-RU" sz="4500" dirty="0" smtClean="0"/>
              <a:t>, с.7-13.</a:t>
            </a:r>
          </a:p>
          <a:p>
            <a:pPr lvl="0"/>
            <a:r>
              <a:rPr lang="ru-RU" sz="4500" dirty="0" smtClean="0"/>
              <a:t>Вопросы суверенности современной России с точки зрения теории сложности. Материалы всероссийской научно-общественной конференции «Проблемы суверенности современной России», 06 июня 2014, Центр научно-политической мысли и идеологии, М.: Наука и политика, </a:t>
            </a:r>
            <a:r>
              <a:rPr lang="ru-RU" sz="4500" b="1" dirty="0" smtClean="0"/>
              <a:t>2014</a:t>
            </a:r>
            <a:r>
              <a:rPr lang="ru-RU" sz="4500" dirty="0" smtClean="0"/>
              <a:t>, с. 540-545.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4983179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Мифы и заблуждения в экономической теории и политике. </a:t>
            </a:r>
            <a:r>
              <a:rPr lang="en-US" sz="1800" dirty="0" smtClean="0"/>
              <a:t>X </a:t>
            </a:r>
            <a:r>
              <a:rPr lang="ru-RU" sz="1800" dirty="0" smtClean="0"/>
              <a:t>Международная межвузовская научно-практическая конференция "Российское предпринимательство: история и современность", 13 мая 2014 года, М., РАП, Агентство печати "Наука и образование", </a:t>
            </a:r>
            <a:r>
              <a:rPr lang="ru-RU" sz="1800" b="1" dirty="0" smtClean="0"/>
              <a:t>2014</a:t>
            </a:r>
            <a:r>
              <a:rPr lang="ru-RU" sz="1800" dirty="0" smtClean="0"/>
              <a:t>, с. 78-82.</a:t>
            </a:r>
          </a:p>
          <a:p>
            <a:pPr lvl="0"/>
            <a:r>
              <a:rPr lang="ru-RU" sz="1800" dirty="0" smtClean="0"/>
              <a:t>Проблемы управления в свете теории сложности. Управленческие науки в современной России. Сборник докладов научной конференции. Финансовый университет при Правительстве Российской Федерации. Научно практический журнал "Эффективное Антикризисное управлений", М., </a:t>
            </a:r>
            <a:r>
              <a:rPr lang="ru-RU" sz="1800" b="1" dirty="0" smtClean="0"/>
              <a:t>2014</a:t>
            </a:r>
            <a:r>
              <a:rPr lang="ru-RU" sz="1800" dirty="0" smtClean="0"/>
              <a:t>, т.1, с.226-230.</a:t>
            </a:r>
          </a:p>
          <a:p>
            <a:pPr lvl="0"/>
            <a:r>
              <a:rPr lang="ru-RU" sz="1800" dirty="0" smtClean="0"/>
              <a:t>Федеральная резервная система США в вопросах, но без ответов. Научно-практический журнал "Экономика и управление собственностью", №1, </a:t>
            </a:r>
            <a:r>
              <a:rPr lang="ru-RU" sz="1800" b="1" dirty="0" smtClean="0"/>
              <a:t>2014</a:t>
            </a:r>
            <a:r>
              <a:rPr lang="ru-RU" sz="1800" dirty="0" smtClean="0"/>
              <a:t>, с. 49-53. [Электронный ресурс] </a:t>
            </a:r>
            <a:r>
              <a:rPr lang="ru-RU" sz="1800" dirty="0" smtClean="0">
                <a:hlinkClick r:id="rId2"/>
              </a:rPr>
              <a:t>http://www.vshpp.ru/about/journal</a:t>
            </a:r>
            <a:endParaRPr lang="ru-RU" sz="1800" dirty="0" smtClean="0"/>
          </a:p>
          <a:p>
            <a:pPr lvl="0"/>
            <a:r>
              <a:rPr lang="ru-RU" sz="1800" dirty="0" smtClean="0"/>
              <a:t>Глобальный кризис и генезис гуманистической общественно-экономической формации (в соавторстве: Василенко В.И., Федоров М.В.) Геополитический журнал, №3, </a:t>
            </a:r>
            <a:r>
              <a:rPr lang="ru-RU" sz="1800" b="1" dirty="0" smtClean="0"/>
              <a:t>2014</a:t>
            </a:r>
            <a:r>
              <a:rPr lang="ru-RU" sz="1800" dirty="0" smtClean="0"/>
              <a:t>, с.31-41.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4911741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Федеральная резервная система США в вопросах, но без ответов. </a:t>
            </a:r>
            <a:r>
              <a:rPr lang="en-US" sz="2000" dirty="0" smtClean="0"/>
              <a:t>FAQ about FRS without any answers. </a:t>
            </a:r>
            <a:r>
              <a:rPr lang="ru-RU" sz="2000" dirty="0" smtClean="0"/>
              <a:t>Материалы Международной научно-общественной конференции, М. 19 декабря 2013 г., Глобальный социальный паразитизм, М.: Наука и политика, </a:t>
            </a:r>
            <a:r>
              <a:rPr lang="ru-RU" sz="2000" b="1" dirty="0" smtClean="0"/>
              <a:t>2014</a:t>
            </a:r>
            <a:r>
              <a:rPr lang="ru-RU" sz="2000" dirty="0" smtClean="0"/>
              <a:t>, с. 248-255. [Электронный ресурс] </a:t>
            </a:r>
            <a:r>
              <a:rPr lang="en-US" sz="2000" dirty="0" smtClean="0">
                <a:hlinkClick r:id="rId2"/>
              </a:rPr>
              <a:t>www.rusrand.ru</a:t>
            </a:r>
            <a:endParaRPr lang="ru-RU" sz="2000" dirty="0" smtClean="0"/>
          </a:p>
          <a:p>
            <a:pPr lvl="0"/>
            <a:r>
              <a:rPr lang="ru-RU" sz="2000" dirty="0" smtClean="0"/>
              <a:t>Российская приватизация с точки зрения методологии теории сложности. Научно-практический журнал "Экономика и управление собственностью", №4, 2013, с. 2-13. [Электронный ресурс] </a:t>
            </a:r>
            <a:r>
              <a:rPr lang="ru-RU" sz="2000" dirty="0" smtClean="0">
                <a:hlinkClick r:id="rId3"/>
              </a:rPr>
              <a:t>http://www.vshpp.ru/about/journal</a:t>
            </a:r>
            <a:endParaRPr lang="ru-RU" sz="2000" dirty="0" smtClean="0"/>
          </a:p>
          <a:p>
            <a:pPr lvl="0"/>
            <a:r>
              <a:rPr lang="ru-RU" sz="2000" dirty="0" smtClean="0"/>
              <a:t>Волны Н</a:t>
            </a:r>
            <a:r>
              <a:rPr lang="en-US" sz="2000" dirty="0" smtClean="0"/>
              <a:t>.</a:t>
            </a:r>
            <a:r>
              <a:rPr lang="ru-RU" sz="2000" dirty="0" smtClean="0"/>
              <a:t>Д</a:t>
            </a:r>
            <a:r>
              <a:rPr lang="en-US" sz="2000" dirty="0" smtClean="0"/>
              <a:t>.</a:t>
            </a:r>
            <a:r>
              <a:rPr lang="ru-RU" sz="2000" dirty="0" smtClean="0"/>
              <a:t>Кондратьева</a:t>
            </a:r>
            <a:r>
              <a:rPr lang="en-US" sz="2000" dirty="0" smtClean="0"/>
              <a:t>: pro and contra. </a:t>
            </a:r>
            <a:r>
              <a:rPr lang="ru-RU" sz="2000" dirty="0" smtClean="0"/>
              <a:t>Тезисы участников </a:t>
            </a:r>
            <a:r>
              <a:rPr lang="en-US" sz="2000" dirty="0" smtClean="0"/>
              <a:t>XXI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Кондратьевских</a:t>
            </a:r>
            <a:r>
              <a:rPr lang="ru-RU" sz="2000" dirty="0" smtClean="0"/>
              <a:t> чтений: "Мировая экономика ближайшего будущего: откуда ждать инновационного рывка?" М.: МФК, 2013. [Электронный ресурс] </a:t>
            </a:r>
            <a:r>
              <a:rPr lang="ru-RU" sz="2000" dirty="0" smtClean="0">
                <a:hlinkClick r:id="rId4"/>
              </a:rPr>
              <a:t>http://www.ikf2011.ru</a:t>
            </a:r>
            <a:endParaRPr lang="ru-RU" sz="2000" dirty="0" smtClean="0"/>
          </a:p>
          <a:p>
            <a:pPr lvl="0"/>
            <a:r>
              <a:rPr lang="ru-RU" sz="2000" dirty="0" smtClean="0"/>
              <a:t>Управление развитием сложных (крупномасштабных) систем в свете теории сложности. Материалы 7-ой международной конференции, т.1, М.: ИПУ им. В.А.Трапезникова РАН, 2013, с.192-195.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126055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Гуманистическая общественно-экономическая формация как безальтернативное будущее человечества. (в соавторстве: В.И.Василенко, М.В.Федоров) Журнал «Управление собственностью: теория и практика», №2, 2013, с.41-52. [Электронный ресурс] </a:t>
            </a:r>
            <a:r>
              <a:rPr lang="ru-RU" sz="4200" dirty="0" smtClean="0">
                <a:hlinkClick r:id="rId2"/>
              </a:rPr>
              <a:t>http://www.delpress.ru/ </a:t>
            </a:r>
            <a:endParaRPr lang="ru-RU" sz="4200" dirty="0" smtClean="0"/>
          </a:p>
          <a:p>
            <a:r>
              <a:rPr lang="ru-RU" sz="4200" dirty="0" smtClean="0"/>
              <a:t>"Сложные системы" как объект научного исследования. Труды XV Международной конференции «Проблемы управления и моделирования в сложных системах», Самара, ИПУСС РАН, 25-28 июня 2013, с.298-308.</a:t>
            </a:r>
          </a:p>
          <a:p>
            <a:pPr lvl="0"/>
            <a:r>
              <a:rPr lang="ru-RU" sz="4200" dirty="0" smtClean="0"/>
              <a:t>Модернизация Российской экономики, как прикладная задача управления развитием сложных систем. // Научный журнал «Онтология проектирования», ИПУСС РАН, Самара, 2012, № 4(6). [Электронный ресурс]  </a:t>
            </a:r>
            <a:r>
              <a:rPr lang="ru-RU" sz="4200" dirty="0" smtClean="0">
                <a:hlinkClick r:id="rId3"/>
              </a:rPr>
              <a:t>http://agora.guru.ru/scientific_journal/rus</a:t>
            </a:r>
            <a:endParaRPr lang="ru-RU" sz="4200" dirty="0" smtClean="0"/>
          </a:p>
          <a:p>
            <a:pPr lvl="0"/>
            <a:r>
              <a:rPr lang="ru-RU" sz="4200" dirty="0" smtClean="0"/>
              <a:t>Н.Д.Кондратьев и И.Р.Пригожин: синергия двух открытий. Тезисы участников </a:t>
            </a:r>
            <a:r>
              <a:rPr lang="en-US" sz="4200" dirty="0" smtClean="0"/>
              <a:t>VIII</a:t>
            </a:r>
            <a:r>
              <a:rPr lang="ru-RU" sz="4200" dirty="0" smtClean="0"/>
              <a:t> Международной </a:t>
            </a:r>
            <a:r>
              <a:rPr lang="ru-RU" sz="4200" dirty="0" err="1" smtClean="0"/>
              <a:t>Кондратьевской</a:t>
            </a:r>
            <a:r>
              <a:rPr lang="ru-RU" sz="4200" dirty="0" smtClean="0"/>
              <a:t> конференции "Цикличность глобальных процессов, циклы Кондратьева и долгосрочная концепция развития России и глобального мира", М.: МФК, 2012. [Электронный ресурс] </a:t>
            </a:r>
            <a:r>
              <a:rPr lang="ru-RU" sz="4200" dirty="0" smtClean="0">
                <a:hlinkClick r:id="rId4"/>
              </a:rPr>
              <a:t>http://www.ikf2011.ru</a:t>
            </a:r>
            <a:endParaRPr lang="ru-RU" sz="4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Гуманистическая общественно-экономическая 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Совокупность фактов о переходе цивилизации к шестому технологическому укладу и третьему мотиву человеческой деятельности неоспоримо свидетельствует о завершение этапа капиталитарной рыночной экономики и формирует человеческую и материальную базу для перехода диссипативной экономики через точку бифуркации современного кризиса к новой ФОРМАЦИИ – </a:t>
            </a:r>
            <a:r>
              <a:rPr lang="ru-RU" sz="4300" b="1" dirty="0" smtClean="0"/>
              <a:t>ДОБРОТВОРЕНИЮ</a:t>
            </a:r>
            <a:endParaRPr lang="ru-RU" b="1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5800" dirty="0" smtClean="0"/>
              <a:t>Эволюция жизни в свете теории сложных систем// Сборник трудов конференции «Глобальные тенденции развития мира» Москва, 14 июня 2012, ИНИОН РАН - 0,9 п.л.</a:t>
            </a:r>
          </a:p>
          <a:p>
            <a:r>
              <a:rPr lang="ru-RU" sz="5800" dirty="0" smtClean="0"/>
              <a:t>Методология и практика исследования социально-экономических явлений в свете теории сложных систем. // «Роль и место цивилизованного предпринимательства в экономике России. Сборник научных трудов». Выпуск XXVII. Москва, Российская Академия  предпринимательства, 2012, с. 29-47 - 0,8 п.л.</a:t>
            </a:r>
          </a:p>
          <a:p>
            <a:r>
              <a:rPr lang="ru-RU" sz="5800" dirty="0" smtClean="0"/>
              <a:t>Федеральный научно-методический и коммерческий центр управления </a:t>
            </a:r>
            <a:r>
              <a:rPr lang="ru-RU" sz="5800" dirty="0" err="1" smtClean="0"/>
              <a:t>инновационно-промышленной</a:t>
            </a:r>
            <a:r>
              <a:rPr lang="ru-RU" sz="5800" dirty="0" smtClean="0"/>
              <a:t> модернизацией экономики регионов России. // </a:t>
            </a:r>
            <a:r>
              <a:rPr lang="en-US" sz="5800" dirty="0" smtClean="0"/>
              <a:t>VIII</a:t>
            </a:r>
            <a:r>
              <a:rPr lang="ru-RU" sz="5800" dirty="0" smtClean="0"/>
              <a:t> Международная научно практическая конференция «Регионы России: стратегии и механизмы модернизации, инновационного и технологического развития». // М.: ИНИОН РАН, 31 мая – 01 июня 2012 г., 0,8 п.л.</a:t>
            </a:r>
          </a:p>
          <a:p>
            <a:r>
              <a:rPr lang="ru-RU" sz="5800" dirty="0" err="1" smtClean="0"/>
              <a:t>Complex</a:t>
            </a:r>
            <a:r>
              <a:rPr lang="ru-RU" sz="5800" dirty="0" smtClean="0"/>
              <a:t> </a:t>
            </a:r>
            <a:r>
              <a:rPr lang="ru-RU" sz="5800" dirty="0" err="1" smtClean="0"/>
              <a:t>System</a:t>
            </a:r>
            <a:r>
              <a:rPr lang="ru-RU" sz="5800" dirty="0" smtClean="0"/>
              <a:t> </a:t>
            </a:r>
            <a:r>
              <a:rPr lang="ru-RU" sz="5800" dirty="0" err="1" smtClean="0"/>
              <a:t>Analysis</a:t>
            </a:r>
            <a:r>
              <a:rPr lang="ru-RU" sz="5800" dirty="0" smtClean="0"/>
              <a:t> </a:t>
            </a:r>
            <a:r>
              <a:rPr lang="ru-RU" sz="5800" dirty="0" err="1" smtClean="0"/>
              <a:t>of</a:t>
            </a:r>
            <a:r>
              <a:rPr lang="ru-RU" sz="5800" dirty="0" smtClean="0"/>
              <a:t> </a:t>
            </a:r>
            <a:r>
              <a:rPr lang="ru-RU" sz="5800" dirty="0" err="1" smtClean="0"/>
              <a:t>the</a:t>
            </a:r>
            <a:r>
              <a:rPr lang="ru-RU" sz="5800" dirty="0" smtClean="0"/>
              <a:t> </a:t>
            </a:r>
            <a:r>
              <a:rPr lang="ru-RU" sz="5800" dirty="0" err="1" smtClean="0"/>
              <a:t>Russian</a:t>
            </a:r>
            <a:r>
              <a:rPr lang="ru-RU" sz="5800" dirty="0" smtClean="0"/>
              <a:t> </a:t>
            </a:r>
            <a:r>
              <a:rPr lang="ru-RU" sz="5800" dirty="0" err="1" smtClean="0"/>
              <a:t>Innovation</a:t>
            </a:r>
            <a:r>
              <a:rPr lang="ru-RU" sz="5800" dirty="0" smtClean="0"/>
              <a:t> </a:t>
            </a:r>
            <a:r>
              <a:rPr lang="ru-RU" sz="5800" dirty="0" err="1" smtClean="0"/>
              <a:t>Mechanism</a:t>
            </a:r>
            <a:r>
              <a:rPr lang="ru-RU" sz="5800" dirty="0" smtClean="0"/>
              <a:t>. // Проблемы управления и моделирования в сложных системах. </a:t>
            </a:r>
            <a:r>
              <a:rPr lang="en-US" sz="5800" dirty="0" smtClean="0"/>
              <a:t>Complex Systems</a:t>
            </a:r>
            <a:r>
              <a:rPr lang="ru-RU" sz="5800" dirty="0" smtClean="0"/>
              <a:t>: </a:t>
            </a:r>
            <a:r>
              <a:rPr lang="en-US" sz="5800" dirty="0" smtClean="0"/>
              <a:t>Control and Modeling Problems</a:t>
            </a:r>
            <a:r>
              <a:rPr lang="ru-RU" sz="5800" dirty="0" smtClean="0"/>
              <a:t>. Труды </a:t>
            </a:r>
            <a:r>
              <a:rPr lang="en-US" sz="5800" dirty="0" smtClean="0"/>
              <a:t>XIV</a:t>
            </a:r>
            <a:r>
              <a:rPr lang="ru-RU" sz="5800" dirty="0" smtClean="0"/>
              <a:t> Международной конференции, Самара, 19-22 июня 2012 года, с.52-59, 0,6 п.л.</a:t>
            </a:r>
          </a:p>
          <a:p>
            <a:r>
              <a:rPr lang="ru-RU" sz="5800" dirty="0" smtClean="0"/>
              <a:t>Инновации и модернизация в свете реализации федеральной целевой программы «Исследования и разработки по приоритетным направлениям развития научно-технологического комплекса России на 2007-2013 годы». // Проблемы и перспективы развития предпринимательства в России. III Международная научно-практическая конференция, 2 декабря 2011 года, </a:t>
            </a:r>
            <a:r>
              <a:rPr lang="ru-RU" sz="5800" dirty="0" err="1" smtClean="0"/>
              <a:t>РАНХиГС</a:t>
            </a:r>
            <a:r>
              <a:rPr lang="ru-RU" sz="5800" dirty="0" smtClean="0"/>
              <a:t> при Президенте РФ, ЮФУ, Ростов-на-Дону, 0,8 п.л.</a:t>
            </a:r>
          </a:p>
          <a:p>
            <a:r>
              <a:rPr lang="ru-RU" sz="5800" dirty="0" smtClean="0"/>
              <a:t>Мир инноваций и политика модернизации (в соавторстве: Кирпичников А.А., Кондаков А.Г.)// Москва, Мир и политика, № 10, 2011, с. 97-103 - (личный вклад автора – 0,4 п.л.)</a:t>
            </a:r>
          </a:p>
          <a:p>
            <a:r>
              <a:rPr lang="ru-RU" sz="5800" dirty="0" smtClean="0"/>
              <a:t>Методика обоснования начальной (максимальной) цены контракта на выполнение исследований и разработок. (в соавторстве: Кирпичников А.А., </a:t>
            </a:r>
            <a:r>
              <a:rPr lang="ru-RU" sz="5800" dirty="0" err="1" smtClean="0"/>
              <a:t>Михайлец</a:t>
            </a:r>
            <a:r>
              <a:rPr lang="ru-RU" sz="5800" dirty="0" smtClean="0"/>
              <a:t> В.Б., </a:t>
            </a:r>
            <a:r>
              <a:rPr lang="ru-RU" sz="5800" dirty="0" err="1" smtClean="0"/>
              <a:t>Радин</a:t>
            </a:r>
            <a:r>
              <a:rPr lang="ru-RU" sz="5800" dirty="0" smtClean="0"/>
              <a:t> И.В.) // Всероссийский научно-практический журнал «Инновации», №11 (157), 2011 - 1,0 п.л., (личный вклад автора – 0,4 п.л.)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Системный анализ в исследовании финансово-экономических регуляторов инновационной деятельности.// Москва, Финансовый бизнес, № 6, 2011, с. 13-19. - 0,7 п.л.</a:t>
            </a:r>
          </a:p>
          <a:p>
            <a:r>
              <a:rPr lang="ru-RU" dirty="0" smtClean="0"/>
              <a:t>«Инновационная экономика: сущность и стратегическая цель». // Сборник докладов «Инновационное развитие и экономический рост», Москва, РУДН, 2011, </a:t>
            </a:r>
            <a:r>
              <a:rPr lang="en-US" dirty="0" smtClean="0"/>
              <a:t>c</a:t>
            </a:r>
            <a:r>
              <a:rPr lang="ru-RU" dirty="0" smtClean="0"/>
              <a:t>. 421-429 – 0,4 п.л.</a:t>
            </a:r>
          </a:p>
          <a:p>
            <a:r>
              <a:rPr lang="ru-RU" dirty="0" smtClean="0"/>
              <a:t>Инновации для модернизации управлением финансированием федеральных целевых программ (опыт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РФ). // Сборник докладов «Инновационная политика хозяйствующего субъекта: цели, проблемы, пути совершенствования», Москва, РУДН, 2011- 0,4 п.л.</a:t>
            </a:r>
          </a:p>
          <a:p>
            <a:r>
              <a:rPr lang="ru-RU" dirty="0" smtClean="0"/>
              <a:t>Инновационная модернизация  российской экономики в свете теории сложных систем. // </a:t>
            </a:r>
            <a:r>
              <a:rPr lang="en-US" dirty="0" smtClean="0"/>
              <a:t>XIX </a:t>
            </a:r>
            <a:r>
              <a:rPr lang="ru-RU" dirty="0" err="1" smtClean="0"/>
              <a:t>Кондратьевские</a:t>
            </a:r>
            <a:r>
              <a:rPr lang="ru-RU" dirty="0" smtClean="0"/>
              <a:t> чтения. Сборник</a:t>
            </a:r>
            <a:r>
              <a:rPr lang="ru-RU" i="1" dirty="0" smtClean="0"/>
              <a:t> «</a:t>
            </a:r>
            <a:r>
              <a:rPr lang="ru-RU" dirty="0" smtClean="0"/>
              <a:t>Модернизация Российской экономики: уроки прошлого, шансы и риски</a:t>
            </a:r>
            <a:r>
              <a:rPr lang="ru-RU" i="1" dirty="0" smtClean="0"/>
              <a:t>»,</a:t>
            </a:r>
            <a:r>
              <a:rPr lang="ru-RU" dirty="0" smtClean="0"/>
              <a:t> тезисы участников Чтений. Научный редактор – Бондаренко В. М., Международный фонд Н. Д. Кондратьева, Москва, 2011, с. 182-185 – 0,2 п.л.</a:t>
            </a:r>
          </a:p>
          <a:p>
            <a:r>
              <a:rPr lang="ru-RU" dirty="0" smtClean="0"/>
              <a:t>Инновационный механизм российской экономики как сложная система.// «Роль и место цивилизованного предпринимательства в экономике России. Сборник научных трудов». Выпуск XXVIII. Москва, Российская Академия  предпринимательства, 2011, с. 69-81 - 0,75 п.л.</a:t>
            </a:r>
          </a:p>
          <a:p>
            <a:r>
              <a:rPr lang="ru-RU" dirty="0" smtClean="0"/>
              <a:t>Стартовая точка модернизации - победа над коррупционерами. // Москва, Человек и труд, № 9, 2011, с. 26-27 – 0,2 п.л.</a:t>
            </a:r>
          </a:p>
          <a:p>
            <a:r>
              <a:rPr lang="ru-RU" dirty="0" smtClean="0"/>
              <a:t>К вопросу об использовании инновационной, динамической, многофакторной модели управления экономическими параметрами процессов бюджетного финансирования отечественных прикладных исследований и разработок для целей модернизации экономики России. // «Роль и место цивилизованного предпринимательства в экономике России. Сборник научных трудов». Выпуск XXVII. Москва, Российская Академия  предпринимательства, 2011, с. 29-47 - 1,1 п.л.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072098"/>
          </a:xfrm>
        </p:spPr>
        <p:txBody>
          <a:bodyPr>
            <a:noAutofit/>
          </a:bodyPr>
          <a:lstStyle/>
          <a:p>
            <a:r>
              <a:rPr lang="ru-RU" sz="1600" dirty="0" smtClean="0"/>
              <a:t>Анализ системных условий и ограничений концепции перевода экономики России на инновационный путь развития // Путеводитель предпринимателя. Научно-практическое издание: Сб. 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трудов. </a:t>
            </a:r>
            <a:r>
              <a:rPr lang="ru-RU" sz="1600" dirty="0" err="1" smtClean="0"/>
              <a:t>Вып</a:t>
            </a:r>
            <a:r>
              <a:rPr lang="ru-RU" sz="1600" dirty="0" smtClean="0"/>
              <a:t>. </a:t>
            </a:r>
            <a:r>
              <a:rPr lang="en-US" sz="1600" dirty="0" smtClean="0"/>
              <a:t>I</a:t>
            </a:r>
            <a:r>
              <a:rPr lang="ru-RU" sz="1600" dirty="0" smtClean="0"/>
              <a:t>Х – Москва, Российская Академия  предпринимательства, 2011, с. 94-108 – 0,75 п.л.</a:t>
            </a:r>
          </a:p>
          <a:p>
            <a:r>
              <a:rPr lang="ru-RU" sz="1600" dirty="0" smtClean="0"/>
              <a:t>Инновационная модернизация экономики России и национальная идея // Москва, Мир и политика, № 4, 2011, с. 98-102 - 0,5 п.л. </a:t>
            </a:r>
          </a:p>
          <a:p>
            <a:r>
              <a:rPr lang="ru-RU" sz="1600" dirty="0" smtClean="0"/>
              <a:t>«Инновационная деятельность» как предмет научного анализа // Москва,  </a:t>
            </a:r>
            <a:r>
              <a:rPr lang="ru-RU" sz="1600" dirty="0" err="1" smtClean="0"/>
              <a:t>Креативная</a:t>
            </a:r>
            <a:r>
              <a:rPr lang="ru-RU" sz="1600" dirty="0" smtClean="0"/>
              <a:t> экономика, № 7, 2011, с .52-57 – 0,5 п.л.</a:t>
            </a:r>
          </a:p>
          <a:p>
            <a:r>
              <a:rPr lang="ru-RU" sz="1600" dirty="0" smtClean="0"/>
              <a:t>Расширенное воспроизводство нетрудовых доходов – главный тормоз модернизации российской экономики // Москва, Человек и труд, № 7, 2011, с 14-18 – 0,5 п.л.</a:t>
            </a:r>
          </a:p>
          <a:p>
            <a:r>
              <a:rPr lang="ru-RU" sz="1600" dirty="0" smtClean="0"/>
              <a:t>Как стать предпринимателем: 100 вопросов и ответов, советы, опыт. Сборник (в соавторстве).// Москва, "Издательство "Знание", 1993, 221 с. – 0,9 п.л.</a:t>
            </a:r>
          </a:p>
          <a:p>
            <a:r>
              <a:rPr lang="ru-RU" sz="1600" dirty="0" smtClean="0"/>
              <a:t>Словарь-справочник хозяйственных терминов из законов России (в соавторстве) // Москва, "Издательство "Знание", 1993, 64 с. – 0,5 п.л.</a:t>
            </a:r>
          </a:p>
          <a:p>
            <a:r>
              <a:rPr lang="ru-RU" sz="1600" dirty="0" smtClean="0"/>
              <a:t>Словарь нового хозяйственного законодательства (в соавторстве) // А/О "</a:t>
            </a:r>
            <a:r>
              <a:rPr lang="ru-RU" sz="1600" dirty="0" err="1" smtClean="0"/>
              <a:t>Автосельхозмаш</a:t>
            </a:r>
            <a:r>
              <a:rPr lang="ru-RU" sz="1600" dirty="0" smtClean="0"/>
              <a:t> - холдинг"/ М.: Центр экономики и маркетинга, 1992, 51 с. – 0,5 п.л. </a:t>
            </a:r>
          </a:p>
          <a:p>
            <a:r>
              <a:rPr lang="ru-RU" sz="1600" dirty="0" smtClean="0"/>
              <a:t>Термины и определения рыночной экономики. Словарь-справочник (в соавторстве) // Москва, А/О "</a:t>
            </a:r>
            <a:r>
              <a:rPr lang="ru-RU" sz="1600" dirty="0" err="1" smtClean="0"/>
              <a:t>Автосельхозмаш</a:t>
            </a:r>
            <a:r>
              <a:rPr lang="ru-RU" sz="1600" dirty="0" smtClean="0"/>
              <a:t> - холдинг". Центр экономики и маркетинга, 1992, 51 с. - 0,5 п.л.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Пути возрождения российского предпринимательства // Москва, Советская торговля, № 11, 1991, с.25-30 – 0,5 п.л.</a:t>
            </a:r>
          </a:p>
          <a:p>
            <a:r>
              <a:rPr lang="ru-RU" dirty="0" smtClean="0"/>
              <a:t>Правовая основа предпринимательской деятельности / Москва, Хозяйство и право, № 8, 1991, с. 13-23 – 0,8 п.л.</a:t>
            </a:r>
          </a:p>
          <a:p>
            <a:r>
              <a:rPr lang="ru-RU" dirty="0" smtClean="0"/>
              <a:t>Что предпринять предпринимателю? // Москва, Правительственный вестник №13, март,  1991, с. 2 – 0,2 п.л.</a:t>
            </a:r>
          </a:p>
          <a:p>
            <a:r>
              <a:rPr lang="ru-RU" dirty="0" smtClean="0"/>
              <a:t>Развитие предпринимательства и меры по его поддержке. Сборник "Проблемы перехода к рынку в восточном Казахстане" (тезисы докладов). – Казахстан, Усть-Каменогорск,1990, с. 5-9 – 0,5 п.л.</a:t>
            </a:r>
          </a:p>
          <a:p>
            <a:r>
              <a:rPr lang="ru-RU" dirty="0" smtClean="0"/>
              <a:t>Переход к рынку. Концепция и программа (в соавторстве) // Москва, Архангельское, 1990 – 0,5 п.л.</a:t>
            </a:r>
          </a:p>
          <a:p>
            <a:r>
              <a:rPr lang="ru-RU" dirty="0" smtClean="0"/>
              <a:t>Пять шагов ответственности - пять шагов прав // Москва, Сельская молодежь, №11, 1987, с. 25-26 – 0,2 п.л.</a:t>
            </a:r>
          </a:p>
          <a:p>
            <a:r>
              <a:rPr lang="ru-RU" dirty="0" smtClean="0"/>
              <a:t>Человеческий фактор и стимулы перестройки // Управление социальными процессами в новых условиях хозяйствования. Тезисы докладов всесоюзной научно-практической конференции. - Москва, 1987, с 51-53 – 0,4 п.л.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Адрес статьи Кретов С.И. Гуманистическая общественно-экономическая формация! Альтернативы? Нет! Нет! Нет! на форуме Кара Мурзы http://vif2ne.ru/nvz/forum/0/co/329999.htm в дереве форума: http://vif2ne.ru/nvz/forum/0/co/tree#329999 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http://vif2ne.ru/nvz/forum/files/Kmf/(130928000007)_Kretov_Gumanisticheskaya_formaciya_Al_ternativy_net.rtf</a:t>
            </a:r>
            <a:endParaRPr lang="ru-RU" b="1" u="sng" dirty="0" smtClean="0"/>
          </a:p>
          <a:p>
            <a:pPr lvl="0"/>
            <a:r>
              <a:rPr lang="ru-RU" dirty="0" smtClean="0"/>
              <a:t>Доклад о ФРС </a:t>
            </a:r>
            <a:r>
              <a:rPr lang="ru-RU" dirty="0" smtClean="0">
                <a:hlinkClick r:id="rId3"/>
              </a:rPr>
              <a:t>http://rusrand.ru/tv/box/vystuplenie-kretova-si-na-nauchno-obschestvennoj-konferentsii-globalnyj-sotsialnyj-parazitizm</a:t>
            </a:r>
            <a:r>
              <a:rPr lang="ru-RU" dirty="0" smtClean="0"/>
              <a:t>  </a:t>
            </a:r>
            <a:endParaRPr lang="ru-RU" b="1" u="sng" dirty="0" smtClean="0"/>
          </a:p>
          <a:p>
            <a:r>
              <a:rPr lang="ru-RU" dirty="0" smtClean="0"/>
              <a:t> Интервью в китайской газете на сайте Великой Эпохи: </a:t>
            </a:r>
            <a:r>
              <a:rPr lang="ru-RU" dirty="0" smtClean="0">
                <a:hlinkClick r:id="rId4"/>
              </a:rPr>
              <a:t>http://www.epochtimes.ru/sergej-kretov-schaste-dlya-kazhdogo-nastupit-togda-kogda-chelovek-budet-rabotat-radi-drugih-a-ne-dlya-sebya-98917971/</a:t>
            </a:r>
            <a:r>
              <a:rPr lang="ru-RU" dirty="0" smtClean="0"/>
              <a:t> </a:t>
            </a:r>
            <a:endParaRPr lang="ru-RU" b="1" u="sng" dirty="0" smtClean="0"/>
          </a:p>
          <a:p>
            <a:r>
              <a:rPr lang="ru-RU" dirty="0" smtClean="0"/>
              <a:t> Доклад по Конституции в Питере  </a:t>
            </a:r>
            <a:r>
              <a:rPr lang="ru-RU" dirty="0" smtClean="0">
                <a:hlinkClick r:id="rId5"/>
              </a:rPr>
              <a:t>http://youtu.be/FjUyH6r99_8</a:t>
            </a:r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Теоремы Гёделя о неполноте</a:t>
            </a:r>
            <a:br>
              <a:rPr lang="ru-RU" dirty="0" smtClean="0"/>
            </a:br>
            <a:r>
              <a:rPr lang="ru-RU" dirty="0" smtClean="0"/>
              <a:t>(первая теорема)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Для произвольной непротиворечивой формальной и вычислимой теории, в которой можно доказать базовые арифметические высказывания, может быть построено истинное арифметическое высказывание, </a:t>
            </a:r>
            <a:r>
              <a:rPr lang="ru-RU" b="1" u="sng" dirty="0" smtClean="0"/>
              <a:t>истинность которого не может быть доказана в рамках самой теории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Теоремы Гёделя о неполноте</a:t>
            </a:r>
            <a:br>
              <a:rPr lang="ru-RU" dirty="0" smtClean="0"/>
            </a:br>
            <a:r>
              <a:rPr lang="ru-RU" dirty="0" smtClean="0"/>
              <a:t>(вторая теорема)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Для любой формально рекурсивно перечислимой (то есть эффективно генерируемой) теории T, включая базовые арифметические истинностные высказывания и определённые высказывания о формальной доказуемости, данная теория T включает в себя </a:t>
            </a:r>
            <a:r>
              <a:rPr lang="ru-RU" b="1" u="sng" dirty="0" smtClean="0"/>
              <a:t>утверждение о своей непротиворечивости тогда и только тогда, когда теория T противоречива</a:t>
            </a:r>
            <a:endParaRPr lang="ru-RU" b="1" u="sng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3600" b="1" dirty="0" smtClean="0"/>
              <a:t>Исследовательская парадигма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Техническое задание для дальнейшего исследования</a:t>
            </a:r>
            <a:endParaRPr lang="ru-RU" sz="3600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парадигма (техническое задание)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Первое направление деятельности</a:t>
            </a:r>
          </a:p>
          <a:p>
            <a:pPr algn="ctr">
              <a:buNone/>
            </a:pPr>
            <a:r>
              <a:rPr lang="ru-RU" dirty="0" smtClean="0"/>
              <a:t>	 (Теория и методология)</a:t>
            </a:r>
          </a:p>
          <a:p>
            <a:pPr>
              <a:buNone/>
            </a:pPr>
            <a:r>
              <a:rPr lang="ru-RU" dirty="0" smtClean="0"/>
              <a:t>	«Методология, тезаурус, исходные аксиомы и инструментарий теории сложности (кибернетической эпистемологии) в гуманитарных и естественнонаучных исследованиях и образовательном процессе»</a:t>
            </a:r>
            <a:endParaRPr lang="ru-RU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парадигма (техническое задание)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Второе направление деятельности</a:t>
            </a:r>
          </a:p>
          <a:p>
            <a:pPr algn="ctr">
              <a:buNone/>
            </a:pPr>
            <a:r>
              <a:rPr lang="ru-RU" dirty="0" smtClean="0"/>
              <a:t>	 (Вопросы макроэкономического регулирования)</a:t>
            </a:r>
          </a:p>
          <a:p>
            <a:pPr>
              <a:buNone/>
            </a:pPr>
            <a:r>
              <a:rPr lang="ru-RU" dirty="0" smtClean="0"/>
              <a:t>	Национальная стратегия гуманистического развития экономики витального потребления и проблемы оптимального функционирования инновационной экономики в условиях различных форм собственности и процессов глобализации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3529</Words>
  <Application>Microsoft Office PowerPoint</Application>
  <PresentationFormat>Экран (4:3)</PresentationFormat>
  <Paragraphs>458</Paragraphs>
  <Slides>103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04" baseType="lpstr">
      <vt:lpstr>Тема Office</vt:lpstr>
      <vt:lpstr>     25 лет рыночных реформ в России и мире Что дальше?    </vt:lpstr>
      <vt:lpstr>ЭПИГРАФ</vt:lpstr>
      <vt:lpstr>Название современной модели общества в России</vt:lpstr>
      <vt:lpstr>Три возможных пути</vt:lpstr>
      <vt:lpstr>Второй путь?</vt:lpstr>
      <vt:lpstr>Тоталитаризм американских ТНК</vt:lpstr>
      <vt:lpstr>Две допустимые теоретические модели капиталитарной формации</vt:lpstr>
      <vt:lpstr>Слайд 8</vt:lpstr>
      <vt:lpstr>Гуманистическая общественно-экономическая формация</vt:lpstr>
      <vt:lpstr>Задачи СОЛИДАРИЗМА на пути к ДОБРОТВОРЕНИЮ</vt:lpstr>
      <vt:lpstr>Задачи СОЛИДАРИЗМА на пути к ДОБРОТВОРЕНИЮ</vt:lpstr>
      <vt:lpstr>Задачи СОЛИДАРИЗМА на пути к ДОБРОТВОРЕНИЮ</vt:lpstr>
      <vt:lpstr>Задачи СОЛИДАРИЗМА на пути к ДОБРОТВОРЕНИЮ</vt:lpstr>
      <vt:lpstr>Что мы имеем?</vt:lpstr>
      <vt:lpstr>Задачи СОЛИДАРНОГО пути к ДОБРОТВОРЕНИЮ</vt:lpstr>
      <vt:lpstr>Задачи СОЛИДАРНОГО пути к ДОБРОТВОРЕНИЮ</vt:lpstr>
      <vt:lpstr>Задачи СОЛИДАРНОГО пути к ДОБРОТВОРЕНИЮ</vt:lpstr>
      <vt:lpstr>.</vt:lpstr>
      <vt:lpstr>Солидаризм</vt:lpstr>
      <vt:lpstr>. </vt:lpstr>
      <vt:lpstr>Методологический инструментарий исследования </vt:lpstr>
      <vt:lpstr>Предмет исследования центра </vt:lpstr>
      <vt:lpstr>Основные понятия теории сложности (кибернетической эпистемологии) </vt:lpstr>
      <vt:lpstr>Основные понятия теории сложности (кибернетической эпистемологии) </vt:lpstr>
      <vt:lpstr>Основные понятия теории сложности (кибернетической эпистемологии)</vt:lpstr>
      <vt:lpstr>Основные понятия теории сложности (кибернетической эпистемологии</vt:lpstr>
      <vt:lpstr>Основные понятия теории сложности (кибернетической эпистемологии)</vt:lpstr>
      <vt:lpstr>Кибернетическая рекурсивная интерпретация генезиса жизни</vt:lpstr>
      <vt:lpstr>Как жить в условиях неопределенности будущего?</vt:lpstr>
      <vt:lpstr>Основные понятия теории сложности (кибернетической эпистемологии)</vt:lpstr>
      <vt:lpstr>Основные понятия теории сложности (кибернетической эпистемологии)</vt:lpstr>
      <vt:lpstr>Основные понятия теории сложности (кибернетической эпистемологии)</vt:lpstr>
      <vt:lpstr>Основные понятия теории сложности (кибернетической эпистемологии)</vt:lpstr>
      <vt:lpstr>Основные понятия теории сложности (кибернетической эпистемологии)</vt:lpstr>
      <vt:lpstr>Основные понятия теории сложности (кибернетической эпистемологии)</vt:lpstr>
      <vt:lpstr>Научная проблема, требующая решения</vt:lpstr>
      <vt:lpstr>Наука и религия</vt:lpstr>
      <vt:lpstr>Фундамент мироздания</vt:lpstr>
      <vt:lpstr>Почему на Планете глобальный кризис цивилизации?</vt:lpstr>
      <vt:lpstr> Научная гипотеза Гуманистическая общественно-экономическая формация (ГОЭФ) главный политический и экономический ответ на вызовы современного кризиса цивилизации  </vt:lpstr>
      <vt:lpstr>Гуманистическая общественно-экономическая формация (теоретическая модель)</vt:lpstr>
      <vt:lpstr>Сопоставление капиталитаризма и ДОБРОТВОРЕНИЯ</vt:lpstr>
      <vt:lpstr>Сопоставление капиталитаризма и ДОБРОТВОРЕНИЯ</vt:lpstr>
      <vt:lpstr>АКТОРЫ БУДУЩЕГО</vt:lpstr>
      <vt:lpstr>Сущность биологической жизни на Земле раскрывалась на основе трёх аксиом</vt:lpstr>
      <vt:lpstr>Сущность биологической жизни на Земле раскрывалась на основе трёх аксиом</vt:lpstr>
      <vt:lpstr>Сущность биологической жизни на Земле раскрывалась на основе трёх аксиом</vt:lpstr>
      <vt:lpstr>Открытие тысячелетия</vt:lpstr>
      <vt:lpstr>Производственные отношения Мотивация к труду по Гэлбрейту</vt:lpstr>
      <vt:lpstr>Производственные отношения Мотивация к труду по Гэлбрейту</vt:lpstr>
      <vt:lpstr>Производственные отношения Мотивация к труду по Гэлбрейту</vt:lpstr>
      <vt:lpstr>Производственные отношения Мотивация к труду по Гэлбрейту</vt:lpstr>
      <vt:lpstr>Самонаблюдение</vt:lpstr>
      <vt:lpstr>Исихазм - духовность</vt:lpstr>
      <vt:lpstr>Законы</vt:lpstr>
      <vt:lpstr>Цинизм бумажных законов</vt:lpstr>
      <vt:lpstr>Новые категории </vt:lpstr>
      <vt:lpstr>Новые категории </vt:lpstr>
      <vt:lpstr>Новые категории </vt:lpstr>
      <vt:lpstr>Пределы роста западной неолиберальной модели экономики</vt:lpstr>
      <vt:lpstr>Новые категории </vt:lpstr>
      <vt:lpstr>Новые категории</vt:lpstr>
      <vt:lpstr>Производительные силы ГОЭФ</vt:lpstr>
      <vt:lpstr>Сопоставление капиталитаризма и ГУМАНИСТИЧЕСКОЙ ФОРМАЦИИ</vt:lpstr>
      <vt:lpstr>Сопоставление капиталитаризма и ГУМАНИСТИЧЕСКОЙ ФОРМАЦИИ</vt:lpstr>
      <vt:lpstr>Раздел 2</vt:lpstr>
      <vt:lpstr>Научный базис исследования</vt:lpstr>
      <vt:lpstr>Научный базис исследования</vt:lpstr>
      <vt:lpstr>Основные понятия теории сложности (кибернетической эпистемологии)</vt:lpstr>
      <vt:lpstr>Основные понятия теории сложности (кибернетической эпистемологии)</vt:lpstr>
      <vt:lpstr>Отличие классической методологии и методологии теории сложности</vt:lpstr>
      <vt:lpstr>Отличие классической методологии и методологии теории сложности</vt:lpstr>
      <vt:lpstr>Отличие классической методологии и методологии теории сложности</vt:lpstr>
      <vt:lpstr>Раздел 3</vt:lpstr>
      <vt:lpstr>Новые категории </vt:lpstr>
      <vt:lpstr>Кризис идеологии либерализма</vt:lpstr>
      <vt:lpstr>Кризис идеологии либерализма</vt:lpstr>
      <vt:lpstr>Кризис идеологии либерализма</vt:lpstr>
      <vt:lpstr>Раздел 4</vt:lpstr>
      <vt:lpstr>Раздел 5</vt:lpstr>
      <vt:lpstr>Сопоставление капиталитаризма и ГОЭФ</vt:lpstr>
      <vt:lpstr>Сопоставление капиталитаризма и ГОЭФ</vt:lpstr>
      <vt:lpstr>Сопоставление капиталитаризма и ГОЭФ</vt:lpstr>
      <vt:lpstr>Сопоставление капиталитаризма и ГОЭФ</vt:lpstr>
      <vt:lpstr>Публикации</vt:lpstr>
      <vt:lpstr>Публикации</vt:lpstr>
      <vt:lpstr>Публикации</vt:lpstr>
      <vt:lpstr>Публикации</vt:lpstr>
      <vt:lpstr>Публикации</vt:lpstr>
      <vt:lpstr>Публикации</vt:lpstr>
      <vt:lpstr>Публикации</vt:lpstr>
      <vt:lpstr>Публикации</vt:lpstr>
      <vt:lpstr>Публикации</vt:lpstr>
      <vt:lpstr>Публикации</vt:lpstr>
      <vt:lpstr>Теоремы Гёделя о неполноте (первая теорема)</vt:lpstr>
      <vt:lpstr>Теоремы Гёделя о неполноте (вторая теорема)</vt:lpstr>
      <vt:lpstr>Раздел 6</vt:lpstr>
      <vt:lpstr>Исследовательская парадигма (техническое задание)</vt:lpstr>
      <vt:lpstr>Исследовательская парадигма (техническое задание)</vt:lpstr>
      <vt:lpstr>Исследовательская парадигма (техническое задание)</vt:lpstr>
      <vt:lpstr>Исследовательская парадигма (техническое задание)</vt:lpstr>
      <vt:lpstr>Кретов Сергей Иванович</vt:lpstr>
      <vt:lpstr>Графическое представление о траектории движения сложной социальной системы  Аттрактор Лоренца (1994 г.)</vt:lpstr>
    </vt:vector>
  </TitlesOfParts>
  <Company>GSG-Group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жизни в свете теории сложных систем</dc:title>
  <dc:creator>User</dc:creator>
  <cp:lastModifiedBy>Sony</cp:lastModifiedBy>
  <cp:revision>609</cp:revision>
  <dcterms:created xsi:type="dcterms:W3CDTF">2012-06-08T06:13:57Z</dcterms:created>
  <dcterms:modified xsi:type="dcterms:W3CDTF">2016-03-20T11:00:23Z</dcterms:modified>
</cp:coreProperties>
</file>