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30" r:id="rId3"/>
    <p:sldId id="273" r:id="rId4"/>
    <p:sldId id="331" r:id="rId5"/>
    <p:sldId id="300" r:id="rId6"/>
    <p:sldId id="320" r:id="rId7"/>
    <p:sldId id="334" r:id="rId8"/>
    <p:sldId id="323" r:id="rId9"/>
    <p:sldId id="324" r:id="rId10"/>
    <p:sldId id="336" r:id="rId11"/>
    <p:sldId id="27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6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FBEDB3-F84D-4FCD-87CB-ACCDD22028F9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7D548-6441-4856-AD69-EE24828FC1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0371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7D548-6441-4856-AD69-EE24828FC121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4200F-10FA-4698-868E-D442052B09C3}" type="datetimeFigureOut">
              <a:rPr lang="ru-RU" smtClean="0"/>
              <a:pPr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6D138-BFC1-4EE0-8714-D046FD5498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556792"/>
            <a:ext cx="8424936" cy="204365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ru-RU" sz="3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3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5400" b="1" spc="2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ОБРАЗОВАНИЕ </a:t>
            </a:r>
            <a:br>
              <a:rPr lang="ru-RU" sz="5400" b="1" spc="2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400" b="1" spc="2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 </a:t>
            </a:r>
            <a:br>
              <a:rPr lang="ru-RU" sz="5400" b="1" spc="2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5400" b="1" spc="2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СМЫСЛОМ</a:t>
            </a:r>
            <a:endParaRPr lang="ru-RU" sz="6300" b="1" spc="200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509120"/>
            <a:ext cx="7488832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Андрей Стёганцев,</a:t>
            </a:r>
            <a:b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ректор  Академии Игропрактики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6197242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2014. Москва. Московский  экономический форум</a:t>
            </a:r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Рисунок 6" descr="АИ_логотип.png"/>
          <p:cNvPicPr>
            <a:picLocks noChangeAspect="1"/>
          </p:cNvPicPr>
          <p:nvPr/>
        </p:nvPicPr>
        <p:blipFill>
          <a:blip r:embed="rId2" cstate="print">
            <a:lum contrast="20000"/>
          </a:blip>
          <a:stretch>
            <a:fillRect/>
          </a:stretch>
        </p:blipFill>
        <p:spPr>
          <a:xfrm>
            <a:off x="179512" y="147324"/>
            <a:ext cx="3384376" cy="1054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5. Наш выбор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2432" y="1600201"/>
            <a:ext cx="7139136" cy="4061047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C00000"/>
                </a:solidFill>
              </a:rPr>
              <a:t>Практика игры </a:t>
            </a:r>
            <a:r>
              <a:rPr lang="ru-RU" dirty="0">
                <a:solidFill>
                  <a:srgbClr val="C00000"/>
                </a:solidFill>
              </a:rPr>
              <a:t>позволяет 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находить и создавать смыслы, т.е</a:t>
            </a:r>
            <a:r>
              <a:rPr lang="ru-RU" dirty="0">
                <a:solidFill>
                  <a:srgbClr val="C00000"/>
                </a:solidFill>
              </a:rPr>
              <a:t>. становиться </a:t>
            </a:r>
            <a:r>
              <a:rPr lang="ru-RU" dirty="0" smtClean="0">
                <a:solidFill>
                  <a:srgbClr val="C00000"/>
                </a:solidFill>
              </a:rPr>
              <a:t>человеком, наиболее эффективным образом,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C00000"/>
                </a:solidFill>
              </a:rPr>
              <a:t>и поэтому игропрактика должна </a:t>
            </a:r>
            <a:r>
              <a:rPr lang="ru-RU" dirty="0">
                <a:solidFill>
                  <a:srgbClr val="C00000"/>
                </a:solidFill>
              </a:rPr>
              <a:t>стать ядром нового образовательного уклада.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638132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Академия Игропрактики.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GamePractice.Ru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6. Конкретные предложения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852937"/>
            <a:ext cx="8640960" cy="3600399"/>
          </a:xfrm>
        </p:spPr>
        <p:txBody>
          <a:bodyPr anchor="ctr">
            <a:noAutofit/>
          </a:bodyPr>
          <a:lstStyle/>
          <a:p>
            <a:pPr marL="0" indent="0">
              <a:spcBef>
                <a:spcPts val="2400"/>
              </a:spcBef>
              <a:buNone/>
            </a:pPr>
            <a:r>
              <a:rPr lang="ru-RU" sz="4400" b="1" dirty="0" smtClean="0">
                <a:solidFill>
                  <a:srgbClr val="C00000"/>
                </a:solidFill>
              </a:rPr>
              <a:t/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1. Академия Игропрактики.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2800" b="1" dirty="0" smtClean="0"/>
              <a:t>2013-2040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dirty="0" smtClean="0">
                <a:solidFill>
                  <a:srgbClr val="C00000"/>
                </a:solidFill>
              </a:rPr>
              <a:t>2. Игровой семинар «Новое образование».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2800" b="1" dirty="0" smtClean="0"/>
              <a:t>Апрель 2014, ДК «ЗИЛ»</a:t>
            </a:r>
          </a:p>
          <a:p>
            <a:pPr marL="0" indent="0">
              <a:spcBef>
                <a:spcPts val="1200"/>
              </a:spcBef>
              <a:buNone/>
            </a:pPr>
            <a:endParaRPr lang="ru-RU" sz="14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solidFill>
                  <a:srgbClr val="C00000"/>
                </a:solidFill>
              </a:rPr>
              <a:t>4. Концепция «Образование со смыслом».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2800" b="1" dirty="0" smtClean="0"/>
              <a:t>По </a:t>
            </a:r>
            <a:r>
              <a:rPr lang="en-US" sz="2800" b="1" dirty="0" smtClean="0"/>
              <a:t>e-mail</a:t>
            </a:r>
            <a:r>
              <a:rPr lang="ru-RU" sz="2800" b="1" dirty="0" smtClean="0"/>
              <a:t>, по запросу.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000" b="1" dirty="0" smtClean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solidFill>
                  <a:srgbClr val="C00000"/>
                </a:solidFill>
              </a:rPr>
              <a:t>3. Обсуждение возможного сотрудничества.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2800" b="1" dirty="0" smtClean="0"/>
              <a:t>Сразу после окончания – на кофе-паузе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ru-RU" sz="4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4000" dirty="0" smtClean="0">
              <a:solidFill>
                <a:srgbClr val="C00000"/>
              </a:solidFill>
            </a:endParaRPr>
          </a:p>
          <a:p>
            <a:pPr marL="623888" indent="-623888">
              <a:lnSpc>
                <a:spcPct val="120000"/>
              </a:lnSpc>
              <a:buFontTx/>
              <a:buChar char="-"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638132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Академия Игропрактики.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GamePractice.Ru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ru-RU" b="1" dirty="0" smtClean="0"/>
              <a:t>О чем?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1216" y="1196752"/>
            <a:ext cx="8291264" cy="547260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20000"/>
              </a:lnSpc>
              <a:buNone/>
            </a:pPr>
            <a:r>
              <a:rPr lang="ru-RU" sz="3300" dirty="0" smtClean="0">
                <a:solidFill>
                  <a:srgbClr val="C00000"/>
                </a:solidFill>
              </a:rPr>
              <a:t>0.    Человек. Смысл. Образование.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3300" dirty="0" smtClean="0">
                <a:solidFill>
                  <a:srgbClr val="C00000"/>
                </a:solidFill>
              </a:rPr>
              <a:t>Текущая ситуация в образовании.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3300" dirty="0" smtClean="0">
                <a:solidFill>
                  <a:srgbClr val="C00000"/>
                </a:solidFill>
              </a:rPr>
              <a:t>Стратегия изменения этой ситуации.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3300" dirty="0" smtClean="0">
                <a:solidFill>
                  <a:srgbClr val="C00000"/>
                </a:solidFill>
              </a:rPr>
              <a:t>Тактика изменения этой ситуации.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3300" dirty="0" smtClean="0">
                <a:solidFill>
                  <a:srgbClr val="C00000"/>
                </a:solidFill>
              </a:rPr>
              <a:t>Техника изменения этой ситуации.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3300" dirty="0" smtClean="0">
                <a:solidFill>
                  <a:srgbClr val="C00000"/>
                </a:solidFill>
              </a:rPr>
              <a:t>Наше в</a:t>
            </a:r>
            <a:r>
              <a:rPr lang="ru-RU" sz="3300" b="1" i="1" dirty="0" smtClean="0">
                <a:solidFill>
                  <a:srgbClr val="C00000"/>
                </a:solidFill>
              </a:rPr>
              <a:t>и</a:t>
            </a:r>
            <a:r>
              <a:rPr lang="ru-RU" sz="3300" dirty="0" smtClean="0">
                <a:solidFill>
                  <a:srgbClr val="C00000"/>
                </a:solidFill>
              </a:rPr>
              <a:t>дение.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sz="3300" dirty="0" smtClean="0">
                <a:solidFill>
                  <a:srgbClr val="C00000"/>
                </a:solidFill>
              </a:rPr>
              <a:t>Конкретные предложения.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638132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Академия Игропрактики.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GamePractice.Ru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0.1. Что такое Человек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68860"/>
            <a:ext cx="8229600" cy="252028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C00000"/>
                </a:solidFill>
              </a:rPr>
              <a:t>Человек – это живое существо, живущее осмысленной жизнью.</a:t>
            </a:r>
            <a:endParaRPr lang="ru-RU" dirty="0" smtClean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638132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Академия Игропрактики.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GamePractice.Ru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63894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0.2. Что такое Смысл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509120"/>
            <a:ext cx="7848872" cy="648072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C00000"/>
                </a:solidFill>
              </a:rPr>
              <a:t>Смысл  – это связь между объектом действительности и системой целей и ценностей субъекта в рамках выбранного им описания мира.</a:t>
            </a:r>
          </a:p>
          <a:p>
            <a:pPr marL="0" indent="0" algn="just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Т.е. у человека есть:</a:t>
            </a:r>
          </a:p>
          <a:p>
            <a:pPr marL="363538" indent="-188913">
              <a:spcBef>
                <a:spcPts val="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системное  описание мира и себя в нем;</a:t>
            </a:r>
          </a:p>
          <a:p>
            <a:pPr marL="363538" indent="-188913">
              <a:spcBef>
                <a:spcPts val="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осознанная система ценностей;</a:t>
            </a:r>
          </a:p>
          <a:p>
            <a:pPr marL="363538" indent="-188913">
              <a:spcBef>
                <a:spcPts val="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система целей, соответствующая данной системе ценностей.</a:t>
            </a:r>
          </a:p>
          <a:p>
            <a:pPr marL="0" indent="0">
              <a:buNone/>
            </a:pPr>
            <a:endParaRPr lang="ru-RU" sz="2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2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marL="623888" indent="-623888">
              <a:lnSpc>
                <a:spcPct val="120000"/>
              </a:lnSpc>
              <a:buFontTx/>
              <a:buChar char="-"/>
            </a:pP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638132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Академия Игропрактики.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GamePractice.Ru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0.3. Что такое образование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68860"/>
            <a:ext cx="8229600" cy="252028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Образование – это деятельность по воспроизводству и развитию образов.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638132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Академия Игропрактики.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GamePractice.Ru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1. Текущая </a:t>
            </a:r>
            <a:r>
              <a:rPr lang="ru-RU" b="1" dirty="0"/>
              <a:t>ситуация в образовании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143397"/>
            <a:ext cx="8147248" cy="452596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4000" dirty="0">
                <a:solidFill>
                  <a:srgbClr val="C00000"/>
                </a:solidFill>
              </a:rPr>
              <a:t>Российское образование – </a:t>
            </a:r>
            <a:r>
              <a:rPr lang="ru-RU" sz="4000" dirty="0" smtClean="0">
                <a:solidFill>
                  <a:srgbClr val="C00000"/>
                </a:solidFill>
              </a:rPr>
              <a:t>бессмысленное и безобразное, </a:t>
            </a:r>
          </a:p>
          <a:p>
            <a:pPr marL="0" indent="0">
              <a:buNone/>
            </a:pPr>
            <a:r>
              <a:rPr lang="ru-RU" sz="4000" dirty="0" smtClean="0">
                <a:solidFill>
                  <a:srgbClr val="C00000"/>
                </a:solidFill>
              </a:rPr>
              <a:t>потому что оно не удерживает  и не </a:t>
            </a:r>
            <a:r>
              <a:rPr lang="ru-RU" sz="4000" dirty="0" err="1" smtClean="0">
                <a:solidFill>
                  <a:srgbClr val="C00000"/>
                </a:solidFill>
              </a:rPr>
              <a:t>транслируетобраз</a:t>
            </a:r>
            <a:r>
              <a:rPr lang="ru-RU" sz="4000" dirty="0" smtClean="0">
                <a:solidFill>
                  <a:srgbClr val="C00000"/>
                </a:solidFill>
              </a:rPr>
              <a:t> человека, </a:t>
            </a:r>
          </a:p>
          <a:p>
            <a:pPr marL="0" indent="0">
              <a:buNone/>
            </a:pPr>
            <a:r>
              <a:rPr lang="ru-RU" sz="4000" dirty="0" smtClean="0">
                <a:solidFill>
                  <a:srgbClr val="C00000"/>
                </a:solidFill>
              </a:rPr>
              <a:t>т.е. не развивает в живых существах человеческое.</a:t>
            </a:r>
          </a:p>
          <a:p>
            <a:pPr marL="514350" indent="-514350">
              <a:buNone/>
            </a:pPr>
            <a:endParaRPr lang="ru-RU" sz="4400" dirty="0" smtClean="0">
              <a:solidFill>
                <a:srgbClr val="C00000"/>
              </a:solidFill>
            </a:endParaRPr>
          </a:p>
          <a:p>
            <a:pPr marL="514350" indent="-514350" algn="ctr">
              <a:buNone/>
            </a:pP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638132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Академия Игропрактики.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GamePractice.Ru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 2. Стратегия изменения этой ситуации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2494146"/>
          </a:xfrm>
        </p:spPr>
        <p:txBody>
          <a:bodyPr anchor="ctr">
            <a:normAutofit/>
          </a:bodyPr>
          <a:lstStyle/>
          <a:p>
            <a:pPr marL="514350" indent="-514350" algn="just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Образование со смыслом:</a:t>
            </a:r>
          </a:p>
          <a:p>
            <a:pPr algn="just"/>
            <a:r>
              <a:rPr lang="ru-RU" sz="2800" dirty="0" smtClean="0">
                <a:solidFill>
                  <a:srgbClr val="C00000"/>
                </a:solidFill>
              </a:rPr>
              <a:t>Имеет для субъекта смысл (связана с его системой целей и ценностей).</a:t>
            </a:r>
          </a:p>
          <a:p>
            <a:pPr algn="just"/>
            <a:r>
              <a:rPr lang="ru-RU" sz="2800" dirty="0" smtClean="0">
                <a:solidFill>
                  <a:srgbClr val="C00000"/>
                </a:solidFill>
              </a:rPr>
              <a:t>Помогает субъекту находить и создавать смыслы (т.е</a:t>
            </a:r>
            <a:r>
              <a:rPr lang="ru-RU" sz="2800" dirty="0">
                <a:solidFill>
                  <a:srgbClr val="C00000"/>
                </a:solidFill>
              </a:rPr>
              <a:t>. становиться </a:t>
            </a:r>
            <a:r>
              <a:rPr lang="ru-RU" sz="2800" dirty="0" smtClean="0">
                <a:solidFill>
                  <a:srgbClr val="C00000"/>
                </a:solidFill>
              </a:rPr>
              <a:t>человеком).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638132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Академия Игропрактики.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GamePractice.Ru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784972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Образование со смыслом воспроизводит </a:t>
            </a:r>
            <a:r>
              <a:rPr lang="ru-RU" sz="2800" dirty="0">
                <a:solidFill>
                  <a:srgbClr val="C00000"/>
                </a:solidFill>
              </a:rPr>
              <a:t>и </a:t>
            </a:r>
            <a:r>
              <a:rPr lang="ru-RU" sz="2800" dirty="0" smtClean="0">
                <a:solidFill>
                  <a:srgbClr val="C00000"/>
                </a:solidFill>
              </a:rPr>
              <a:t>развивает следующие ключевые образы Человека:</a:t>
            </a:r>
            <a:endParaRPr lang="ru-RU" sz="2800" dirty="0">
              <a:solidFill>
                <a:srgbClr val="C00000"/>
              </a:solidFill>
            </a:endParaRPr>
          </a:p>
          <a:p>
            <a:pPr marL="517525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C00000"/>
                </a:solidFill>
              </a:rPr>
              <a:t>системное  описание мира и себя в нем;</a:t>
            </a:r>
          </a:p>
          <a:p>
            <a:pPr marL="517525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C00000"/>
                </a:solidFill>
              </a:rPr>
              <a:t>осознанная система ценностей;</a:t>
            </a:r>
          </a:p>
          <a:p>
            <a:pPr marL="517525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C00000"/>
                </a:solidFill>
              </a:rPr>
              <a:t>система целей, соответствующая данной системе ценностей.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3. Тактика изменения этой ситуации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600201"/>
            <a:ext cx="8064896" cy="413305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ru-RU" sz="4400" dirty="0">
                <a:solidFill>
                  <a:srgbClr val="C00000"/>
                </a:solidFill>
              </a:rPr>
              <a:t>Чтобы </a:t>
            </a:r>
            <a:r>
              <a:rPr lang="ru-RU" sz="4400" dirty="0" smtClean="0">
                <a:solidFill>
                  <a:srgbClr val="C00000"/>
                </a:solidFill>
              </a:rPr>
              <a:t>живое существо стало человеком, необходимо, чтобы другой Человек относился к нему как </a:t>
            </a:r>
            <a:r>
              <a:rPr lang="ru-RU" sz="4400" dirty="0">
                <a:solidFill>
                  <a:srgbClr val="C00000"/>
                </a:solidFill>
              </a:rPr>
              <a:t>к </a:t>
            </a:r>
            <a:r>
              <a:rPr lang="ru-RU" sz="4400" dirty="0" smtClean="0">
                <a:solidFill>
                  <a:srgbClr val="C00000"/>
                </a:solidFill>
              </a:rPr>
              <a:t>Человеку.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9592" y="638132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Академия Игропрактики.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GamePractice.Ru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4. Техника решения </a:t>
            </a:r>
            <a:r>
              <a:rPr lang="ru-RU" b="1" dirty="0"/>
              <a:t>этой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2880" y="1340768"/>
            <a:ext cx="8229600" cy="452596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4200" dirty="0" smtClean="0">
                <a:solidFill>
                  <a:srgbClr val="C00000"/>
                </a:solidFill>
              </a:rPr>
              <a:t>Каждому </a:t>
            </a:r>
            <a:r>
              <a:rPr lang="ru-RU" sz="4200" dirty="0">
                <a:solidFill>
                  <a:srgbClr val="C00000"/>
                </a:solidFill>
              </a:rPr>
              <a:t>педагогу необходимо осознавать, удерживать </a:t>
            </a:r>
            <a:r>
              <a:rPr lang="ru-RU" sz="4200" dirty="0" smtClean="0">
                <a:solidFill>
                  <a:srgbClr val="C00000"/>
                </a:solidFill>
              </a:rPr>
              <a:t/>
            </a:r>
            <a:br>
              <a:rPr lang="ru-RU" sz="4200" dirty="0" smtClean="0">
                <a:solidFill>
                  <a:srgbClr val="C00000"/>
                </a:solidFill>
              </a:rPr>
            </a:br>
            <a:r>
              <a:rPr lang="ru-RU" sz="4200" dirty="0" smtClean="0">
                <a:solidFill>
                  <a:srgbClr val="C00000"/>
                </a:solidFill>
              </a:rPr>
              <a:t>и </a:t>
            </a:r>
            <a:r>
              <a:rPr lang="ru-RU" sz="4200" dirty="0">
                <a:solidFill>
                  <a:srgbClr val="C00000"/>
                </a:solidFill>
              </a:rPr>
              <a:t>транслировать образ </a:t>
            </a:r>
            <a:r>
              <a:rPr lang="ru-RU" sz="4200" dirty="0" smtClean="0">
                <a:solidFill>
                  <a:srgbClr val="C00000"/>
                </a:solidFill>
              </a:rPr>
              <a:t>человека, </a:t>
            </a:r>
          </a:p>
          <a:p>
            <a:pPr marL="0" indent="0">
              <a:buNone/>
            </a:pPr>
            <a:r>
              <a:rPr lang="ru-RU" sz="4200" dirty="0" smtClean="0">
                <a:solidFill>
                  <a:srgbClr val="C00000"/>
                </a:solidFill>
              </a:rPr>
              <a:t>а также быть человеком самому.</a:t>
            </a:r>
            <a:endParaRPr lang="ru-RU" sz="42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638132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Академия Игропрактики.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GamePractice.Ru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4030</TotalTime>
  <Words>296</Words>
  <Application>Microsoft Office PowerPoint</Application>
  <PresentationFormat>Экран (4:3)</PresentationFormat>
  <Paragraphs>64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  ОБРАЗОВАНИЕ  со  СМЫСЛОМ</vt:lpstr>
      <vt:lpstr>О чем?</vt:lpstr>
      <vt:lpstr> 0.1. Что такое Человек  </vt:lpstr>
      <vt:lpstr> 0.2. Что такое Смысл  </vt:lpstr>
      <vt:lpstr> 0.3. Что такое образование  </vt:lpstr>
      <vt:lpstr>1. Текущая ситуация в образовании</vt:lpstr>
      <vt:lpstr> 2. Стратегия изменения этой ситуации</vt:lpstr>
      <vt:lpstr>3. Тактика изменения этой ситуации</vt:lpstr>
      <vt:lpstr>4. Техника решения этой проблемы</vt:lpstr>
      <vt:lpstr>5. Наш выбор</vt:lpstr>
      <vt:lpstr> 6. Конкретные предложения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СО СМЫСЛОМ: Что? Как? Зачем?  Почему именно так?</dc:title>
  <dc:creator>Андрей</dc:creator>
  <cp:lastModifiedBy>Андрей</cp:lastModifiedBy>
  <cp:revision>111</cp:revision>
  <dcterms:created xsi:type="dcterms:W3CDTF">2013-09-13T06:53:48Z</dcterms:created>
  <dcterms:modified xsi:type="dcterms:W3CDTF">2014-03-27T10:07:11Z</dcterms:modified>
</cp:coreProperties>
</file>