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484" r:id="rId3"/>
    <p:sldId id="568" r:id="rId4"/>
    <p:sldId id="569" r:id="rId5"/>
    <p:sldId id="572" r:id="rId6"/>
    <p:sldId id="571" r:id="rId7"/>
    <p:sldId id="570" r:id="rId8"/>
    <p:sldId id="475" r:id="rId9"/>
    <p:sldId id="495" r:id="rId10"/>
    <p:sldId id="477" r:id="rId11"/>
    <p:sldId id="554" r:id="rId12"/>
    <p:sldId id="481" r:id="rId13"/>
  </p:sldIdLst>
  <p:sldSz cx="9144000" cy="6858000" type="screen4x3"/>
  <p:notesSz cx="6797675" cy="9928225"/>
  <p:embeddedFontLst>
    <p:embeddedFont>
      <p:font typeface="AGOptimaCyr-Bold"/>
      <p:bold r:id="rId16"/>
    </p:embeddedFont>
    <p:embeddedFont>
      <p:font typeface="AGOptimaCyr" charset="0"/>
      <p:regular r:id="rId17"/>
      <p:italic r:id="rId18"/>
      <p:boldItalic r:id="rId19"/>
    </p:embeddedFont>
    <p:embeddedFont>
      <p:font typeface="AGOptCyrillic" charset="0"/>
      <p:bold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u="sng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89F38"/>
    <a:srgbClr val="F8EBD8"/>
    <a:srgbClr val="E8F1CB"/>
    <a:srgbClr val="D4F2D2"/>
    <a:srgbClr val="C9EFE5"/>
    <a:srgbClr val="DCEEF4"/>
    <a:srgbClr val="D9E1F7"/>
    <a:srgbClr val="8E3274"/>
    <a:srgbClr val="F7E5ED"/>
    <a:srgbClr val="F1E8D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568" autoAdjust="0"/>
    <p:restoredTop sz="99774" autoAdjust="0"/>
  </p:normalViewPr>
  <p:slideViewPr>
    <p:cSldViewPr>
      <p:cViewPr varScale="1">
        <p:scale>
          <a:sx n="116" d="100"/>
          <a:sy n="116" d="100"/>
        </p:scale>
        <p:origin x="-1698" y="-108"/>
      </p:cViewPr>
      <p:guideLst>
        <p:guide orient="horz" pos="2160"/>
        <p:guide pos="158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554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B731187-CE5F-4677-A490-E73FD2F8CB77}" type="datetimeFigureOut">
              <a:rPr lang="ru-RU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1.2 CKD and comlications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348E627-A46D-4302-8D27-C7F7AA90C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08055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B0AF720-3026-4C35-B46B-D237251683FA}" type="datetimeFigureOut">
              <a:rPr lang="ru-RU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1.2 CKD and comlications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37DE49E-6CD8-4DBB-A1B9-DBFF77F89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68588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6388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00F26B-4BD6-4AE5-A796-F9B9789EA79C}" type="slidenum">
              <a:rPr lang="ru-RU" smtClean="0">
                <a:latin typeface="Arial" charset="0"/>
                <a:cs typeface="Arial" charset="0"/>
              </a:rPr>
              <a:pPr/>
              <a:t>1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52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D7137-0BAA-4756-A5AF-FA4843C1E45E}" type="slidenum">
              <a:rPr lang="ru-RU" smtClean="0">
                <a:latin typeface="Arial" charset="0"/>
                <a:cs typeface="Arial" charset="0"/>
              </a:rPr>
              <a:pPr/>
              <a:t>4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182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D7137-0BAA-4756-A5AF-FA4843C1E45E}" type="slidenum">
              <a:rPr lang="ru-RU" smtClean="0">
                <a:latin typeface="Arial" charset="0"/>
                <a:cs typeface="Arial" charset="0"/>
              </a:rPr>
              <a:pPr/>
              <a:t>5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394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D7137-0BAA-4756-A5AF-FA4843C1E45E}" type="slidenum">
              <a:rPr lang="ru-RU" smtClean="0">
                <a:latin typeface="Arial" charset="0"/>
                <a:cs typeface="Arial" charset="0"/>
              </a:rPr>
              <a:pPr/>
              <a:t>6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56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D7137-0BAA-4756-A5AF-FA4843C1E45E}" type="slidenum">
              <a:rPr lang="ru-RU" smtClean="0">
                <a:latin typeface="Arial" charset="0"/>
                <a:cs typeface="Arial" charset="0"/>
              </a:rPr>
              <a:pPr/>
              <a:t>7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24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1.2 CKD and comlications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D7137-0BAA-4756-A5AF-FA4843C1E45E}" type="slidenum">
              <a:rPr lang="ru-RU" smtClean="0">
                <a:latin typeface="Arial" charset="0"/>
                <a:cs typeface="Arial" charset="0"/>
              </a:rPr>
              <a:pPr/>
              <a:t>11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14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64EA8-F9BC-40D4-96DC-0057C464A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01365-9C60-441A-8C31-7FFD2FE3A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93C7B-1CFA-4B30-9371-369793A4A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266D8-5F28-4EBE-A2D3-F93962CFB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FF47C-4CBE-42E8-9F78-74D6B248D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FAA8-5699-4B5D-BEC3-20A5DB5CE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C1030-02B8-4F19-AF86-34CEA6A99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36C3B-69F8-41A1-8B47-DA4460002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45CE-FD53-4858-9345-F024AC86E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07BF2-96BC-4098-97FF-906C3F9E3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C619D-EC49-4E6D-A943-7BED1C5E0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u="none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FFF2D-9618-4C46-BDDD-009FF2C4A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hyperlink" Target="http://www.nefrosovet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http://www.nefrosove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frosovet.ru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frosovet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hyperlink" Target="http://www.nefrosovet.ru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hyperlink" Target="http://www.nefrosovet.ru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frosovet.ru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frosovet.ru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frosovet.ru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://www.nefrosovet.ru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hyperlink" Target="&#1041;&#1055;%20&#1091;&#1088;&#1086;&#1074;&#1085;&#1080;%20&#1084;&#1077;&#1076;&#1080;&#1094;&#1080;&#1085;&#1089;&#1082;&#1086;&#1081;%20&#1087;&#1086;&#1084;&#1086;&#1097;&#1080;.pdf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efrosovet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984717" y="3429000"/>
            <a:ext cx="7200799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3600" b="1" u="none" cap="all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GOptimaCyr-Bold" pitchFamily="34" charset="0"/>
                <a:cs typeface="+mn-cs"/>
              </a:rPr>
              <a:t>Модель развития </a:t>
            </a:r>
            <a:r>
              <a:rPr lang="ru-RU" sz="3600" b="1" u="none" cap="all" spc="3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нефрологической</a:t>
            </a:r>
            <a:r>
              <a:rPr lang="ru-RU" sz="3600" b="1" u="none" cap="all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GOptimaCyr-Bold" pitchFamily="34" charset="0"/>
                <a:cs typeface="+mn-cs"/>
              </a:rPr>
              <a:t> службы</a:t>
            </a:r>
            <a:endParaRPr lang="ru-RU" sz="3600" b="1" u="none" cap="all" spc="3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3" name="Прямоугольник 2">
            <a:hlinkClick r:id="rId4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AA-94_05___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1376" y="303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9" repeatCount="999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32782" y="1340768"/>
            <a:ext cx="568687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РЕГИСТР </a:t>
            </a:r>
            <a:r>
              <a:rPr lang="ru-RU" sz="2400" b="1" u="none" dirty="0" err="1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нефрологических</a:t>
            </a:r>
            <a:r>
              <a:rPr lang="ru-RU" sz="24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пациентов</a:t>
            </a:r>
            <a:endParaRPr lang="ru-RU" sz="24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127" name="Прямоугольник 126">
            <a:hlinkClick r:id="rId2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4599363" cy="4077072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450066" cy="412642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721" y="1828535"/>
            <a:ext cx="3958037" cy="4493048"/>
          </a:xfrm>
          <a:prstGeom prst="rect">
            <a:avLst/>
          </a:prstGeom>
          <a:noFill/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3115" y="2208891"/>
            <a:ext cx="4768994" cy="4273515"/>
          </a:xfrm>
          <a:prstGeom prst="rect">
            <a:avLst/>
          </a:prstGeom>
          <a:noFill/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77437"/>
            <a:ext cx="2417841" cy="146336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42" y="3921453"/>
            <a:ext cx="2417841" cy="146336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30" y="4137477"/>
            <a:ext cx="2417841" cy="146336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02" y="4425509"/>
            <a:ext cx="2417841" cy="146336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66" y="4713541"/>
            <a:ext cx="2417841" cy="1463366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Стрелка вправо 13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460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3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" y="548680"/>
            <a:ext cx="6755693" cy="6287548"/>
          </a:xfrm>
          <a:prstGeom prst="rect">
            <a:avLst/>
          </a:prstGeom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083572" y="1990996"/>
            <a:ext cx="2987184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Единое информационное пространство. Телемедицина</a:t>
            </a:r>
            <a:endParaRPr lang="ru-RU" sz="12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22" name="Полилиния 21"/>
          <p:cNvSpPr/>
          <p:nvPr/>
        </p:nvSpPr>
        <p:spPr bwMode="auto">
          <a:xfrm rot="17258661" flipH="1">
            <a:off x="2309970" y="4331934"/>
            <a:ext cx="594569" cy="205425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олилиния 22"/>
          <p:cNvSpPr/>
          <p:nvPr/>
        </p:nvSpPr>
        <p:spPr bwMode="auto">
          <a:xfrm rot="11268035" flipH="1" flipV="1">
            <a:off x="3488643" y="4866919"/>
            <a:ext cx="512618" cy="53953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Полилиния 23"/>
          <p:cNvSpPr/>
          <p:nvPr/>
        </p:nvSpPr>
        <p:spPr bwMode="auto">
          <a:xfrm rot="12510029" flipH="1" flipV="1">
            <a:off x="3626049" y="4790505"/>
            <a:ext cx="356108" cy="25301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Полилиния 24"/>
          <p:cNvSpPr/>
          <p:nvPr/>
        </p:nvSpPr>
        <p:spPr bwMode="auto">
          <a:xfrm rot="3308083" flipH="1">
            <a:off x="2154336" y="4971931"/>
            <a:ext cx="450749" cy="25760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Полилиния 25"/>
          <p:cNvSpPr/>
          <p:nvPr/>
        </p:nvSpPr>
        <p:spPr bwMode="auto">
          <a:xfrm rot="1233488" flipH="1">
            <a:off x="1047401" y="3976665"/>
            <a:ext cx="818604" cy="42456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Полилиния 26"/>
          <p:cNvSpPr/>
          <p:nvPr/>
        </p:nvSpPr>
        <p:spPr bwMode="auto">
          <a:xfrm rot="20397505" flipH="1">
            <a:off x="1182172" y="3551083"/>
            <a:ext cx="1109291" cy="49043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Полилиния 27"/>
          <p:cNvSpPr/>
          <p:nvPr/>
        </p:nvSpPr>
        <p:spPr bwMode="auto">
          <a:xfrm rot="17607638" flipH="1">
            <a:off x="898074" y="2812542"/>
            <a:ext cx="1470851" cy="63444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Полилиния 28"/>
          <p:cNvSpPr/>
          <p:nvPr/>
        </p:nvSpPr>
        <p:spPr bwMode="auto">
          <a:xfrm rot="1944595">
            <a:off x="3700983" y="1905143"/>
            <a:ext cx="145663" cy="14382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Полилиния 29"/>
          <p:cNvSpPr/>
          <p:nvPr/>
        </p:nvSpPr>
        <p:spPr bwMode="auto">
          <a:xfrm rot="3966452" flipH="1">
            <a:off x="3853894" y="2190940"/>
            <a:ext cx="259577" cy="9916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Полилиния 30"/>
          <p:cNvSpPr/>
          <p:nvPr/>
        </p:nvSpPr>
        <p:spPr bwMode="auto">
          <a:xfrm rot="17970585">
            <a:off x="3470149" y="2357182"/>
            <a:ext cx="761374" cy="260131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Полилиния 31"/>
          <p:cNvSpPr/>
          <p:nvPr/>
        </p:nvSpPr>
        <p:spPr bwMode="auto">
          <a:xfrm rot="21165097" flipH="1">
            <a:off x="3601364" y="3783590"/>
            <a:ext cx="520129" cy="21933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олилиния 32"/>
          <p:cNvSpPr/>
          <p:nvPr/>
        </p:nvSpPr>
        <p:spPr bwMode="auto">
          <a:xfrm rot="21165097" flipH="1">
            <a:off x="3597117" y="3835264"/>
            <a:ext cx="267763" cy="17616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Полилиния 33"/>
          <p:cNvSpPr/>
          <p:nvPr/>
        </p:nvSpPr>
        <p:spPr bwMode="auto">
          <a:xfrm rot="4008328" flipH="1">
            <a:off x="3402238" y="4001167"/>
            <a:ext cx="319766" cy="14339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Полилиния 34"/>
          <p:cNvSpPr/>
          <p:nvPr/>
        </p:nvSpPr>
        <p:spPr bwMode="auto">
          <a:xfrm rot="18958097" flipH="1">
            <a:off x="2976908" y="3010050"/>
            <a:ext cx="240755" cy="23055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Полилиния 37"/>
          <p:cNvSpPr/>
          <p:nvPr/>
        </p:nvSpPr>
        <p:spPr bwMode="auto">
          <a:xfrm rot="15531699" flipH="1">
            <a:off x="2799233" y="2917665"/>
            <a:ext cx="235460" cy="14770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Полилиния 38"/>
          <p:cNvSpPr/>
          <p:nvPr/>
        </p:nvSpPr>
        <p:spPr bwMode="auto">
          <a:xfrm rot="1494266" flipH="1">
            <a:off x="2903921" y="3212483"/>
            <a:ext cx="159495" cy="4571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Полилиния 39"/>
          <p:cNvSpPr/>
          <p:nvPr/>
        </p:nvSpPr>
        <p:spPr bwMode="auto">
          <a:xfrm rot="20759724" flipH="1">
            <a:off x="2947868" y="3162436"/>
            <a:ext cx="300924" cy="225411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Полилиния 40"/>
          <p:cNvSpPr/>
          <p:nvPr/>
        </p:nvSpPr>
        <p:spPr bwMode="auto">
          <a:xfrm rot="219774" flipH="1">
            <a:off x="2936185" y="3170332"/>
            <a:ext cx="479052" cy="8474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Полилиния 41"/>
          <p:cNvSpPr/>
          <p:nvPr/>
        </p:nvSpPr>
        <p:spPr bwMode="auto">
          <a:xfrm rot="3236121" flipH="1">
            <a:off x="2750822" y="3354501"/>
            <a:ext cx="378727" cy="13475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олилиния 42"/>
          <p:cNvSpPr/>
          <p:nvPr/>
        </p:nvSpPr>
        <p:spPr bwMode="auto">
          <a:xfrm rot="17934023">
            <a:off x="2642935" y="3363688"/>
            <a:ext cx="328381" cy="11954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Полилиния 43"/>
          <p:cNvSpPr/>
          <p:nvPr/>
        </p:nvSpPr>
        <p:spPr bwMode="auto">
          <a:xfrm rot="19617541">
            <a:off x="2501822" y="3294737"/>
            <a:ext cx="349006" cy="13512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Полилиния 44"/>
          <p:cNvSpPr/>
          <p:nvPr/>
        </p:nvSpPr>
        <p:spPr bwMode="auto">
          <a:xfrm rot="20612301">
            <a:off x="2582829" y="3225350"/>
            <a:ext cx="199055" cy="90160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Полилиния 45"/>
          <p:cNvSpPr/>
          <p:nvPr/>
        </p:nvSpPr>
        <p:spPr bwMode="auto">
          <a:xfrm rot="383460">
            <a:off x="2438023" y="3152011"/>
            <a:ext cx="339477" cy="6132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Полилиния 46"/>
          <p:cNvSpPr/>
          <p:nvPr/>
        </p:nvSpPr>
        <p:spPr bwMode="auto">
          <a:xfrm rot="2827653">
            <a:off x="2390438" y="2967102"/>
            <a:ext cx="390249" cy="22581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Полилиния 47"/>
          <p:cNvSpPr/>
          <p:nvPr/>
        </p:nvSpPr>
        <p:spPr bwMode="auto">
          <a:xfrm rot="5400000">
            <a:off x="2602325" y="2904580"/>
            <a:ext cx="230480" cy="20295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Полилиния 48"/>
          <p:cNvSpPr/>
          <p:nvPr/>
        </p:nvSpPr>
        <p:spPr bwMode="auto">
          <a:xfrm rot="5885918">
            <a:off x="2698233" y="2970387"/>
            <a:ext cx="215987" cy="82470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Полилиния 49"/>
          <p:cNvSpPr/>
          <p:nvPr/>
        </p:nvSpPr>
        <p:spPr bwMode="auto">
          <a:xfrm rot="6706842">
            <a:off x="2637062" y="2820902"/>
            <a:ext cx="349940" cy="21742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Полилиния 50"/>
          <p:cNvSpPr/>
          <p:nvPr/>
        </p:nvSpPr>
        <p:spPr bwMode="auto">
          <a:xfrm rot="20246870" flipH="1">
            <a:off x="4204930" y="4821937"/>
            <a:ext cx="233414" cy="14479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Полилиния 51"/>
          <p:cNvSpPr/>
          <p:nvPr/>
        </p:nvSpPr>
        <p:spPr bwMode="auto">
          <a:xfrm rot="534307" flipH="1">
            <a:off x="4159163" y="4950926"/>
            <a:ext cx="272316" cy="28237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Полилиния 52"/>
          <p:cNvSpPr/>
          <p:nvPr/>
        </p:nvSpPr>
        <p:spPr bwMode="auto">
          <a:xfrm rot="4209439">
            <a:off x="3921327" y="4734300"/>
            <a:ext cx="108906" cy="140271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Полилиния 53"/>
          <p:cNvSpPr/>
          <p:nvPr/>
        </p:nvSpPr>
        <p:spPr bwMode="auto">
          <a:xfrm rot="20246870" flipH="1">
            <a:off x="3504852" y="5271185"/>
            <a:ext cx="742978" cy="42733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Полилиния 54"/>
          <p:cNvSpPr/>
          <p:nvPr/>
        </p:nvSpPr>
        <p:spPr bwMode="auto">
          <a:xfrm rot="1254550" flipH="1">
            <a:off x="3385226" y="5525300"/>
            <a:ext cx="134152" cy="142785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Полилиния 55"/>
          <p:cNvSpPr/>
          <p:nvPr/>
        </p:nvSpPr>
        <p:spPr bwMode="auto">
          <a:xfrm rot="1456886" flipH="1">
            <a:off x="3379244" y="5541980"/>
            <a:ext cx="406461" cy="296300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Полилиния 56"/>
          <p:cNvSpPr/>
          <p:nvPr/>
        </p:nvSpPr>
        <p:spPr bwMode="auto">
          <a:xfrm rot="8181271" flipH="1" flipV="1">
            <a:off x="3251762" y="5558964"/>
            <a:ext cx="306488" cy="459185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Полилиния 57"/>
          <p:cNvSpPr/>
          <p:nvPr/>
        </p:nvSpPr>
        <p:spPr bwMode="auto">
          <a:xfrm rot="6293490">
            <a:off x="3327637" y="4673127"/>
            <a:ext cx="229378" cy="15858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Полилиния 58"/>
          <p:cNvSpPr/>
          <p:nvPr/>
        </p:nvSpPr>
        <p:spPr bwMode="auto">
          <a:xfrm rot="4175999">
            <a:off x="3119965" y="4677999"/>
            <a:ext cx="320598" cy="24805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Полилиния 59"/>
          <p:cNvSpPr/>
          <p:nvPr/>
        </p:nvSpPr>
        <p:spPr bwMode="auto">
          <a:xfrm rot="4175999">
            <a:off x="3292082" y="4843960"/>
            <a:ext cx="133489" cy="10904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Полилиния 60"/>
          <p:cNvSpPr/>
          <p:nvPr/>
        </p:nvSpPr>
        <p:spPr bwMode="auto">
          <a:xfrm rot="15860616" flipH="1" flipV="1">
            <a:off x="3323085" y="4163343"/>
            <a:ext cx="985797" cy="37775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Полилиния 61"/>
          <p:cNvSpPr/>
          <p:nvPr/>
        </p:nvSpPr>
        <p:spPr bwMode="auto">
          <a:xfrm rot="10222312" flipV="1">
            <a:off x="2921194" y="4035879"/>
            <a:ext cx="131265" cy="4571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Полилиния 62"/>
          <p:cNvSpPr/>
          <p:nvPr/>
        </p:nvSpPr>
        <p:spPr bwMode="auto">
          <a:xfrm rot="13167443" flipV="1">
            <a:off x="2795479" y="4225485"/>
            <a:ext cx="377512" cy="288091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Полилиния 63"/>
          <p:cNvSpPr/>
          <p:nvPr/>
        </p:nvSpPr>
        <p:spPr bwMode="auto">
          <a:xfrm rot="10564305" flipV="1">
            <a:off x="2447489" y="4735134"/>
            <a:ext cx="371945" cy="30100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Полилиния 64"/>
          <p:cNvSpPr/>
          <p:nvPr/>
        </p:nvSpPr>
        <p:spPr bwMode="auto">
          <a:xfrm rot="9088526" flipV="1">
            <a:off x="2464673" y="5362067"/>
            <a:ext cx="171304" cy="11479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Полилиния 65"/>
          <p:cNvSpPr/>
          <p:nvPr/>
        </p:nvSpPr>
        <p:spPr bwMode="auto">
          <a:xfrm rot="3308083" flipH="1">
            <a:off x="1990067" y="5141383"/>
            <a:ext cx="957466" cy="50795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254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Полилиния 66"/>
          <p:cNvSpPr/>
          <p:nvPr/>
        </p:nvSpPr>
        <p:spPr bwMode="auto">
          <a:xfrm rot="6626910" flipV="1">
            <a:off x="2516427" y="5822744"/>
            <a:ext cx="253837" cy="48472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Полилиния 67"/>
          <p:cNvSpPr/>
          <p:nvPr/>
        </p:nvSpPr>
        <p:spPr bwMode="auto">
          <a:xfrm rot="6626910" flipV="1">
            <a:off x="2550867" y="5789103"/>
            <a:ext cx="334540" cy="13006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Полилиния 68"/>
          <p:cNvSpPr/>
          <p:nvPr/>
        </p:nvSpPr>
        <p:spPr bwMode="auto">
          <a:xfrm rot="9306605" flipV="1">
            <a:off x="2603476" y="5916297"/>
            <a:ext cx="377944" cy="139991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Полилиния 69"/>
          <p:cNvSpPr/>
          <p:nvPr/>
        </p:nvSpPr>
        <p:spPr bwMode="auto">
          <a:xfrm rot="9306605" flipH="1" flipV="1">
            <a:off x="2136054" y="5519088"/>
            <a:ext cx="220706" cy="8901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Полилиния 70"/>
          <p:cNvSpPr/>
          <p:nvPr/>
        </p:nvSpPr>
        <p:spPr bwMode="auto">
          <a:xfrm rot="11897468" flipH="1" flipV="1">
            <a:off x="2156369" y="5396489"/>
            <a:ext cx="157872" cy="10082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Полилиния 71"/>
          <p:cNvSpPr/>
          <p:nvPr/>
        </p:nvSpPr>
        <p:spPr bwMode="auto">
          <a:xfrm rot="14873853" flipH="1" flipV="1">
            <a:off x="2142818" y="5224054"/>
            <a:ext cx="238264" cy="9473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Полилиния 72"/>
          <p:cNvSpPr/>
          <p:nvPr/>
        </p:nvSpPr>
        <p:spPr bwMode="auto">
          <a:xfrm rot="9306605" flipH="1" flipV="1">
            <a:off x="1637220" y="4720551"/>
            <a:ext cx="200860" cy="28150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Полилиния 73"/>
          <p:cNvSpPr/>
          <p:nvPr/>
        </p:nvSpPr>
        <p:spPr bwMode="auto">
          <a:xfrm rot="12200235" flipH="1" flipV="1">
            <a:off x="1107177" y="4440291"/>
            <a:ext cx="520451" cy="62531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Полилиния 74"/>
          <p:cNvSpPr/>
          <p:nvPr/>
        </p:nvSpPr>
        <p:spPr bwMode="auto">
          <a:xfrm rot="12200235" flipH="1" flipV="1">
            <a:off x="1320904" y="4537996"/>
            <a:ext cx="352404" cy="386130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Полилиния 75"/>
          <p:cNvSpPr/>
          <p:nvPr/>
        </p:nvSpPr>
        <p:spPr bwMode="auto">
          <a:xfrm rot="12200235" flipH="1" flipV="1">
            <a:off x="2206576" y="3887222"/>
            <a:ext cx="131543" cy="11267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Полилиния 76"/>
          <p:cNvSpPr/>
          <p:nvPr/>
        </p:nvSpPr>
        <p:spPr bwMode="auto">
          <a:xfrm rot="10391667" flipH="1" flipV="1">
            <a:off x="2115295" y="3982959"/>
            <a:ext cx="256569" cy="20140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Полилиния 77"/>
          <p:cNvSpPr/>
          <p:nvPr/>
        </p:nvSpPr>
        <p:spPr bwMode="auto">
          <a:xfrm rot="12324599" flipH="1" flipV="1">
            <a:off x="1836150" y="3766853"/>
            <a:ext cx="422787" cy="454486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Полилиния 78"/>
          <p:cNvSpPr/>
          <p:nvPr/>
        </p:nvSpPr>
        <p:spPr bwMode="auto">
          <a:xfrm rot="7336258" flipV="1">
            <a:off x="1159451" y="3443636"/>
            <a:ext cx="455616" cy="35552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Полилиния 79"/>
          <p:cNvSpPr/>
          <p:nvPr/>
        </p:nvSpPr>
        <p:spPr bwMode="auto">
          <a:xfrm rot="12123628" flipV="1">
            <a:off x="1052719" y="3899159"/>
            <a:ext cx="246051" cy="186514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Полилиния 80"/>
          <p:cNvSpPr/>
          <p:nvPr/>
        </p:nvSpPr>
        <p:spPr bwMode="auto">
          <a:xfrm rot="12324599" flipH="1" flipV="1">
            <a:off x="1833503" y="2456997"/>
            <a:ext cx="299071" cy="47158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Полилиния 81"/>
          <p:cNvSpPr/>
          <p:nvPr/>
        </p:nvSpPr>
        <p:spPr bwMode="auto">
          <a:xfrm rot="12324599" flipH="1" flipV="1">
            <a:off x="1281553" y="2304352"/>
            <a:ext cx="824572" cy="750468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Полилиния 82"/>
          <p:cNvSpPr/>
          <p:nvPr/>
        </p:nvSpPr>
        <p:spPr bwMode="auto">
          <a:xfrm rot="17046937" flipH="1" flipV="1">
            <a:off x="1925123" y="2059912"/>
            <a:ext cx="259293" cy="480479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Полилиния 83"/>
          <p:cNvSpPr/>
          <p:nvPr/>
        </p:nvSpPr>
        <p:spPr bwMode="auto">
          <a:xfrm rot="3104122" flipV="1">
            <a:off x="2212390" y="2056821"/>
            <a:ext cx="296845" cy="362140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Полилиния 84"/>
          <p:cNvSpPr/>
          <p:nvPr/>
        </p:nvSpPr>
        <p:spPr bwMode="auto">
          <a:xfrm rot="7458834" flipV="1">
            <a:off x="4166571" y="1337486"/>
            <a:ext cx="1082732" cy="92757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Полилиния 85"/>
          <p:cNvSpPr/>
          <p:nvPr/>
        </p:nvSpPr>
        <p:spPr bwMode="auto">
          <a:xfrm rot="4778800" flipV="1">
            <a:off x="4042437" y="1533207"/>
            <a:ext cx="302006" cy="48302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Полилиния 86"/>
          <p:cNvSpPr/>
          <p:nvPr/>
        </p:nvSpPr>
        <p:spPr bwMode="auto">
          <a:xfrm rot="4778800" flipV="1">
            <a:off x="4080747" y="2171114"/>
            <a:ext cx="134466" cy="286405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Полилиния 87"/>
          <p:cNvSpPr/>
          <p:nvPr/>
        </p:nvSpPr>
        <p:spPr bwMode="auto">
          <a:xfrm rot="8655869" flipV="1">
            <a:off x="3963723" y="2940075"/>
            <a:ext cx="161021" cy="432082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Полилиния 88"/>
          <p:cNvSpPr/>
          <p:nvPr/>
        </p:nvSpPr>
        <p:spPr bwMode="auto">
          <a:xfrm rot="7106175" flipV="1">
            <a:off x="3835893" y="2819480"/>
            <a:ext cx="157062" cy="12354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Полилиния 89"/>
          <p:cNvSpPr/>
          <p:nvPr/>
        </p:nvSpPr>
        <p:spPr bwMode="auto">
          <a:xfrm rot="12800679" flipV="1">
            <a:off x="3757070" y="3098491"/>
            <a:ext cx="147738" cy="109252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Полилиния 90"/>
          <p:cNvSpPr/>
          <p:nvPr/>
        </p:nvSpPr>
        <p:spPr bwMode="auto">
          <a:xfrm rot="14478146" flipH="1" flipV="1">
            <a:off x="3333691" y="2715991"/>
            <a:ext cx="313496" cy="316732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Полилиния 91"/>
          <p:cNvSpPr/>
          <p:nvPr/>
        </p:nvSpPr>
        <p:spPr bwMode="auto">
          <a:xfrm rot="13249147" flipH="1" flipV="1">
            <a:off x="3216260" y="1957876"/>
            <a:ext cx="259764" cy="28135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Полилиния 92"/>
          <p:cNvSpPr/>
          <p:nvPr/>
        </p:nvSpPr>
        <p:spPr bwMode="auto">
          <a:xfrm rot="10800000" flipH="1" flipV="1">
            <a:off x="3268057" y="2113433"/>
            <a:ext cx="254389" cy="40834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Полилиния 93"/>
          <p:cNvSpPr/>
          <p:nvPr/>
        </p:nvSpPr>
        <p:spPr bwMode="auto">
          <a:xfrm rot="16200000" flipH="1" flipV="1">
            <a:off x="3365587" y="1821483"/>
            <a:ext cx="161361" cy="22520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1270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Полилиния 94"/>
          <p:cNvSpPr/>
          <p:nvPr/>
        </p:nvSpPr>
        <p:spPr bwMode="auto">
          <a:xfrm rot="15587377" flipH="1">
            <a:off x="2958557" y="2032442"/>
            <a:ext cx="835192" cy="113349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4445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Полилиния 95"/>
          <p:cNvSpPr/>
          <p:nvPr/>
        </p:nvSpPr>
        <p:spPr bwMode="auto">
          <a:xfrm rot="2223216">
            <a:off x="1426269" y="2709416"/>
            <a:ext cx="959256" cy="139437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59143" y="757280"/>
                  <a:pt x="346695" y="543945"/>
                  <a:pt x="570575" y="372664"/>
                </a:cubicBezTo>
                <a:cubicBezTo>
                  <a:pt x="794455" y="201383"/>
                  <a:pt x="1054662" y="72154"/>
                  <a:pt x="1343278" y="0"/>
                </a:cubicBezTo>
              </a:path>
            </a:pathLst>
          </a:custGeom>
          <a:noFill/>
          <a:ln w="4445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Полилиния 96"/>
          <p:cNvSpPr/>
          <p:nvPr/>
        </p:nvSpPr>
        <p:spPr bwMode="auto">
          <a:xfrm>
            <a:off x="2370059" y="3250194"/>
            <a:ext cx="422999" cy="1420217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88640" y="763775"/>
                  <a:pt x="413170" y="571937"/>
                  <a:pt x="615350" y="404778"/>
                </a:cubicBezTo>
                <a:cubicBezTo>
                  <a:pt x="817530" y="237619"/>
                  <a:pt x="995527" y="150373"/>
                  <a:pt x="1343278" y="0"/>
                </a:cubicBezTo>
              </a:path>
            </a:pathLst>
          </a:custGeom>
          <a:noFill/>
          <a:ln w="4445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8" name="Полилиния 97"/>
          <p:cNvSpPr/>
          <p:nvPr/>
        </p:nvSpPr>
        <p:spPr bwMode="auto">
          <a:xfrm flipH="1">
            <a:off x="2899507" y="3231662"/>
            <a:ext cx="1195753" cy="1602153"/>
          </a:xfrm>
          <a:custGeom>
            <a:avLst/>
            <a:gdLst>
              <a:gd name="connsiteX0" fmla="*/ 0 w 1343278"/>
              <a:gd name="connsiteY0" fmla="*/ 1027689 h 1027689"/>
              <a:gd name="connsiteX1" fmla="*/ 542166 w 1343278"/>
              <a:gd name="connsiteY1" fmla="*/ 31559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70575 w 1343278"/>
              <a:gd name="connsiteY1" fmla="*/ 372664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69415 w 1343278"/>
              <a:gd name="connsiteY1" fmla="*/ 499489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4824 w 1343278"/>
              <a:gd name="connsiteY1" fmla="*/ 494051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06020 w 1343278"/>
              <a:gd name="connsiteY1" fmla="*/ 496423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615350 w 1343278"/>
              <a:gd name="connsiteY1" fmla="*/ 404778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14384 w 1343278"/>
              <a:gd name="connsiteY1" fmla="*/ 384726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514384 w 1343278"/>
              <a:gd name="connsiteY1" fmla="*/ 384726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2926 w 1343278"/>
              <a:gd name="connsiteY1" fmla="*/ 38222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2926 w 1343278"/>
              <a:gd name="connsiteY1" fmla="*/ 38222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52926 w 1343278"/>
              <a:gd name="connsiteY1" fmla="*/ 382220 h 1027689"/>
              <a:gd name="connsiteX2" fmla="*/ 1343278 w 1343278"/>
              <a:gd name="connsiteY2" fmla="*/ 0 h 1027689"/>
              <a:gd name="connsiteX0" fmla="*/ 0 w 1343278"/>
              <a:gd name="connsiteY0" fmla="*/ 1027689 h 1027689"/>
              <a:gd name="connsiteX1" fmla="*/ 439757 w 1343278"/>
              <a:gd name="connsiteY1" fmla="*/ 374701 h 1027689"/>
              <a:gd name="connsiteX2" fmla="*/ 1343278 w 1343278"/>
              <a:gd name="connsiteY2" fmla="*/ 0 h 10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278" h="1027689">
                <a:moveTo>
                  <a:pt x="0" y="1027689"/>
                </a:moveTo>
                <a:cubicBezTo>
                  <a:pt x="105234" y="721164"/>
                  <a:pt x="237577" y="541860"/>
                  <a:pt x="439757" y="374701"/>
                </a:cubicBezTo>
                <a:cubicBezTo>
                  <a:pt x="641937" y="207542"/>
                  <a:pt x="859443" y="125307"/>
                  <a:pt x="1343278" y="0"/>
                </a:cubicBezTo>
              </a:path>
            </a:pathLst>
          </a:custGeom>
          <a:noFill/>
          <a:ln w="44450" cap="flat" cmpd="sng" algn="ctr">
            <a:solidFill>
              <a:srgbClr val="2D754F"/>
            </a:solidFill>
            <a:prstDash val="solid"/>
            <a:round/>
            <a:headEnd type="stealth" w="med" len="med"/>
            <a:tailEnd type="stealth" w="med" len="lg"/>
          </a:ln>
          <a:effectLst>
            <a:outerShdw blurRad="152400" dist="127000" dir="5280000" sx="92000" sy="92000" algn="ctr" rotWithShape="0">
              <a:schemeClr val="bg2">
                <a:alpha val="67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2" name="Прямая соединительная линия 101"/>
          <p:cNvCxnSpPr>
            <a:endCxn id="99" idx="1"/>
          </p:cNvCxnSpPr>
          <p:nvPr/>
        </p:nvCxnSpPr>
        <p:spPr bwMode="auto">
          <a:xfrm>
            <a:off x="4009453" y="2098552"/>
            <a:ext cx="1822816" cy="12815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D75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Прямая соединительная линия 102"/>
          <p:cNvCxnSpPr>
            <a:endCxn id="99" idx="1"/>
          </p:cNvCxnSpPr>
          <p:nvPr/>
        </p:nvCxnSpPr>
        <p:spPr bwMode="auto">
          <a:xfrm>
            <a:off x="3105475" y="3231711"/>
            <a:ext cx="2726794" cy="148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D75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Прямая соединительная линия 103"/>
          <p:cNvCxnSpPr>
            <a:endCxn id="99" idx="1"/>
          </p:cNvCxnSpPr>
          <p:nvPr/>
        </p:nvCxnSpPr>
        <p:spPr bwMode="auto">
          <a:xfrm flipV="1">
            <a:off x="1182785" y="3380119"/>
            <a:ext cx="4649484" cy="3941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D75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Прямая соединительная линия 104"/>
          <p:cNvCxnSpPr>
            <a:endCxn id="99" idx="1"/>
          </p:cNvCxnSpPr>
          <p:nvPr/>
        </p:nvCxnSpPr>
        <p:spPr bwMode="auto">
          <a:xfrm flipV="1">
            <a:off x="2468800" y="3380119"/>
            <a:ext cx="3363469" cy="13322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D75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Прямая соединительная линия 106"/>
          <p:cNvCxnSpPr>
            <a:endCxn id="99" idx="1"/>
          </p:cNvCxnSpPr>
          <p:nvPr/>
        </p:nvCxnSpPr>
        <p:spPr bwMode="auto">
          <a:xfrm flipV="1">
            <a:off x="4192954" y="3380119"/>
            <a:ext cx="1639315" cy="1461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D75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 Box 6"/>
          <p:cNvSpPr txBox="1">
            <a:spLocks noChangeArrowheads="1"/>
          </p:cNvSpPr>
          <p:nvPr/>
        </p:nvSpPr>
        <p:spPr bwMode="auto">
          <a:xfrm>
            <a:off x="5832269" y="3118509"/>
            <a:ext cx="24363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82F"/>
                </a:solidFill>
                <a:latin typeface="AGOptCyrillic" pitchFamily="34" charset="0"/>
              </a:rPr>
              <a:t>Сеть </a:t>
            </a:r>
            <a:r>
              <a:rPr lang="en-US" b="1" dirty="0" smtClean="0">
                <a:solidFill>
                  <a:srgbClr val="00682F"/>
                </a:solidFill>
                <a:latin typeface="AGOptCyrillic" pitchFamily="34" charset="0"/>
              </a:rPr>
              <a:t>Call-</a:t>
            </a:r>
            <a:r>
              <a:rPr lang="ru-RU" b="1" dirty="0">
                <a:solidFill>
                  <a:srgbClr val="00682F"/>
                </a:solidFill>
                <a:latin typeface="AGOptCyrillic" pitchFamily="34" charset="0"/>
              </a:rPr>
              <a:t>центров, </a:t>
            </a:r>
            <a:r>
              <a:rPr lang="ru-RU" b="1" dirty="0" err="1" smtClean="0">
                <a:solidFill>
                  <a:srgbClr val="00682F"/>
                </a:solidFill>
                <a:latin typeface="AGOptCyrillic" pitchFamily="34" charset="0"/>
              </a:rPr>
              <a:t>телеконсультации</a:t>
            </a:r>
            <a:endParaRPr lang="ru-RU" b="1" u="none" dirty="0">
              <a:solidFill>
                <a:srgbClr val="00682F"/>
              </a:solidFill>
              <a:latin typeface="AGOptCyrillic" pitchFamily="34" charset="0"/>
            </a:endParaRPr>
          </a:p>
        </p:txBody>
      </p:sp>
      <p:pic>
        <p:nvPicPr>
          <p:cNvPr id="106" name="Picture 5" descr="D:\____Projects\2013\019_турецкая презентация АА\фото\__телеконференции\2013-03-26_в офисе_Botkin-Voronezh\DSC_9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05" y="5152421"/>
            <a:ext cx="1857603" cy="1243399"/>
          </a:xfrm>
          <a:prstGeom prst="rect">
            <a:avLst/>
          </a:prstGeom>
          <a:noFill/>
          <a:effectLst>
            <a:outerShdw blurRad="1905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www.computerworld.ch/fileadmin/images/artikelbilder/65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2218" y="4563444"/>
            <a:ext cx="2003180" cy="1511834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06" y="4012240"/>
            <a:ext cx="1771931" cy="451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8504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8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5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/>
          </p:cNvPr>
          <p:cNvSpPr/>
          <p:nvPr/>
        </p:nvSpPr>
        <p:spPr>
          <a:xfrm>
            <a:off x="4644008" y="6021288"/>
            <a:ext cx="3518904" cy="461665"/>
          </a:xfrm>
          <a:prstGeom prst="rect">
            <a:avLst/>
          </a:prstGeom>
          <a:noFill/>
          <a:effectLst>
            <a:reflection blurRad="5080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u="none" dirty="0" smtClean="0">
                <a:solidFill>
                  <a:srgbClr val="C00000"/>
                </a:solidFill>
                <a:latin typeface="AGOptimaCyr" pitchFamily="34" charset="0"/>
              </a:rPr>
              <a:t>www.nefrosovet.ru</a:t>
            </a:r>
            <a:endParaRPr lang="ru-RU" sz="2400" b="1" u="none" dirty="0">
              <a:solidFill>
                <a:srgbClr val="C00000"/>
              </a:solidFill>
              <a:latin typeface="AGOptimaCyr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44539" y="4437112"/>
            <a:ext cx="5658921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4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Спасибо за внимание!</a:t>
            </a:r>
            <a:endParaRPr lang="ru-RU" sz="4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84313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2891845"/>
            <a:ext cx="9144000" cy="359362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9.86"/>
                </p14:media>
              </p:ext>
            </p:extLst>
          </p:nvPr>
        </p:nvPicPr>
        <p:blipFill>
          <a:blip r:embed="rId4" cstate="print">
            <a:lum bright="-2000" contrast="30000"/>
          </a:blip>
          <a:stretch>
            <a:fillRect/>
          </a:stretch>
        </p:blipFill>
        <p:spPr>
          <a:xfrm>
            <a:off x="129488" y="4925615"/>
            <a:ext cx="720080" cy="720080"/>
          </a:xfrm>
          <a:prstGeom prst="rect">
            <a:avLst/>
          </a:prstGeom>
          <a:effectLst/>
        </p:spPr>
      </p:pic>
      <p:cxnSp>
        <p:nvCxnSpPr>
          <p:cNvPr id="19" name="Прямая соединительная линия 18"/>
          <p:cNvCxnSpPr/>
          <p:nvPr/>
        </p:nvCxnSpPr>
        <p:spPr bwMode="auto">
          <a:xfrm flipV="1">
            <a:off x="1422477" y="3693113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323529" y="1988840"/>
            <a:ext cx="7272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none" dirty="0">
                <a:latin typeface="AGOptimaCyr" pitchFamily="34" charset="0"/>
              </a:rPr>
              <a:t>Нефрология – раздел медицинской науки, занимающийся изучением причин, особенностей течения, клинико-лабораторных проявлений, </a:t>
            </a:r>
            <a:r>
              <a:rPr lang="ru-RU" sz="1600" b="1" dirty="0">
                <a:solidFill>
                  <a:srgbClr val="C00000"/>
                </a:solidFill>
                <a:latin typeface="AGOptimaCyr" pitchFamily="34" charset="0"/>
              </a:rPr>
              <a:t>лечением и профилактикой </a:t>
            </a:r>
            <a:r>
              <a:rPr lang="ru-RU" sz="1600" b="1" dirty="0" smtClean="0">
                <a:latin typeface="AGOptimaCyr" pitchFamily="34" charset="0"/>
              </a:rPr>
              <a:t>заболеваний </a:t>
            </a:r>
            <a:r>
              <a:rPr lang="ru-RU" sz="1600" b="1" dirty="0">
                <a:latin typeface="AGOptimaCyr" pitchFamily="34" charset="0"/>
              </a:rPr>
              <a:t>почек и их осложнений</a:t>
            </a:r>
            <a:r>
              <a:rPr lang="ru-RU" sz="1600" b="1" u="none" dirty="0">
                <a:latin typeface="AGOptimaCyr" pitchFamily="34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2888" y="1340768"/>
            <a:ext cx="392690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Что такое НЕФРОЛОГИЯ</a:t>
            </a:r>
            <a:endParaRPr lang="ru-RU" sz="24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2477" y="5707996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</a:t>
            </a:r>
            <a:r>
              <a:rPr lang="en-US" sz="1600" u="none" dirty="0" smtClean="0">
                <a:latin typeface="AGOptimaCyr" pitchFamily="34" charset="0"/>
              </a:rPr>
              <a:t>1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2254" y="5707996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ХБП2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2031" y="5707996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ХБП3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1267" y="5707996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ХБП4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1044" y="5707995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ХБП5+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диализ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47544" y="5707995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none" dirty="0" smtClean="0">
                <a:latin typeface="AGOptimaCyr" pitchFamily="34" charset="0"/>
              </a:rPr>
              <a:t>трансплантация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700" y="5707996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группа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риска</a:t>
            </a:r>
            <a:endParaRPr lang="ru-RU" sz="1600" u="none" dirty="0">
              <a:latin typeface="AGOptimaCyr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 flipV="1">
            <a:off x="2282254" y="3693113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 flipV="1">
            <a:off x="3142031" y="3693113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 flipV="1">
            <a:off x="4008308" y="3693113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V="1">
            <a:off x="4859078" y="3708169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 flipV="1">
            <a:off x="5720821" y="3708169"/>
            <a:ext cx="0" cy="2520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Прямоугольник 24"/>
          <p:cNvSpPr/>
          <p:nvPr/>
        </p:nvSpPr>
        <p:spPr>
          <a:xfrm>
            <a:off x="1422476" y="5936394"/>
            <a:ext cx="859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rgbClr val="8A0059"/>
                </a:solidFill>
                <a:latin typeface="AGOptimaCyr" pitchFamily="34" charset="0"/>
              </a:rPr>
              <a:t>СКФ</a:t>
            </a:r>
            <a:r>
              <a:rPr lang="en-US" sz="1200" u="none" dirty="0" smtClean="0">
                <a:solidFill>
                  <a:srgbClr val="8A0059"/>
                </a:solidFill>
                <a:latin typeface="AGOptimaCyr" pitchFamily="34" charset="0"/>
              </a:rPr>
              <a:t>&gt;</a:t>
            </a:r>
            <a:r>
              <a:rPr lang="ru-RU" sz="1200" u="none" dirty="0">
                <a:solidFill>
                  <a:srgbClr val="8A0059"/>
                </a:solidFill>
                <a:latin typeface="AGOptimaCyr" pitchFamily="34" charset="0"/>
              </a:rPr>
              <a:t>9</a:t>
            </a:r>
            <a:r>
              <a:rPr lang="en-US" sz="1200" u="none" dirty="0" smtClean="0">
                <a:solidFill>
                  <a:srgbClr val="8A0059"/>
                </a:solidFill>
                <a:latin typeface="AGOptimaCyr" pitchFamily="34" charset="0"/>
              </a:rPr>
              <a:t>0</a:t>
            </a:r>
            <a:endParaRPr lang="ru-RU" sz="1200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59078" y="6198003"/>
            <a:ext cx="859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rgbClr val="8A0059"/>
                </a:solidFill>
                <a:latin typeface="AGOptimaCyr" pitchFamily="34" charset="0"/>
              </a:rPr>
              <a:t>СКФ</a:t>
            </a:r>
            <a:r>
              <a:rPr lang="en-US" sz="1000" u="none" dirty="0" smtClean="0">
                <a:solidFill>
                  <a:srgbClr val="8A0059"/>
                </a:solidFill>
                <a:latin typeface="AGOptimaCyr" pitchFamily="34" charset="0"/>
              </a:rPr>
              <a:t>&lt;15</a:t>
            </a:r>
            <a:endParaRPr lang="ru-RU" sz="1000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>
            <a:off x="-7864396" y="5723530"/>
            <a:ext cx="88569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71940"/>
            <a:ext cx="1440160" cy="19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5" name="Полилиния 1034"/>
          <p:cNvSpPr/>
          <p:nvPr/>
        </p:nvSpPr>
        <p:spPr bwMode="auto">
          <a:xfrm>
            <a:off x="499534" y="3881772"/>
            <a:ext cx="6716059" cy="1718743"/>
          </a:xfrm>
          <a:custGeom>
            <a:avLst/>
            <a:gdLst>
              <a:gd name="connsiteX0" fmla="*/ 0 w 135467"/>
              <a:gd name="connsiteY0" fmla="*/ 0 h 101600"/>
              <a:gd name="connsiteX1" fmla="*/ 59267 w 135467"/>
              <a:gd name="connsiteY1" fmla="*/ 59267 h 101600"/>
              <a:gd name="connsiteX2" fmla="*/ 84667 w 135467"/>
              <a:gd name="connsiteY2" fmla="*/ 67733 h 101600"/>
              <a:gd name="connsiteX3" fmla="*/ 101600 w 135467"/>
              <a:gd name="connsiteY3" fmla="*/ 84667 h 101600"/>
              <a:gd name="connsiteX4" fmla="*/ 135467 w 135467"/>
              <a:gd name="connsiteY4" fmla="*/ 101600 h 101600"/>
              <a:gd name="connsiteX0" fmla="*/ 0 w 542049"/>
              <a:gd name="connsiteY0" fmla="*/ 0 h 171700"/>
              <a:gd name="connsiteX1" fmla="*/ 465849 w 542049"/>
              <a:gd name="connsiteY1" fmla="*/ 129367 h 171700"/>
              <a:gd name="connsiteX2" fmla="*/ 491249 w 542049"/>
              <a:gd name="connsiteY2" fmla="*/ 137833 h 171700"/>
              <a:gd name="connsiteX3" fmla="*/ 508182 w 542049"/>
              <a:gd name="connsiteY3" fmla="*/ 154767 h 171700"/>
              <a:gd name="connsiteX4" fmla="*/ 542049 w 542049"/>
              <a:gd name="connsiteY4" fmla="*/ 171700 h 171700"/>
              <a:gd name="connsiteX0" fmla="*/ 0 w 542049"/>
              <a:gd name="connsiteY0" fmla="*/ 0 h 171700"/>
              <a:gd name="connsiteX1" fmla="*/ 465849 w 542049"/>
              <a:gd name="connsiteY1" fmla="*/ 129367 h 171700"/>
              <a:gd name="connsiteX2" fmla="*/ 491249 w 542049"/>
              <a:gd name="connsiteY2" fmla="*/ 137833 h 171700"/>
              <a:gd name="connsiteX3" fmla="*/ 508182 w 542049"/>
              <a:gd name="connsiteY3" fmla="*/ 154767 h 171700"/>
              <a:gd name="connsiteX4" fmla="*/ 542049 w 542049"/>
              <a:gd name="connsiteY4" fmla="*/ 171700 h 171700"/>
              <a:gd name="connsiteX0" fmla="*/ 0 w 542049"/>
              <a:gd name="connsiteY0" fmla="*/ 0 h 171700"/>
              <a:gd name="connsiteX1" fmla="*/ 111080 w 542049"/>
              <a:gd name="connsiteY1" fmla="*/ 31018 h 171700"/>
              <a:gd name="connsiteX2" fmla="*/ 491249 w 542049"/>
              <a:gd name="connsiteY2" fmla="*/ 137833 h 171700"/>
              <a:gd name="connsiteX3" fmla="*/ 508182 w 542049"/>
              <a:gd name="connsiteY3" fmla="*/ 154767 h 171700"/>
              <a:gd name="connsiteX4" fmla="*/ 542049 w 542049"/>
              <a:gd name="connsiteY4" fmla="*/ 171700 h 171700"/>
              <a:gd name="connsiteX0" fmla="*/ 0 w 542049"/>
              <a:gd name="connsiteY0" fmla="*/ 0 h 171700"/>
              <a:gd name="connsiteX1" fmla="*/ 111080 w 542049"/>
              <a:gd name="connsiteY1" fmla="*/ 31018 h 171700"/>
              <a:gd name="connsiteX2" fmla="*/ 491249 w 542049"/>
              <a:gd name="connsiteY2" fmla="*/ 137833 h 171700"/>
              <a:gd name="connsiteX3" fmla="*/ 508182 w 542049"/>
              <a:gd name="connsiteY3" fmla="*/ 154767 h 171700"/>
              <a:gd name="connsiteX4" fmla="*/ 542049 w 542049"/>
              <a:gd name="connsiteY4" fmla="*/ 171700 h 171700"/>
              <a:gd name="connsiteX0" fmla="*/ 0 w 542049"/>
              <a:gd name="connsiteY0" fmla="*/ 0 h 171700"/>
              <a:gd name="connsiteX1" fmla="*/ 111080 w 542049"/>
              <a:gd name="connsiteY1" fmla="*/ 31018 h 171700"/>
              <a:gd name="connsiteX2" fmla="*/ 241936 w 542049"/>
              <a:gd name="connsiteY2" fmla="*/ 114815 h 171700"/>
              <a:gd name="connsiteX3" fmla="*/ 508182 w 542049"/>
              <a:gd name="connsiteY3" fmla="*/ 154767 h 171700"/>
              <a:gd name="connsiteX4" fmla="*/ 542049 w 542049"/>
              <a:gd name="connsiteY4" fmla="*/ 171700 h 171700"/>
              <a:gd name="connsiteX0" fmla="*/ 0 w 542049"/>
              <a:gd name="connsiteY0" fmla="*/ 0 h 191687"/>
              <a:gd name="connsiteX1" fmla="*/ 111080 w 542049"/>
              <a:gd name="connsiteY1" fmla="*/ 31018 h 191687"/>
              <a:gd name="connsiteX2" fmla="*/ 241936 w 542049"/>
              <a:gd name="connsiteY2" fmla="*/ 114815 h 191687"/>
              <a:gd name="connsiteX3" fmla="*/ 508182 w 542049"/>
              <a:gd name="connsiteY3" fmla="*/ 154767 h 191687"/>
              <a:gd name="connsiteX4" fmla="*/ 409020 w 542049"/>
              <a:gd name="connsiteY4" fmla="*/ 191467 h 191687"/>
              <a:gd name="connsiteX5" fmla="*/ 542049 w 542049"/>
              <a:gd name="connsiteY5" fmla="*/ 171700 h 191687"/>
              <a:gd name="connsiteX0" fmla="*/ 0 w 542049"/>
              <a:gd name="connsiteY0" fmla="*/ 0 h 191687"/>
              <a:gd name="connsiteX1" fmla="*/ 111080 w 542049"/>
              <a:gd name="connsiteY1" fmla="*/ 31018 h 191687"/>
              <a:gd name="connsiteX2" fmla="*/ 241936 w 542049"/>
              <a:gd name="connsiteY2" fmla="*/ 114815 h 191687"/>
              <a:gd name="connsiteX3" fmla="*/ 305805 w 542049"/>
              <a:gd name="connsiteY3" fmla="*/ 163137 h 191687"/>
              <a:gd name="connsiteX4" fmla="*/ 409020 w 542049"/>
              <a:gd name="connsiteY4" fmla="*/ 191467 h 191687"/>
              <a:gd name="connsiteX5" fmla="*/ 542049 w 542049"/>
              <a:gd name="connsiteY5" fmla="*/ 171700 h 191687"/>
              <a:gd name="connsiteX0" fmla="*/ 0 w 542049"/>
              <a:gd name="connsiteY0" fmla="*/ 0 h 189614"/>
              <a:gd name="connsiteX1" fmla="*/ 111080 w 542049"/>
              <a:gd name="connsiteY1" fmla="*/ 31018 h 189614"/>
              <a:gd name="connsiteX2" fmla="*/ 241936 w 542049"/>
              <a:gd name="connsiteY2" fmla="*/ 114815 h 189614"/>
              <a:gd name="connsiteX3" fmla="*/ 305805 w 542049"/>
              <a:gd name="connsiteY3" fmla="*/ 163137 h 189614"/>
              <a:gd name="connsiteX4" fmla="*/ 351111 w 542049"/>
              <a:gd name="connsiteY4" fmla="*/ 189375 h 189614"/>
              <a:gd name="connsiteX5" fmla="*/ 542049 w 542049"/>
              <a:gd name="connsiteY5" fmla="*/ 171700 h 189614"/>
              <a:gd name="connsiteX0" fmla="*/ 0 w 542049"/>
              <a:gd name="connsiteY0" fmla="*/ 0 h 189549"/>
              <a:gd name="connsiteX1" fmla="*/ 111080 w 542049"/>
              <a:gd name="connsiteY1" fmla="*/ 31018 h 189549"/>
              <a:gd name="connsiteX2" fmla="*/ 241936 w 542049"/>
              <a:gd name="connsiteY2" fmla="*/ 114815 h 189549"/>
              <a:gd name="connsiteX3" fmla="*/ 305805 w 542049"/>
              <a:gd name="connsiteY3" fmla="*/ 163137 h 189549"/>
              <a:gd name="connsiteX4" fmla="*/ 351111 w 542049"/>
              <a:gd name="connsiteY4" fmla="*/ 189375 h 189549"/>
              <a:gd name="connsiteX5" fmla="*/ 542049 w 542049"/>
              <a:gd name="connsiteY5" fmla="*/ 171700 h 189549"/>
              <a:gd name="connsiteX0" fmla="*/ 0 w 375637"/>
              <a:gd name="connsiteY0" fmla="*/ 0 h 193672"/>
              <a:gd name="connsiteX1" fmla="*/ 111080 w 375637"/>
              <a:gd name="connsiteY1" fmla="*/ 31018 h 193672"/>
              <a:gd name="connsiteX2" fmla="*/ 241936 w 375637"/>
              <a:gd name="connsiteY2" fmla="*/ 114815 h 193672"/>
              <a:gd name="connsiteX3" fmla="*/ 305805 w 375637"/>
              <a:gd name="connsiteY3" fmla="*/ 163137 h 193672"/>
              <a:gd name="connsiteX4" fmla="*/ 351111 w 375637"/>
              <a:gd name="connsiteY4" fmla="*/ 189375 h 193672"/>
              <a:gd name="connsiteX5" fmla="*/ 375637 w 375637"/>
              <a:gd name="connsiteY5" fmla="*/ 193672 h 193672"/>
              <a:gd name="connsiteX0" fmla="*/ 0 w 375637"/>
              <a:gd name="connsiteY0" fmla="*/ 273 h 193945"/>
              <a:gd name="connsiteX1" fmla="*/ 63534 w 375637"/>
              <a:gd name="connsiteY1" fmla="*/ 10366 h 193945"/>
              <a:gd name="connsiteX2" fmla="*/ 241936 w 375637"/>
              <a:gd name="connsiteY2" fmla="*/ 115088 h 193945"/>
              <a:gd name="connsiteX3" fmla="*/ 305805 w 375637"/>
              <a:gd name="connsiteY3" fmla="*/ 163410 h 193945"/>
              <a:gd name="connsiteX4" fmla="*/ 351111 w 375637"/>
              <a:gd name="connsiteY4" fmla="*/ 189648 h 193945"/>
              <a:gd name="connsiteX5" fmla="*/ 375637 w 375637"/>
              <a:gd name="connsiteY5" fmla="*/ 193945 h 193945"/>
              <a:gd name="connsiteX0" fmla="*/ 0 w 375637"/>
              <a:gd name="connsiteY0" fmla="*/ 0 h 193672"/>
              <a:gd name="connsiteX1" fmla="*/ 63534 w 375637"/>
              <a:gd name="connsiteY1" fmla="*/ 10093 h 193672"/>
              <a:gd name="connsiteX2" fmla="*/ 135262 w 375637"/>
              <a:gd name="connsiteY2" fmla="*/ 89705 h 193672"/>
              <a:gd name="connsiteX3" fmla="*/ 305805 w 375637"/>
              <a:gd name="connsiteY3" fmla="*/ 163137 h 193672"/>
              <a:gd name="connsiteX4" fmla="*/ 351111 w 375637"/>
              <a:gd name="connsiteY4" fmla="*/ 189375 h 193672"/>
              <a:gd name="connsiteX5" fmla="*/ 375637 w 375637"/>
              <a:gd name="connsiteY5" fmla="*/ 193672 h 193672"/>
              <a:gd name="connsiteX0" fmla="*/ 0 w 375637"/>
              <a:gd name="connsiteY0" fmla="*/ 0 h 193672"/>
              <a:gd name="connsiteX1" fmla="*/ 63534 w 375637"/>
              <a:gd name="connsiteY1" fmla="*/ 10093 h 193672"/>
              <a:gd name="connsiteX2" fmla="*/ 135262 w 375637"/>
              <a:gd name="connsiteY2" fmla="*/ 89705 h 193672"/>
              <a:gd name="connsiteX3" fmla="*/ 305805 w 375637"/>
              <a:gd name="connsiteY3" fmla="*/ 163137 h 193672"/>
              <a:gd name="connsiteX4" fmla="*/ 351111 w 375637"/>
              <a:gd name="connsiteY4" fmla="*/ 189375 h 193672"/>
              <a:gd name="connsiteX5" fmla="*/ 375637 w 375637"/>
              <a:gd name="connsiteY5" fmla="*/ 193672 h 193672"/>
              <a:gd name="connsiteX0" fmla="*/ 0 w 375637"/>
              <a:gd name="connsiteY0" fmla="*/ 0 h 193672"/>
              <a:gd name="connsiteX1" fmla="*/ 63534 w 375637"/>
              <a:gd name="connsiteY1" fmla="*/ 10093 h 193672"/>
              <a:gd name="connsiteX2" fmla="*/ 135262 w 375637"/>
              <a:gd name="connsiteY2" fmla="*/ 89705 h 193672"/>
              <a:gd name="connsiteX3" fmla="*/ 305805 w 375637"/>
              <a:gd name="connsiteY3" fmla="*/ 163137 h 193672"/>
              <a:gd name="connsiteX4" fmla="*/ 351111 w 375637"/>
              <a:gd name="connsiteY4" fmla="*/ 189375 h 193672"/>
              <a:gd name="connsiteX5" fmla="*/ 375637 w 375637"/>
              <a:gd name="connsiteY5" fmla="*/ 193672 h 193672"/>
              <a:gd name="connsiteX0" fmla="*/ 0 w 375637"/>
              <a:gd name="connsiteY0" fmla="*/ 0 h 193672"/>
              <a:gd name="connsiteX1" fmla="*/ 63534 w 375637"/>
              <a:gd name="connsiteY1" fmla="*/ 10093 h 193672"/>
              <a:gd name="connsiteX2" fmla="*/ 135262 w 375637"/>
              <a:gd name="connsiteY2" fmla="*/ 89705 h 193672"/>
              <a:gd name="connsiteX3" fmla="*/ 233266 w 375637"/>
              <a:gd name="connsiteY3" fmla="*/ 129657 h 193672"/>
              <a:gd name="connsiteX4" fmla="*/ 351111 w 375637"/>
              <a:gd name="connsiteY4" fmla="*/ 189375 h 193672"/>
              <a:gd name="connsiteX5" fmla="*/ 375637 w 375637"/>
              <a:gd name="connsiteY5" fmla="*/ 193672 h 193672"/>
              <a:gd name="connsiteX0" fmla="*/ 0 w 375637"/>
              <a:gd name="connsiteY0" fmla="*/ 0 h 205181"/>
              <a:gd name="connsiteX1" fmla="*/ 63534 w 375637"/>
              <a:gd name="connsiteY1" fmla="*/ 21602 h 205181"/>
              <a:gd name="connsiteX2" fmla="*/ 135262 w 375637"/>
              <a:gd name="connsiteY2" fmla="*/ 101214 h 205181"/>
              <a:gd name="connsiteX3" fmla="*/ 233266 w 375637"/>
              <a:gd name="connsiteY3" fmla="*/ 14116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3534 w 375637"/>
              <a:gd name="connsiteY1" fmla="*/ 21602 h 205181"/>
              <a:gd name="connsiteX2" fmla="*/ 135262 w 375637"/>
              <a:gd name="connsiteY2" fmla="*/ 101214 h 205181"/>
              <a:gd name="connsiteX3" fmla="*/ 233266 w 375637"/>
              <a:gd name="connsiteY3" fmla="*/ 14116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33266 w 375637"/>
              <a:gd name="connsiteY3" fmla="*/ 14116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33266 w 375637"/>
              <a:gd name="connsiteY3" fmla="*/ 14116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33266 w 375637"/>
              <a:gd name="connsiteY3" fmla="*/ 14116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51111 w 375637"/>
              <a:gd name="connsiteY4" fmla="*/ 200884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33434 w 375637"/>
              <a:gd name="connsiteY4" fmla="*/ 168450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33434 w 375637"/>
              <a:gd name="connsiteY4" fmla="*/ 168450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33434 w 375637"/>
              <a:gd name="connsiteY4" fmla="*/ 168450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33434 w 375637"/>
              <a:gd name="connsiteY4" fmla="*/ 168450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44238 w 375637"/>
              <a:gd name="connsiteY3" fmla="*/ 166276 h 205181"/>
              <a:gd name="connsiteX4" fmla="*/ 306003 w 375637"/>
              <a:gd name="connsiteY4" fmla="*/ 182052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35262 w 375637"/>
              <a:gd name="connsiteY2" fmla="*/ 101214 h 205181"/>
              <a:gd name="connsiteX3" fmla="*/ 219246 w 375637"/>
              <a:gd name="connsiteY3" fmla="*/ 145351 h 205181"/>
              <a:gd name="connsiteX4" fmla="*/ 306003 w 375637"/>
              <a:gd name="connsiteY4" fmla="*/ 182052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24899 w 375637"/>
              <a:gd name="connsiteY2" fmla="*/ 87613 h 205181"/>
              <a:gd name="connsiteX3" fmla="*/ 219246 w 375637"/>
              <a:gd name="connsiteY3" fmla="*/ 145351 h 205181"/>
              <a:gd name="connsiteX4" fmla="*/ 306003 w 375637"/>
              <a:gd name="connsiteY4" fmla="*/ 182052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24899 w 375637"/>
              <a:gd name="connsiteY2" fmla="*/ 87613 h 205181"/>
              <a:gd name="connsiteX3" fmla="*/ 210712 w 375637"/>
              <a:gd name="connsiteY3" fmla="*/ 140120 h 205181"/>
              <a:gd name="connsiteX4" fmla="*/ 306003 w 375637"/>
              <a:gd name="connsiteY4" fmla="*/ 182052 h 205181"/>
              <a:gd name="connsiteX5" fmla="*/ 375637 w 375637"/>
              <a:gd name="connsiteY5" fmla="*/ 205181 h 205181"/>
              <a:gd name="connsiteX0" fmla="*/ 0 w 375637"/>
              <a:gd name="connsiteY0" fmla="*/ 0 h 205181"/>
              <a:gd name="connsiteX1" fmla="*/ 67801 w 375637"/>
              <a:gd name="connsiteY1" fmla="*/ 34157 h 205181"/>
              <a:gd name="connsiteX2" fmla="*/ 124899 w 375637"/>
              <a:gd name="connsiteY2" fmla="*/ 87613 h 205181"/>
              <a:gd name="connsiteX3" fmla="*/ 210712 w 375637"/>
              <a:gd name="connsiteY3" fmla="*/ 140120 h 205181"/>
              <a:gd name="connsiteX4" fmla="*/ 295640 w 375637"/>
              <a:gd name="connsiteY4" fmla="*/ 178913 h 205181"/>
              <a:gd name="connsiteX5" fmla="*/ 375637 w 375637"/>
              <a:gd name="connsiteY5" fmla="*/ 205181 h 20518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10712 w 375637"/>
              <a:gd name="connsiteY3" fmla="*/ 140120 h 213551"/>
              <a:gd name="connsiteX4" fmla="*/ 295640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10712 w 375637"/>
              <a:gd name="connsiteY3" fmla="*/ 140120 h 213551"/>
              <a:gd name="connsiteX4" fmla="*/ 295640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10712 w 375637"/>
              <a:gd name="connsiteY3" fmla="*/ 140120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10712 w 375637"/>
              <a:gd name="connsiteY3" fmla="*/ 140120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10712 w 375637"/>
              <a:gd name="connsiteY3" fmla="*/ 140120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4899 w 375637"/>
              <a:gd name="connsiteY2" fmla="*/ 87613 h 213551"/>
              <a:gd name="connsiteX3" fmla="*/ 200959 w 375637"/>
              <a:gd name="connsiteY3" fmla="*/ 129657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7947 w 375637"/>
              <a:gd name="connsiteY2" fmla="*/ 78197 h 213551"/>
              <a:gd name="connsiteX3" fmla="*/ 200959 w 375637"/>
              <a:gd name="connsiteY3" fmla="*/ 129657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7947 w 375637"/>
              <a:gd name="connsiteY2" fmla="*/ 78197 h 213551"/>
              <a:gd name="connsiteX3" fmla="*/ 200959 w 375637"/>
              <a:gd name="connsiteY3" fmla="*/ 129657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375637"/>
              <a:gd name="connsiteY0" fmla="*/ 0 h 213551"/>
              <a:gd name="connsiteX1" fmla="*/ 67801 w 375637"/>
              <a:gd name="connsiteY1" fmla="*/ 34157 h 213551"/>
              <a:gd name="connsiteX2" fmla="*/ 127947 w 375637"/>
              <a:gd name="connsiteY2" fmla="*/ 78197 h 213551"/>
              <a:gd name="connsiteX3" fmla="*/ 200959 w 375637"/>
              <a:gd name="connsiteY3" fmla="*/ 129657 h 213551"/>
              <a:gd name="connsiteX4" fmla="*/ 285277 w 375637"/>
              <a:gd name="connsiteY4" fmla="*/ 178913 h 213551"/>
              <a:gd name="connsiteX5" fmla="*/ 375637 w 375637"/>
              <a:gd name="connsiteY5" fmla="*/ 213551 h 213551"/>
              <a:gd name="connsiteX0" fmla="*/ 0 w 503037"/>
              <a:gd name="connsiteY0" fmla="*/ 0 h 179907"/>
              <a:gd name="connsiteX1" fmla="*/ 67801 w 503037"/>
              <a:gd name="connsiteY1" fmla="*/ 34157 h 179907"/>
              <a:gd name="connsiteX2" fmla="*/ 127947 w 503037"/>
              <a:gd name="connsiteY2" fmla="*/ 78197 h 179907"/>
              <a:gd name="connsiteX3" fmla="*/ 200959 w 503037"/>
              <a:gd name="connsiteY3" fmla="*/ 129657 h 179907"/>
              <a:gd name="connsiteX4" fmla="*/ 285277 w 503037"/>
              <a:gd name="connsiteY4" fmla="*/ 178913 h 179907"/>
              <a:gd name="connsiteX5" fmla="*/ 503037 w 503037"/>
              <a:gd name="connsiteY5" fmla="*/ 62889 h 179907"/>
              <a:gd name="connsiteX0" fmla="*/ 0 w 503037"/>
              <a:gd name="connsiteY0" fmla="*/ 0 h 213210"/>
              <a:gd name="connsiteX1" fmla="*/ 67801 w 503037"/>
              <a:gd name="connsiteY1" fmla="*/ 34157 h 213210"/>
              <a:gd name="connsiteX2" fmla="*/ 127947 w 503037"/>
              <a:gd name="connsiteY2" fmla="*/ 78197 h 213210"/>
              <a:gd name="connsiteX3" fmla="*/ 200959 w 503037"/>
              <a:gd name="connsiteY3" fmla="*/ 129657 h 213210"/>
              <a:gd name="connsiteX4" fmla="*/ 376103 w 503037"/>
              <a:gd name="connsiteY4" fmla="*/ 212393 h 213210"/>
              <a:gd name="connsiteX5" fmla="*/ 503037 w 503037"/>
              <a:gd name="connsiteY5" fmla="*/ 62889 h 213210"/>
              <a:gd name="connsiteX0" fmla="*/ 0 w 503037"/>
              <a:gd name="connsiteY0" fmla="*/ 0 h 212393"/>
              <a:gd name="connsiteX1" fmla="*/ 67801 w 503037"/>
              <a:gd name="connsiteY1" fmla="*/ 34157 h 212393"/>
              <a:gd name="connsiteX2" fmla="*/ 127947 w 503037"/>
              <a:gd name="connsiteY2" fmla="*/ 78197 h 212393"/>
              <a:gd name="connsiteX3" fmla="*/ 200959 w 503037"/>
              <a:gd name="connsiteY3" fmla="*/ 129657 h 212393"/>
              <a:gd name="connsiteX4" fmla="*/ 376103 w 503037"/>
              <a:gd name="connsiteY4" fmla="*/ 212393 h 212393"/>
              <a:gd name="connsiteX5" fmla="*/ 503037 w 503037"/>
              <a:gd name="connsiteY5" fmla="*/ 62889 h 212393"/>
              <a:gd name="connsiteX0" fmla="*/ 0 w 503037"/>
              <a:gd name="connsiteY0" fmla="*/ 0 h 212393"/>
              <a:gd name="connsiteX1" fmla="*/ 67801 w 503037"/>
              <a:gd name="connsiteY1" fmla="*/ 34157 h 212393"/>
              <a:gd name="connsiteX2" fmla="*/ 127947 w 503037"/>
              <a:gd name="connsiteY2" fmla="*/ 78197 h 212393"/>
              <a:gd name="connsiteX3" fmla="*/ 200959 w 503037"/>
              <a:gd name="connsiteY3" fmla="*/ 129657 h 212393"/>
              <a:gd name="connsiteX4" fmla="*/ 376103 w 503037"/>
              <a:gd name="connsiteY4" fmla="*/ 212393 h 212393"/>
              <a:gd name="connsiteX5" fmla="*/ 503037 w 503037"/>
              <a:gd name="connsiteY5" fmla="*/ 62889 h 212393"/>
              <a:gd name="connsiteX0" fmla="*/ 0 w 503037"/>
              <a:gd name="connsiteY0" fmla="*/ 0 h 212393"/>
              <a:gd name="connsiteX1" fmla="*/ 67801 w 503037"/>
              <a:gd name="connsiteY1" fmla="*/ 34157 h 212393"/>
              <a:gd name="connsiteX2" fmla="*/ 127947 w 503037"/>
              <a:gd name="connsiteY2" fmla="*/ 78197 h 212393"/>
              <a:gd name="connsiteX3" fmla="*/ 200959 w 503037"/>
              <a:gd name="connsiteY3" fmla="*/ 129657 h 212393"/>
              <a:gd name="connsiteX4" fmla="*/ 376103 w 503037"/>
              <a:gd name="connsiteY4" fmla="*/ 212393 h 212393"/>
              <a:gd name="connsiteX5" fmla="*/ 503037 w 503037"/>
              <a:gd name="connsiteY5" fmla="*/ 62889 h 212393"/>
              <a:gd name="connsiteX0" fmla="*/ 0 w 503037"/>
              <a:gd name="connsiteY0" fmla="*/ 0 h 212393"/>
              <a:gd name="connsiteX1" fmla="*/ 67801 w 503037"/>
              <a:gd name="connsiteY1" fmla="*/ 34157 h 212393"/>
              <a:gd name="connsiteX2" fmla="*/ 127947 w 503037"/>
              <a:gd name="connsiteY2" fmla="*/ 78197 h 212393"/>
              <a:gd name="connsiteX3" fmla="*/ 200959 w 503037"/>
              <a:gd name="connsiteY3" fmla="*/ 129657 h 212393"/>
              <a:gd name="connsiteX4" fmla="*/ 376103 w 503037"/>
              <a:gd name="connsiteY4" fmla="*/ 212393 h 212393"/>
              <a:gd name="connsiteX5" fmla="*/ 503037 w 503037"/>
              <a:gd name="connsiteY5" fmla="*/ 62889 h 212393"/>
              <a:gd name="connsiteX0" fmla="*/ 0 w 482921"/>
              <a:gd name="connsiteY0" fmla="*/ 0 h 212393"/>
              <a:gd name="connsiteX1" fmla="*/ 67801 w 482921"/>
              <a:gd name="connsiteY1" fmla="*/ 34157 h 212393"/>
              <a:gd name="connsiteX2" fmla="*/ 127947 w 482921"/>
              <a:gd name="connsiteY2" fmla="*/ 78197 h 212393"/>
              <a:gd name="connsiteX3" fmla="*/ 200959 w 482921"/>
              <a:gd name="connsiteY3" fmla="*/ 129657 h 212393"/>
              <a:gd name="connsiteX4" fmla="*/ 376103 w 482921"/>
              <a:gd name="connsiteY4" fmla="*/ 212393 h 212393"/>
              <a:gd name="connsiteX5" fmla="*/ 482921 w 482921"/>
              <a:gd name="connsiteY5" fmla="*/ 82768 h 212393"/>
              <a:gd name="connsiteX0" fmla="*/ 0 w 482921"/>
              <a:gd name="connsiteY0" fmla="*/ 0 h 212393"/>
              <a:gd name="connsiteX1" fmla="*/ 67801 w 482921"/>
              <a:gd name="connsiteY1" fmla="*/ 34157 h 212393"/>
              <a:gd name="connsiteX2" fmla="*/ 127947 w 482921"/>
              <a:gd name="connsiteY2" fmla="*/ 78197 h 212393"/>
              <a:gd name="connsiteX3" fmla="*/ 200959 w 482921"/>
              <a:gd name="connsiteY3" fmla="*/ 129657 h 212393"/>
              <a:gd name="connsiteX4" fmla="*/ 376103 w 482921"/>
              <a:gd name="connsiteY4" fmla="*/ 212393 h 212393"/>
              <a:gd name="connsiteX5" fmla="*/ 482921 w 482921"/>
              <a:gd name="connsiteY5" fmla="*/ 82768 h 212393"/>
              <a:gd name="connsiteX0" fmla="*/ 0 w 482921"/>
              <a:gd name="connsiteY0" fmla="*/ 0 h 212393"/>
              <a:gd name="connsiteX1" fmla="*/ 67801 w 482921"/>
              <a:gd name="connsiteY1" fmla="*/ 34157 h 212393"/>
              <a:gd name="connsiteX2" fmla="*/ 127947 w 482921"/>
              <a:gd name="connsiteY2" fmla="*/ 78197 h 212393"/>
              <a:gd name="connsiteX3" fmla="*/ 200959 w 482921"/>
              <a:gd name="connsiteY3" fmla="*/ 129657 h 212393"/>
              <a:gd name="connsiteX4" fmla="*/ 376103 w 482921"/>
              <a:gd name="connsiteY4" fmla="*/ 212393 h 212393"/>
              <a:gd name="connsiteX5" fmla="*/ 482921 w 482921"/>
              <a:gd name="connsiteY5" fmla="*/ 109971 h 212393"/>
              <a:gd name="connsiteX0" fmla="*/ 0 w 482921"/>
              <a:gd name="connsiteY0" fmla="*/ 0 h 212393"/>
              <a:gd name="connsiteX1" fmla="*/ 67801 w 482921"/>
              <a:gd name="connsiteY1" fmla="*/ 34157 h 212393"/>
              <a:gd name="connsiteX2" fmla="*/ 127947 w 482921"/>
              <a:gd name="connsiteY2" fmla="*/ 78197 h 212393"/>
              <a:gd name="connsiteX3" fmla="*/ 200959 w 482921"/>
              <a:gd name="connsiteY3" fmla="*/ 129657 h 212393"/>
              <a:gd name="connsiteX4" fmla="*/ 376103 w 482921"/>
              <a:gd name="connsiteY4" fmla="*/ 212393 h 212393"/>
              <a:gd name="connsiteX5" fmla="*/ 482921 w 482921"/>
              <a:gd name="connsiteY5" fmla="*/ 109971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00959 w 483531"/>
              <a:gd name="connsiteY3" fmla="*/ 129657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00959 w 483531"/>
              <a:gd name="connsiteY3" fmla="*/ 129657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85079 w 483531"/>
              <a:gd name="connsiteY3" fmla="*/ 17673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85079 w 483531"/>
              <a:gd name="connsiteY3" fmla="*/ 17673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25951 w 483531"/>
              <a:gd name="connsiteY3" fmla="*/ 144305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25951 w 483531"/>
              <a:gd name="connsiteY3" fmla="*/ 144305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25951 w 483531"/>
              <a:gd name="connsiteY3" fmla="*/ 144305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27947 w 483531"/>
              <a:gd name="connsiteY2" fmla="*/ 78197 h 212393"/>
              <a:gd name="connsiteX3" fmla="*/ 228999 w 483531"/>
              <a:gd name="connsiteY3" fmla="*/ 15162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63912 w 483531"/>
              <a:gd name="connsiteY2" fmla="*/ 103307 h 212393"/>
              <a:gd name="connsiteX3" fmla="*/ 228999 w 483531"/>
              <a:gd name="connsiteY3" fmla="*/ 15162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63912 w 483531"/>
              <a:gd name="connsiteY2" fmla="*/ 103307 h 212393"/>
              <a:gd name="connsiteX3" fmla="*/ 228999 w 483531"/>
              <a:gd name="connsiteY3" fmla="*/ 15162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63912 w 483531"/>
              <a:gd name="connsiteY2" fmla="*/ 103307 h 212393"/>
              <a:gd name="connsiteX3" fmla="*/ 228999 w 483531"/>
              <a:gd name="connsiteY3" fmla="*/ 15162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67801 w 483531"/>
              <a:gd name="connsiteY1" fmla="*/ 34157 h 212393"/>
              <a:gd name="connsiteX2" fmla="*/ 163912 w 483531"/>
              <a:gd name="connsiteY2" fmla="*/ 103307 h 212393"/>
              <a:gd name="connsiteX3" fmla="*/ 255820 w 483531"/>
              <a:gd name="connsiteY3" fmla="*/ 16836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97060 w 483531"/>
              <a:gd name="connsiteY1" fmla="*/ 52990 h 212393"/>
              <a:gd name="connsiteX2" fmla="*/ 163912 w 483531"/>
              <a:gd name="connsiteY2" fmla="*/ 103307 h 212393"/>
              <a:gd name="connsiteX3" fmla="*/ 255820 w 483531"/>
              <a:gd name="connsiteY3" fmla="*/ 16836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97060 w 483531"/>
              <a:gd name="connsiteY1" fmla="*/ 52990 h 212393"/>
              <a:gd name="connsiteX2" fmla="*/ 177323 w 483531"/>
              <a:gd name="connsiteY2" fmla="*/ 112723 h 212393"/>
              <a:gd name="connsiteX3" fmla="*/ 255820 w 483531"/>
              <a:gd name="connsiteY3" fmla="*/ 168369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97060 w 483531"/>
              <a:gd name="connsiteY1" fmla="*/ 52990 h 212393"/>
              <a:gd name="connsiteX2" fmla="*/ 177323 w 483531"/>
              <a:gd name="connsiteY2" fmla="*/ 112723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97060 w 483531"/>
              <a:gd name="connsiteY1" fmla="*/ 52990 h 212393"/>
              <a:gd name="connsiteX2" fmla="*/ 177323 w 483531"/>
              <a:gd name="connsiteY2" fmla="*/ 112723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97060 w 483531"/>
              <a:gd name="connsiteY1" fmla="*/ 52990 h 212393"/>
              <a:gd name="connsiteX2" fmla="*/ 177323 w 483531"/>
              <a:gd name="connsiteY2" fmla="*/ 112723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77323 w 483531"/>
              <a:gd name="connsiteY2" fmla="*/ 112723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83419 w 483531"/>
              <a:gd name="connsiteY2" fmla="*/ 117954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83419 w 483531"/>
              <a:gd name="connsiteY2" fmla="*/ 117954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83419 w 483531"/>
              <a:gd name="connsiteY2" fmla="*/ 117954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83419 w 483531"/>
              <a:gd name="connsiteY2" fmla="*/ 117954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81722 h 212393"/>
              <a:gd name="connsiteX0" fmla="*/ 0 w 483531"/>
              <a:gd name="connsiteY0" fmla="*/ 0 h 212393"/>
              <a:gd name="connsiteX1" fmla="*/ 106813 w 483531"/>
              <a:gd name="connsiteY1" fmla="*/ 52990 h 212393"/>
              <a:gd name="connsiteX2" fmla="*/ 183419 w 483531"/>
              <a:gd name="connsiteY2" fmla="*/ 117954 h 212393"/>
              <a:gd name="connsiteX3" fmla="*/ 274107 w 483531"/>
              <a:gd name="connsiteY3" fmla="*/ 178832 h 212393"/>
              <a:gd name="connsiteX4" fmla="*/ 376103 w 483531"/>
              <a:gd name="connsiteY4" fmla="*/ 212393 h 212393"/>
              <a:gd name="connsiteX5" fmla="*/ 483531 w 483531"/>
              <a:gd name="connsiteY5" fmla="*/ 106648 h 21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531" h="212393">
                <a:moveTo>
                  <a:pt x="0" y="0"/>
                </a:moveTo>
                <a:cubicBezTo>
                  <a:pt x="49256" y="1033"/>
                  <a:pt x="78693" y="29963"/>
                  <a:pt x="106813" y="52990"/>
                </a:cubicBezTo>
                <a:cubicBezTo>
                  <a:pt x="141041" y="81019"/>
                  <a:pt x="148741" y="88626"/>
                  <a:pt x="183419" y="117954"/>
                </a:cubicBezTo>
                <a:cubicBezTo>
                  <a:pt x="217103" y="144524"/>
                  <a:pt x="241993" y="163092"/>
                  <a:pt x="274107" y="178832"/>
                </a:cubicBezTo>
                <a:cubicBezTo>
                  <a:pt x="306221" y="194572"/>
                  <a:pt x="333741" y="205755"/>
                  <a:pt x="376103" y="212393"/>
                </a:cubicBezTo>
                <a:cubicBezTo>
                  <a:pt x="392110" y="208938"/>
                  <a:pt x="386993" y="75766"/>
                  <a:pt x="483531" y="106648"/>
                </a:cubicBezTo>
              </a:path>
            </a:pathLst>
          </a:custGeom>
          <a:noFill/>
          <a:ln w="57150" cap="flat" cmpd="sng" algn="ctr">
            <a:solidFill>
              <a:srgbClr val="8A005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90578" y="3232359"/>
            <a:ext cx="1117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u="none" dirty="0" smtClean="0">
                <a:solidFill>
                  <a:srgbClr val="8A0059"/>
                </a:solidFill>
                <a:latin typeface="AGOptimaCyr" pitchFamily="34" charset="0"/>
              </a:rPr>
              <a:t>функция почек</a:t>
            </a:r>
            <a:endParaRPr lang="ru-RU" sz="1600" b="1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297958" y="5951782"/>
            <a:ext cx="859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rgbClr val="8A0059"/>
                </a:solidFill>
                <a:latin typeface="AGOptimaCyr" pitchFamily="34" charset="0"/>
              </a:rPr>
              <a:t>СКФ=60-89</a:t>
            </a:r>
            <a:endParaRPr lang="ru-RU" sz="1000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48531" y="5951781"/>
            <a:ext cx="859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rgbClr val="8A0059"/>
                </a:solidFill>
                <a:latin typeface="AGOptimaCyr" pitchFamily="34" charset="0"/>
              </a:rPr>
              <a:t>СКФ=30-59</a:t>
            </a:r>
            <a:endParaRPr lang="ru-RU" sz="1000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08308" y="5967172"/>
            <a:ext cx="859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rgbClr val="8A0059"/>
                </a:solidFill>
                <a:latin typeface="AGOptimaCyr" pitchFamily="34" charset="0"/>
              </a:rPr>
              <a:t>СКФ=15-29</a:t>
            </a:r>
            <a:endParaRPr lang="ru-RU" sz="1000" u="none" dirty="0">
              <a:solidFill>
                <a:srgbClr val="8A0059"/>
              </a:solidFill>
              <a:latin typeface="AGOptimaCyr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891931" y="3232359"/>
            <a:ext cx="1357009" cy="88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Прямоугольник 47"/>
          <p:cNvSpPr/>
          <p:nvPr/>
        </p:nvSpPr>
        <p:spPr>
          <a:xfrm>
            <a:off x="3578419" y="3232358"/>
            <a:ext cx="3652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none" dirty="0" smtClean="0">
                <a:solidFill>
                  <a:srgbClr val="FF0000"/>
                </a:solidFill>
                <a:latin typeface="AGOptimaCyr" pitchFamily="34" charset="0"/>
              </a:rPr>
              <a:t>- анемия</a:t>
            </a:r>
          </a:p>
          <a:p>
            <a:r>
              <a:rPr lang="ru-RU" sz="1200" b="1" u="none" dirty="0" smtClean="0">
                <a:solidFill>
                  <a:srgbClr val="FF0000"/>
                </a:solidFill>
                <a:latin typeface="AGOptimaCyr" pitchFamily="34" charset="0"/>
              </a:rPr>
              <a:t>- проблемы кальций-фосфорного обмена</a:t>
            </a:r>
          </a:p>
          <a:p>
            <a:r>
              <a:rPr lang="ru-RU" sz="1200" b="1" u="none" dirty="0" smtClean="0">
                <a:solidFill>
                  <a:srgbClr val="FF0000"/>
                </a:solidFill>
                <a:latin typeface="AGOptimaCyr" pitchFamily="34" charset="0"/>
              </a:rPr>
              <a:t>- хроническая сердечная недостаточность</a:t>
            </a:r>
          </a:p>
          <a:p>
            <a:r>
              <a:rPr lang="ru-RU" sz="1200" b="1" u="none" dirty="0" smtClean="0">
                <a:solidFill>
                  <a:srgbClr val="FF0000"/>
                </a:solidFill>
                <a:latin typeface="AGOptimaCyr" pitchFamily="34" charset="0"/>
              </a:rPr>
              <a:t>- гипертензия</a:t>
            </a:r>
          </a:p>
        </p:txBody>
      </p:sp>
      <p:cxnSp>
        <p:nvCxnSpPr>
          <p:cNvPr id="50" name="Прямая со стрелкой 49"/>
          <p:cNvCxnSpPr/>
          <p:nvPr/>
        </p:nvCxnSpPr>
        <p:spPr bwMode="auto">
          <a:xfrm flipH="1">
            <a:off x="4465979" y="4206240"/>
            <a:ext cx="58313" cy="9183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Прямая со стрелкой 58"/>
          <p:cNvCxnSpPr/>
          <p:nvPr/>
        </p:nvCxnSpPr>
        <p:spPr bwMode="auto">
          <a:xfrm flipH="1">
            <a:off x="3549115" y="4221088"/>
            <a:ext cx="198531" cy="5987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Прямая со стрелкой 59"/>
          <p:cNvCxnSpPr/>
          <p:nvPr/>
        </p:nvCxnSpPr>
        <p:spPr bwMode="auto">
          <a:xfrm>
            <a:off x="5208104" y="4142630"/>
            <a:ext cx="92294" cy="114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Прямая со стрелкой 61"/>
          <p:cNvCxnSpPr/>
          <p:nvPr/>
        </p:nvCxnSpPr>
        <p:spPr bwMode="auto">
          <a:xfrm>
            <a:off x="6084168" y="4063355"/>
            <a:ext cx="216024" cy="6334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Прямоугольник 34">
            <a:hlinkClick r:id="rId7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56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3"/>
                            </p:stCondLst>
                            <p:childTnLst>
                              <p:par>
                                <p:cTn id="15" presetID="63" presetClass="path" presetSubtype="0" accel="2500" decel="2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6592 -1.85185E-6 " pathEditMode="relative" rAng="0" ptsTypes="AA">
                                      <p:cBhvr>
                                        <p:cTn id="16" dur="397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0.82048 -7.40741E-7 " pathEditMode="relative" rAng="0" ptsTypes="AA">
                                      <p:cBhvr>
                                        <p:cTn id="21" dur="397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77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77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77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77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77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77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77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77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877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877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177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477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477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677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977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977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277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277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977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977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300"/>
                            </p:stCondLst>
                            <p:childTnLst>
                              <p:par>
                                <p:cTn id="9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5" grpId="0"/>
      <p:bldP spid="30" grpId="0"/>
      <p:bldP spid="1035" grpId="0" animBg="1"/>
      <p:bldP spid="44" grpId="0"/>
      <p:bldP spid="45" grpId="0"/>
      <p:bldP spid="46" grpId="0"/>
      <p:bldP spid="47" grpId="0"/>
      <p:bldP spid="48" grpId="0"/>
      <p:bldP spid="3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2852936"/>
            <a:ext cx="9144000" cy="359362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3" name="Скругленный прямоугольник 122"/>
          <p:cNvSpPr/>
          <p:nvPr/>
        </p:nvSpPr>
        <p:spPr bwMode="auto">
          <a:xfrm>
            <a:off x="557914" y="5180213"/>
            <a:ext cx="831514" cy="179894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Скругленный прямоугольник 123"/>
          <p:cNvSpPr/>
          <p:nvPr/>
        </p:nvSpPr>
        <p:spPr bwMode="auto">
          <a:xfrm>
            <a:off x="4875175" y="4361029"/>
            <a:ext cx="831514" cy="1002395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 bwMode="auto">
          <a:xfrm>
            <a:off x="4014918" y="4577197"/>
            <a:ext cx="831514" cy="786228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 bwMode="auto">
          <a:xfrm>
            <a:off x="3156162" y="4731804"/>
            <a:ext cx="831514" cy="628303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 bwMode="auto">
          <a:xfrm>
            <a:off x="2296385" y="4876415"/>
            <a:ext cx="831514" cy="483692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8" name="Скругленный прямоугольник 127"/>
          <p:cNvSpPr/>
          <p:nvPr/>
        </p:nvSpPr>
        <p:spPr bwMode="auto">
          <a:xfrm>
            <a:off x="1443106" y="5016477"/>
            <a:ext cx="831514" cy="346948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 bwMode="auto">
          <a:xfrm>
            <a:off x="5615940" y="4760432"/>
            <a:ext cx="1028700" cy="602992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 bwMode="auto">
          <a:xfrm>
            <a:off x="557914" y="5270159"/>
            <a:ext cx="1046096" cy="89947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 bwMode="auto">
          <a:xfrm>
            <a:off x="4450079" y="4918711"/>
            <a:ext cx="1101091" cy="444714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4" name="Скругленный прямоугольник 133"/>
          <p:cNvSpPr/>
          <p:nvPr/>
        </p:nvSpPr>
        <p:spPr bwMode="auto">
          <a:xfrm>
            <a:off x="3017520" y="5093971"/>
            <a:ext cx="1371600" cy="271410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 bwMode="auto">
          <a:xfrm>
            <a:off x="1668780" y="5180213"/>
            <a:ext cx="1291590" cy="183211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436608" y="5298397"/>
            <a:ext cx="831514" cy="65028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302885" y="5253129"/>
            <a:ext cx="831514" cy="110296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156998" y="5144488"/>
            <a:ext cx="831514" cy="218937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018254" y="4923301"/>
            <a:ext cx="831514" cy="440123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 bwMode="auto">
          <a:xfrm>
            <a:off x="4875175" y="4361029"/>
            <a:ext cx="831514" cy="1002395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5727818" y="4764242"/>
            <a:ext cx="831514" cy="599183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873416" y="3073906"/>
            <a:ext cx="831514" cy="2286202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557914" y="5188057"/>
            <a:ext cx="831514" cy="172049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1436608" y="5016478"/>
            <a:ext cx="831514" cy="344458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 bwMode="auto">
          <a:xfrm>
            <a:off x="2302885" y="4876415"/>
            <a:ext cx="831514" cy="487008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 bwMode="auto">
          <a:xfrm>
            <a:off x="3159761" y="4731804"/>
            <a:ext cx="831514" cy="631619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4018254" y="4577197"/>
            <a:ext cx="831514" cy="786225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32782" y="1340768"/>
            <a:ext cx="5231497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Функции и Задачи НЕФРОЛОГИИ</a:t>
            </a:r>
            <a:endParaRPr lang="ru-RU" sz="24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pic>
        <p:nvPicPr>
          <p:cNvPr id="12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9.86"/>
                </p14:media>
              </p:ext>
            </p:extLst>
          </p:nvPr>
        </p:nvPicPr>
        <p:blipFill>
          <a:blip r:embed="rId4" cstate="print">
            <a:lum bright="-2000" contrast="30000"/>
          </a:blip>
          <a:stretch>
            <a:fillRect/>
          </a:stretch>
        </p:blipFill>
        <p:spPr>
          <a:xfrm>
            <a:off x="32450" y="4435027"/>
            <a:ext cx="720080" cy="720080"/>
          </a:xfrm>
          <a:prstGeom prst="rect">
            <a:avLst/>
          </a:prstGeom>
          <a:effectLst/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 flipV="1">
            <a:off x="1422477" y="4361030"/>
            <a:ext cx="0" cy="15376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1422477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</a:t>
            </a:r>
            <a:r>
              <a:rPr lang="en-US" sz="1600" u="none" dirty="0" smtClean="0">
                <a:latin typeface="AGOptimaCyr" pitchFamily="34" charset="0"/>
              </a:rPr>
              <a:t>1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2254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ХБП2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2031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ХБП3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1267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ХБП4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7544" y="5393243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none" dirty="0" smtClean="0">
                <a:latin typeface="AGOptimaCyr" pitchFamily="34" charset="0"/>
              </a:rPr>
              <a:t>трансплантация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2700" y="5393244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группа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риска</a:t>
            </a:r>
            <a:endParaRPr lang="ru-RU" sz="1600" u="none" dirty="0">
              <a:latin typeface="AGOptimaCyr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 flipV="1">
            <a:off x="2282254" y="4373904"/>
            <a:ext cx="0" cy="15247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 flipV="1">
            <a:off x="3142031" y="4361030"/>
            <a:ext cx="0" cy="15376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V="1">
            <a:off x="4008308" y="3897511"/>
            <a:ext cx="0" cy="20011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 flipV="1">
            <a:off x="4859078" y="3127720"/>
            <a:ext cx="0" cy="27859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 flipV="1">
            <a:off x="5720821" y="3127720"/>
            <a:ext cx="0" cy="27859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 стрелкой 27"/>
          <p:cNvCxnSpPr/>
          <p:nvPr/>
        </p:nvCxnSpPr>
        <p:spPr bwMode="auto">
          <a:xfrm>
            <a:off x="-108520" y="5393244"/>
            <a:ext cx="88569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Прямоугольник 34"/>
          <p:cNvSpPr/>
          <p:nvPr/>
        </p:nvSpPr>
        <p:spPr>
          <a:xfrm>
            <a:off x="3760982" y="3073905"/>
            <a:ext cx="1117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none" dirty="0" smtClean="0">
                <a:solidFill>
                  <a:srgbClr val="C89800"/>
                </a:solidFill>
                <a:latin typeface="AGOptimaCyr" pitchFamily="34" charset="0"/>
              </a:rPr>
              <a:t>затраты на лечение</a:t>
            </a:r>
            <a:endParaRPr lang="ru-RU" b="1" u="none" dirty="0">
              <a:solidFill>
                <a:srgbClr val="C89800"/>
              </a:solidFill>
              <a:latin typeface="AGOptimaCyr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3529" y="1988840"/>
            <a:ext cx="7272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none" dirty="0" smtClean="0">
                <a:latin typeface="AGOptimaCyr" pitchFamily="34" charset="0"/>
              </a:rPr>
              <a:t>Задачи НЕФРОЛОГИИ – </a:t>
            </a:r>
            <a:r>
              <a:rPr lang="ru-RU" sz="1600" b="1" dirty="0" smtClean="0">
                <a:solidFill>
                  <a:srgbClr val="FF0000"/>
                </a:solidFill>
                <a:latin typeface="AGOptimaCyr" pitchFamily="34" charset="0"/>
              </a:rPr>
              <a:t>замедлить развитие</a:t>
            </a:r>
            <a:r>
              <a:rPr lang="ru-RU" sz="1600" b="1" u="none" dirty="0" smtClean="0">
                <a:latin typeface="AGOptimaCyr" pitchFamily="34" charset="0"/>
              </a:rPr>
              <a:t> основного заболевания почек и </a:t>
            </a:r>
            <a:r>
              <a:rPr lang="ru-RU" sz="1600" b="1" dirty="0" smtClean="0">
                <a:latin typeface="AGOptimaCyr" pitchFamily="34" charset="0"/>
              </a:rPr>
              <a:t>снизить тяжесть</a:t>
            </a:r>
            <a:r>
              <a:rPr lang="ru-RU" sz="1600" b="1" u="none" dirty="0" smtClean="0">
                <a:latin typeface="AGOptimaCyr" pitchFamily="34" charset="0"/>
              </a:rPr>
              <a:t> осложнений, и, тем самым, </a:t>
            </a:r>
            <a:r>
              <a:rPr lang="ru-RU" sz="1600" b="1" dirty="0" smtClean="0">
                <a:solidFill>
                  <a:srgbClr val="FF0000"/>
                </a:solidFill>
                <a:latin typeface="AGOptimaCyr" pitchFamily="34" charset="0"/>
              </a:rPr>
              <a:t>уменьшить поток пациентов</a:t>
            </a:r>
            <a:r>
              <a:rPr lang="ru-RU" sz="1600" b="1" u="none" dirty="0" smtClean="0">
                <a:latin typeface="AGOptimaCyr" pitchFamily="34" charset="0"/>
              </a:rPr>
              <a:t>, приходящих на гемодиализ.</a:t>
            </a:r>
            <a:endParaRPr lang="ru-RU" sz="1600" b="1" u="none" dirty="0">
              <a:latin typeface="AGOptimaCyr" pitchFamily="34" charset="0"/>
            </a:endParaRPr>
          </a:p>
        </p:txBody>
      </p:sp>
      <p:pic>
        <p:nvPicPr>
          <p:cNvPr id="46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9.86"/>
                </p14:media>
              </p:ext>
            </p:extLst>
          </p:nvPr>
        </p:nvPicPr>
        <p:blipFill>
          <a:blip r:embed="rId4" cstate="print">
            <a:lum bright="-2000" contrast="30000"/>
          </a:blip>
          <a:stretch>
            <a:fillRect/>
          </a:stretch>
        </p:blipFill>
        <p:spPr>
          <a:xfrm>
            <a:off x="1599451" y="3127720"/>
            <a:ext cx="518827" cy="518827"/>
          </a:xfrm>
          <a:prstGeom prst="rect">
            <a:avLst/>
          </a:prstGeom>
          <a:effectLst/>
        </p:spPr>
      </p:pic>
      <p:sp>
        <p:nvSpPr>
          <p:cNvPr id="47" name="Прямоугольник 46"/>
          <p:cNvSpPr/>
          <p:nvPr/>
        </p:nvSpPr>
        <p:spPr>
          <a:xfrm>
            <a:off x="1060347" y="2958443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none" dirty="0" smtClean="0">
                <a:solidFill>
                  <a:schemeClr val="accent1">
                    <a:lumMod val="50000"/>
                  </a:schemeClr>
                </a:solidFill>
                <a:latin typeface="AGOptimaCyr" pitchFamily="34" charset="0"/>
              </a:rPr>
              <a:t>ОПП</a:t>
            </a:r>
            <a:endParaRPr lang="ru-RU" sz="1600" b="1" u="none" dirty="0">
              <a:solidFill>
                <a:schemeClr val="accent1">
                  <a:lumMod val="50000"/>
                </a:schemeClr>
              </a:solidFill>
              <a:latin typeface="AGOptimaCyr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 bwMode="auto">
          <a:xfrm>
            <a:off x="2118278" y="3646547"/>
            <a:ext cx="655616" cy="7994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 стрелкой 48"/>
          <p:cNvCxnSpPr/>
          <p:nvPr/>
        </p:nvCxnSpPr>
        <p:spPr bwMode="auto">
          <a:xfrm>
            <a:off x="2118278" y="3624514"/>
            <a:ext cx="1453641" cy="7493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Прямая со стрелкой 50"/>
          <p:cNvCxnSpPr/>
          <p:nvPr/>
        </p:nvCxnSpPr>
        <p:spPr bwMode="auto">
          <a:xfrm>
            <a:off x="2118511" y="3596345"/>
            <a:ext cx="2312644" cy="6023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Прямая со стрелкой 63"/>
          <p:cNvCxnSpPr/>
          <p:nvPr/>
        </p:nvCxnSpPr>
        <p:spPr bwMode="auto">
          <a:xfrm>
            <a:off x="5287992" y="5417389"/>
            <a:ext cx="1" cy="100929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Прямая со стрелкой 70"/>
          <p:cNvCxnSpPr/>
          <p:nvPr/>
        </p:nvCxnSpPr>
        <p:spPr bwMode="auto">
          <a:xfrm flipV="1">
            <a:off x="4431155" y="5731798"/>
            <a:ext cx="0" cy="64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Прямая со стрелкой 73"/>
          <p:cNvCxnSpPr/>
          <p:nvPr/>
        </p:nvCxnSpPr>
        <p:spPr bwMode="auto">
          <a:xfrm flipV="1">
            <a:off x="3575518" y="5731797"/>
            <a:ext cx="0" cy="64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Прямая со стрелкой 74"/>
          <p:cNvCxnSpPr/>
          <p:nvPr/>
        </p:nvCxnSpPr>
        <p:spPr bwMode="auto">
          <a:xfrm flipV="1">
            <a:off x="2718642" y="5724599"/>
            <a:ext cx="0" cy="64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Прямая со стрелкой 75"/>
          <p:cNvCxnSpPr/>
          <p:nvPr/>
        </p:nvCxnSpPr>
        <p:spPr bwMode="auto">
          <a:xfrm flipV="1">
            <a:off x="1852365" y="5731798"/>
            <a:ext cx="0" cy="64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Прямая со стрелкой 76"/>
          <p:cNvCxnSpPr/>
          <p:nvPr/>
        </p:nvCxnSpPr>
        <p:spPr bwMode="auto">
          <a:xfrm flipV="1">
            <a:off x="977765" y="5913697"/>
            <a:ext cx="0" cy="4676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98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Прямоугольник 17"/>
          <p:cNvSpPr/>
          <p:nvPr/>
        </p:nvSpPr>
        <p:spPr>
          <a:xfrm>
            <a:off x="4861044" y="5393243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ХБП5+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диализ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2161636" y="3205521"/>
            <a:ext cx="490983" cy="299592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2" name="Прямая со стрелкой 91"/>
          <p:cNvCxnSpPr/>
          <p:nvPr/>
        </p:nvCxnSpPr>
        <p:spPr bwMode="auto">
          <a:xfrm>
            <a:off x="2118045" y="3646546"/>
            <a:ext cx="655616" cy="7994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Прямая со стрелкой 92"/>
          <p:cNvCxnSpPr/>
          <p:nvPr/>
        </p:nvCxnSpPr>
        <p:spPr bwMode="auto">
          <a:xfrm>
            <a:off x="2118045" y="3624513"/>
            <a:ext cx="1453641" cy="7493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Прямая со стрелкой 93"/>
          <p:cNvCxnSpPr/>
          <p:nvPr/>
        </p:nvCxnSpPr>
        <p:spPr bwMode="auto">
          <a:xfrm>
            <a:off x="2118278" y="3596344"/>
            <a:ext cx="2312644" cy="60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Прямая со стрелкой 66"/>
          <p:cNvCxnSpPr/>
          <p:nvPr/>
        </p:nvCxnSpPr>
        <p:spPr bwMode="auto">
          <a:xfrm>
            <a:off x="5875867" y="4834467"/>
            <a:ext cx="194733" cy="1439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A005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Прямая со стрелкой 69"/>
          <p:cNvCxnSpPr/>
          <p:nvPr/>
        </p:nvCxnSpPr>
        <p:spPr bwMode="auto">
          <a:xfrm>
            <a:off x="5634796" y="5152272"/>
            <a:ext cx="43204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8A005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Прямая со стрелкой 72"/>
          <p:cNvCxnSpPr/>
          <p:nvPr/>
        </p:nvCxnSpPr>
        <p:spPr bwMode="auto">
          <a:xfrm>
            <a:off x="5858581" y="4807156"/>
            <a:ext cx="221653" cy="2090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8A005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Прямоугольник 80">
            <a:hlinkClick r:id="rId5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42" name="Полилиния 41"/>
          <p:cNvSpPr/>
          <p:nvPr/>
        </p:nvSpPr>
        <p:spPr bwMode="auto">
          <a:xfrm flipV="1">
            <a:off x="4623052" y="4566575"/>
            <a:ext cx="1352462" cy="339472"/>
          </a:xfrm>
          <a:custGeom>
            <a:avLst/>
            <a:gdLst>
              <a:gd name="connsiteX0" fmla="*/ 0 w 1966823"/>
              <a:gd name="connsiteY0" fmla="*/ 8626 h 1043798"/>
              <a:gd name="connsiteX1" fmla="*/ 1009291 w 1966823"/>
              <a:gd name="connsiteY1" fmla="*/ 1043796 h 1043798"/>
              <a:gd name="connsiteX2" fmla="*/ 1966823 w 1966823"/>
              <a:gd name="connsiteY2" fmla="*/ 0 h 104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6823" h="1043798">
                <a:moveTo>
                  <a:pt x="0" y="8626"/>
                </a:moveTo>
                <a:cubicBezTo>
                  <a:pt x="340743" y="526930"/>
                  <a:pt x="681487" y="1045234"/>
                  <a:pt x="1009291" y="1043796"/>
                </a:cubicBezTo>
                <a:cubicBezTo>
                  <a:pt x="1337095" y="1042358"/>
                  <a:pt x="1651959" y="521179"/>
                  <a:pt x="1966823" y="0"/>
                </a:cubicBezTo>
              </a:path>
            </a:pathLst>
          </a:custGeom>
          <a:noFill/>
          <a:ln w="28575" cap="flat" cmpd="sng" algn="ctr">
            <a:solidFill>
              <a:srgbClr val="8A005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Полилиния 61"/>
          <p:cNvSpPr/>
          <p:nvPr/>
        </p:nvSpPr>
        <p:spPr bwMode="auto">
          <a:xfrm flipV="1">
            <a:off x="4623052" y="4566961"/>
            <a:ext cx="1352462" cy="339472"/>
          </a:xfrm>
          <a:custGeom>
            <a:avLst/>
            <a:gdLst>
              <a:gd name="connsiteX0" fmla="*/ 0 w 1966823"/>
              <a:gd name="connsiteY0" fmla="*/ 8626 h 1043798"/>
              <a:gd name="connsiteX1" fmla="*/ 1009291 w 1966823"/>
              <a:gd name="connsiteY1" fmla="*/ 1043796 h 1043798"/>
              <a:gd name="connsiteX2" fmla="*/ 1966823 w 1966823"/>
              <a:gd name="connsiteY2" fmla="*/ 0 h 104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6823" h="1043798">
                <a:moveTo>
                  <a:pt x="0" y="8626"/>
                </a:moveTo>
                <a:cubicBezTo>
                  <a:pt x="340743" y="526930"/>
                  <a:pt x="681487" y="1045234"/>
                  <a:pt x="1009291" y="1043796"/>
                </a:cubicBezTo>
                <a:cubicBezTo>
                  <a:pt x="1337095" y="1042358"/>
                  <a:pt x="1651959" y="521179"/>
                  <a:pt x="1966823" y="0"/>
                </a:cubicBezTo>
              </a:path>
            </a:pathLst>
          </a:custGeom>
          <a:noFill/>
          <a:ln w="57150" cap="flat" cmpd="sng" algn="ctr">
            <a:solidFill>
              <a:srgbClr val="8A005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Полилиния 71"/>
          <p:cNvSpPr/>
          <p:nvPr/>
        </p:nvSpPr>
        <p:spPr bwMode="auto">
          <a:xfrm flipV="1">
            <a:off x="940077" y="3067445"/>
            <a:ext cx="6284947" cy="2323729"/>
          </a:xfrm>
          <a:custGeom>
            <a:avLst/>
            <a:gdLst>
              <a:gd name="connsiteX0" fmla="*/ 0 w 1966823"/>
              <a:gd name="connsiteY0" fmla="*/ 8626 h 1043798"/>
              <a:gd name="connsiteX1" fmla="*/ 1009291 w 1966823"/>
              <a:gd name="connsiteY1" fmla="*/ 1043796 h 1043798"/>
              <a:gd name="connsiteX2" fmla="*/ 1966823 w 1966823"/>
              <a:gd name="connsiteY2" fmla="*/ 0 h 1043798"/>
              <a:gd name="connsiteX0" fmla="*/ 0 w 1966823"/>
              <a:gd name="connsiteY0" fmla="*/ 8626 h 1058818"/>
              <a:gd name="connsiteX1" fmla="*/ 524740 w 1966823"/>
              <a:gd name="connsiteY1" fmla="*/ 497916 h 1058818"/>
              <a:gd name="connsiteX2" fmla="*/ 1009291 w 1966823"/>
              <a:gd name="connsiteY2" fmla="*/ 1043796 h 1058818"/>
              <a:gd name="connsiteX3" fmla="*/ 1966823 w 1966823"/>
              <a:gd name="connsiteY3" fmla="*/ 0 h 1058818"/>
              <a:gd name="connsiteX0" fmla="*/ 0 w 1966823"/>
              <a:gd name="connsiteY0" fmla="*/ 8626 h 1044720"/>
              <a:gd name="connsiteX1" fmla="*/ 524740 w 1966823"/>
              <a:gd name="connsiteY1" fmla="*/ 497916 h 1044720"/>
              <a:gd name="connsiteX2" fmla="*/ 1009291 w 1966823"/>
              <a:gd name="connsiteY2" fmla="*/ 1043796 h 1044720"/>
              <a:gd name="connsiteX3" fmla="*/ 1560426 w 1966823"/>
              <a:gd name="connsiteY3" fmla="*/ 497913 h 1044720"/>
              <a:gd name="connsiteX4" fmla="*/ 1966823 w 1966823"/>
              <a:gd name="connsiteY4" fmla="*/ 0 h 1044720"/>
              <a:gd name="connsiteX0" fmla="*/ 0 w 7158039"/>
              <a:gd name="connsiteY0" fmla="*/ 1008894 h 2044988"/>
              <a:gd name="connsiteX1" fmla="*/ 524740 w 7158039"/>
              <a:gd name="connsiteY1" fmla="*/ 1498184 h 2044988"/>
              <a:gd name="connsiteX2" fmla="*/ 1009291 w 7158039"/>
              <a:gd name="connsiteY2" fmla="*/ 2044064 h 2044988"/>
              <a:gd name="connsiteX3" fmla="*/ 1560426 w 7158039"/>
              <a:gd name="connsiteY3" fmla="*/ 1498181 h 2044988"/>
              <a:gd name="connsiteX4" fmla="*/ 7158039 w 7158039"/>
              <a:gd name="connsiteY4" fmla="*/ 0 h 2044988"/>
              <a:gd name="connsiteX0" fmla="*/ 0 w 7158039"/>
              <a:gd name="connsiteY0" fmla="*/ 1008894 h 2044514"/>
              <a:gd name="connsiteX1" fmla="*/ 524740 w 7158039"/>
              <a:gd name="connsiteY1" fmla="*/ 1498184 h 2044514"/>
              <a:gd name="connsiteX2" fmla="*/ 1009291 w 7158039"/>
              <a:gd name="connsiteY2" fmla="*/ 2044064 h 2044514"/>
              <a:gd name="connsiteX3" fmla="*/ 5498590 w 7158039"/>
              <a:gd name="connsiteY3" fmla="*/ 1065635 h 2044514"/>
              <a:gd name="connsiteX4" fmla="*/ 7158039 w 7158039"/>
              <a:gd name="connsiteY4" fmla="*/ 0 h 2044514"/>
              <a:gd name="connsiteX0" fmla="*/ 0 w 7158039"/>
              <a:gd name="connsiteY0" fmla="*/ 1008894 h 6072250"/>
              <a:gd name="connsiteX1" fmla="*/ 524740 w 7158039"/>
              <a:gd name="connsiteY1" fmla="*/ 1498184 h 6072250"/>
              <a:gd name="connsiteX2" fmla="*/ 4372074 w 7158039"/>
              <a:gd name="connsiteY2" fmla="*/ 6072173 h 6072250"/>
              <a:gd name="connsiteX3" fmla="*/ 5498590 w 7158039"/>
              <a:gd name="connsiteY3" fmla="*/ 1065635 h 6072250"/>
              <a:gd name="connsiteX4" fmla="*/ 7158039 w 7158039"/>
              <a:gd name="connsiteY4" fmla="*/ 0 h 6072250"/>
              <a:gd name="connsiteX0" fmla="*/ 0 w 7158039"/>
              <a:gd name="connsiteY0" fmla="*/ 1008894 h 6072250"/>
              <a:gd name="connsiteX1" fmla="*/ 2877410 w 7158039"/>
              <a:gd name="connsiteY1" fmla="*/ 254603 h 6072250"/>
              <a:gd name="connsiteX2" fmla="*/ 4372074 w 7158039"/>
              <a:gd name="connsiteY2" fmla="*/ 6072173 h 6072250"/>
              <a:gd name="connsiteX3" fmla="*/ 5498590 w 7158039"/>
              <a:gd name="connsiteY3" fmla="*/ 1065635 h 6072250"/>
              <a:gd name="connsiteX4" fmla="*/ 7158039 w 7158039"/>
              <a:gd name="connsiteY4" fmla="*/ 0 h 6072250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025"/>
              <a:gd name="connsiteX1" fmla="*/ 4859279 w 9139908"/>
              <a:gd name="connsiteY1" fmla="*/ 1408455 h 7226025"/>
              <a:gd name="connsiteX2" fmla="*/ 6353943 w 9139908"/>
              <a:gd name="connsiteY2" fmla="*/ 7226025 h 7226025"/>
              <a:gd name="connsiteX3" fmla="*/ 7480459 w 9139908"/>
              <a:gd name="connsiteY3" fmla="*/ 2219487 h 7226025"/>
              <a:gd name="connsiteX4" fmla="*/ 9139908 w 9139908"/>
              <a:gd name="connsiteY4" fmla="*/ 1153852 h 7226025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480459 w 9139908"/>
              <a:gd name="connsiteY3" fmla="*/ 221948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314238 w 9958228"/>
              <a:gd name="connsiteY3" fmla="*/ 1976177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851263 w 9958228"/>
              <a:gd name="connsiteY3" fmla="*/ 1138116 h 7226028"/>
              <a:gd name="connsiteX4" fmla="*/ 9958228 w 9958228"/>
              <a:gd name="connsiteY4" fmla="*/ 342821 h 7226028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443446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443446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353943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5012715 w 9958228"/>
              <a:gd name="connsiteY1" fmla="*/ 1516592 h 7253061"/>
              <a:gd name="connsiteX2" fmla="*/ 6353943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212"/>
              <a:gd name="connsiteX1" fmla="*/ 5012715 w 9958228"/>
              <a:gd name="connsiteY1" fmla="*/ 1516592 h 7253212"/>
              <a:gd name="connsiteX2" fmla="*/ 6353943 w 9958228"/>
              <a:gd name="connsiteY2" fmla="*/ 7253058 h 7253212"/>
              <a:gd name="connsiteX3" fmla="*/ 7851263 w 9958228"/>
              <a:gd name="connsiteY3" fmla="*/ 1138116 h 7253212"/>
              <a:gd name="connsiteX4" fmla="*/ 9958228 w 9958228"/>
              <a:gd name="connsiteY4" fmla="*/ 342821 h 7253212"/>
              <a:gd name="connsiteX0" fmla="*/ 0 w 9958228"/>
              <a:gd name="connsiteY0" fmla="*/ 0 h 7145079"/>
              <a:gd name="connsiteX1" fmla="*/ 5012715 w 9958228"/>
              <a:gd name="connsiteY1" fmla="*/ 1516592 h 7145079"/>
              <a:gd name="connsiteX2" fmla="*/ 6290011 w 9958228"/>
              <a:gd name="connsiteY2" fmla="*/ 7144922 h 7145079"/>
              <a:gd name="connsiteX3" fmla="*/ 7851263 w 9958228"/>
              <a:gd name="connsiteY3" fmla="*/ 1138116 h 7145079"/>
              <a:gd name="connsiteX4" fmla="*/ 9958228 w 9958228"/>
              <a:gd name="connsiteY4" fmla="*/ 342821 h 7145079"/>
              <a:gd name="connsiteX0" fmla="*/ 0 w 9958228"/>
              <a:gd name="connsiteY0" fmla="*/ 0 h 7145079"/>
              <a:gd name="connsiteX1" fmla="*/ 5012715 w 9958228"/>
              <a:gd name="connsiteY1" fmla="*/ 1516592 h 7145079"/>
              <a:gd name="connsiteX2" fmla="*/ 6328370 w 9958228"/>
              <a:gd name="connsiteY2" fmla="*/ 7144922 h 7145079"/>
              <a:gd name="connsiteX3" fmla="*/ 7851263 w 9958228"/>
              <a:gd name="connsiteY3" fmla="*/ 1138116 h 7145079"/>
              <a:gd name="connsiteX4" fmla="*/ 9958228 w 9958228"/>
              <a:gd name="connsiteY4" fmla="*/ 342821 h 7145079"/>
              <a:gd name="connsiteX0" fmla="*/ 0 w 9958228"/>
              <a:gd name="connsiteY0" fmla="*/ 0 h 7144925"/>
              <a:gd name="connsiteX1" fmla="*/ 5012715 w 9958228"/>
              <a:gd name="connsiteY1" fmla="*/ 1516592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9908" h="7144925">
                <a:moveTo>
                  <a:pt x="0" y="0"/>
                </a:moveTo>
                <a:cubicBezTo>
                  <a:pt x="1479027" y="320354"/>
                  <a:pt x="4320264" y="316762"/>
                  <a:pt x="5076646" y="1462525"/>
                </a:cubicBezTo>
                <a:cubicBezTo>
                  <a:pt x="5769098" y="2581255"/>
                  <a:pt x="5578244" y="7149433"/>
                  <a:pt x="6328370" y="7144922"/>
                </a:cubicBezTo>
                <a:cubicBezTo>
                  <a:pt x="6950635" y="7140418"/>
                  <a:pt x="7154653" y="1906836"/>
                  <a:pt x="7851263" y="1138116"/>
                </a:cubicBezTo>
                <a:cubicBezTo>
                  <a:pt x="8407230" y="477533"/>
                  <a:pt x="8793009" y="421301"/>
                  <a:pt x="9139908" y="342821"/>
                </a:cubicBezTo>
              </a:path>
            </a:pathLst>
          </a:custGeom>
          <a:noFill/>
          <a:ln w="38100" cap="flat" cmpd="sng" algn="ctr">
            <a:solidFill>
              <a:srgbClr val="AC8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 bwMode="auto">
          <a:xfrm>
            <a:off x="5727818" y="4764242"/>
            <a:ext cx="831514" cy="599183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428975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</a:t>
            </a:r>
            <a:r>
              <a:rPr lang="en-US" sz="1600" u="none" dirty="0" smtClean="0">
                <a:latin typeface="AGOptimaCyr" pitchFamily="34" charset="0"/>
              </a:rPr>
              <a:t>1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2296385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ХБП2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153322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ХБП3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4001267" y="5393244"/>
            <a:ext cx="85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ХБП4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747544" y="5393243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none" dirty="0" smtClean="0">
                <a:latin typeface="AGOptimaCyr" pitchFamily="34" charset="0"/>
              </a:rPr>
              <a:t>трансплантация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562700" y="5393244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группа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риска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4861044" y="5393243"/>
            <a:ext cx="85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none" dirty="0" smtClean="0">
                <a:latin typeface="AGOptimaCyr" pitchFamily="34" charset="0"/>
              </a:rPr>
              <a:t>ХБП5+</a:t>
            </a:r>
          </a:p>
          <a:p>
            <a:pPr algn="ctr"/>
            <a:r>
              <a:rPr lang="ru-RU" sz="1600" u="none" dirty="0" smtClean="0">
                <a:latin typeface="AGOptimaCyr" pitchFamily="34" charset="0"/>
              </a:rPr>
              <a:t>диализ</a:t>
            </a:r>
            <a:endParaRPr lang="ru-RU" sz="1600" u="none" dirty="0">
              <a:latin typeface="AGOptimaCyr" pitchFamily="34" charset="0"/>
            </a:endParaRPr>
          </a:p>
        </p:txBody>
      </p:sp>
      <p:sp>
        <p:nvSpPr>
          <p:cNvPr id="130" name="Скругленный прямоугольник 129"/>
          <p:cNvSpPr/>
          <p:nvPr/>
        </p:nvSpPr>
        <p:spPr bwMode="auto">
          <a:xfrm>
            <a:off x="7559040" y="4760432"/>
            <a:ext cx="817662" cy="599183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2" name="Скругленный прямоугольник 131"/>
          <p:cNvSpPr/>
          <p:nvPr/>
        </p:nvSpPr>
        <p:spPr bwMode="auto">
          <a:xfrm>
            <a:off x="6705599" y="4357220"/>
            <a:ext cx="788671" cy="1002395"/>
          </a:xfrm>
          <a:prstGeom prst="roundRect">
            <a:avLst/>
          </a:prstGeom>
          <a:solidFill>
            <a:srgbClr val="E1C51F"/>
          </a:solidFill>
          <a:ln w="28575" cap="flat" cmpd="sng" algn="ctr">
            <a:solidFill>
              <a:srgbClr val="C89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6" name="Полилиния 135"/>
          <p:cNvSpPr/>
          <p:nvPr/>
        </p:nvSpPr>
        <p:spPr bwMode="auto">
          <a:xfrm flipV="1">
            <a:off x="1026865" y="4359370"/>
            <a:ext cx="7852616" cy="913592"/>
          </a:xfrm>
          <a:custGeom>
            <a:avLst/>
            <a:gdLst>
              <a:gd name="connsiteX0" fmla="*/ 0 w 1966823"/>
              <a:gd name="connsiteY0" fmla="*/ 8626 h 1043798"/>
              <a:gd name="connsiteX1" fmla="*/ 1009291 w 1966823"/>
              <a:gd name="connsiteY1" fmla="*/ 1043796 h 1043798"/>
              <a:gd name="connsiteX2" fmla="*/ 1966823 w 1966823"/>
              <a:gd name="connsiteY2" fmla="*/ 0 h 1043798"/>
              <a:gd name="connsiteX0" fmla="*/ 0 w 1966823"/>
              <a:gd name="connsiteY0" fmla="*/ 8626 h 1058818"/>
              <a:gd name="connsiteX1" fmla="*/ 524740 w 1966823"/>
              <a:gd name="connsiteY1" fmla="*/ 497916 h 1058818"/>
              <a:gd name="connsiteX2" fmla="*/ 1009291 w 1966823"/>
              <a:gd name="connsiteY2" fmla="*/ 1043796 h 1058818"/>
              <a:gd name="connsiteX3" fmla="*/ 1966823 w 1966823"/>
              <a:gd name="connsiteY3" fmla="*/ 0 h 1058818"/>
              <a:gd name="connsiteX0" fmla="*/ 0 w 1966823"/>
              <a:gd name="connsiteY0" fmla="*/ 8626 h 1044720"/>
              <a:gd name="connsiteX1" fmla="*/ 524740 w 1966823"/>
              <a:gd name="connsiteY1" fmla="*/ 497916 h 1044720"/>
              <a:gd name="connsiteX2" fmla="*/ 1009291 w 1966823"/>
              <a:gd name="connsiteY2" fmla="*/ 1043796 h 1044720"/>
              <a:gd name="connsiteX3" fmla="*/ 1560426 w 1966823"/>
              <a:gd name="connsiteY3" fmla="*/ 497913 h 1044720"/>
              <a:gd name="connsiteX4" fmla="*/ 1966823 w 1966823"/>
              <a:gd name="connsiteY4" fmla="*/ 0 h 1044720"/>
              <a:gd name="connsiteX0" fmla="*/ 0 w 7158039"/>
              <a:gd name="connsiteY0" fmla="*/ 1008894 h 2044988"/>
              <a:gd name="connsiteX1" fmla="*/ 524740 w 7158039"/>
              <a:gd name="connsiteY1" fmla="*/ 1498184 h 2044988"/>
              <a:gd name="connsiteX2" fmla="*/ 1009291 w 7158039"/>
              <a:gd name="connsiteY2" fmla="*/ 2044064 h 2044988"/>
              <a:gd name="connsiteX3" fmla="*/ 1560426 w 7158039"/>
              <a:gd name="connsiteY3" fmla="*/ 1498181 h 2044988"/>
              <a:gd name="connsiteX4" fmla="*/ 7158039 w 7158039"/>
              <a:gd name="connsiteY4" fmla="*/ 0 h 2044988"/>
              <a:gd name="connsiteX0" fmla="*/ 0 w 7158039"/>
              <a:gd name="connsiteY0" fmla="*/ 1008894 h 2044514"/>
              <a:gd name="connsiteX1" fmla="*/ 524740 w 7158039"/>
              <a:gd name="connsiteY1" fmla="*/ 1498184 h 2044514"/>
              <a:gd name="connsiteX2" fmla="*/ 1009291 w 7158039"/>
              <a:gd name="connsiteY2" fmla="*/ 2044064 h 2044514"/>
              <a:gd name="connsiteX3" fmla="*/ 5498590 w 7158039"/>
              <a:gd name="connsiteY3" fmla="*/ 1065635 h 2044514"/>
              <a:gd name="connsiteX4" fmla="*/ 7158039 w 7158039"/>
              <a:gd name="connsiteY4" fmla="*/ 0 h 2044514"/>
              <a:gd name="connsiteX0" fmla="*/ 0 w 7158039"/>
              <a:gd name="connsiteY0" fmla="*/ 1008894 h 6072250"/>
              <a:gd name="connsiteX1" fmla="*/ 524740 w 7158039"/>
              <a:gd name="connsiteY1" fmla="*/ 1498184 h 6072250"/>
              <a:gd name="connsiteX2" fmla="*/ 4372074 w 7158039"/>
              <a:gd name="connsiteY2" fmla="*/ 6072173 h 6072250"/>
              <a:gd name="connsiteX3" fmla="*/ 5498590 w 7158039"/>
              <a:gd name="connsiteY3" fmla="*/ 1065635 h 6072250"/>
              <a:gd name="connsiteX4" fmla="*/ 7158039 w 7158039"/>
              <a:gd name="connsiteY4" fmla="*/ 0 h 6072250"/>
              <a:gd name="connsiteX0" fmla="*/ 0 w 7158039"/>
              <a:gd name="connsiteY0" fmla="*/ 1008894 h 6072250"/>
              <a:gd name="connsiteX1" fmla="*/ 2877410 w 7158039"/>
              <a:gd name="connsiteY1" fmla="*/ 254603 h 6072250"/>
              <a:gd name="connsiteX2" fmla="*/ 4372074 w 7158039"/>
              <a:gd name="connsiteY2" fmla="*/ 6072173 h 6072250"/>
              <a:gd name="connsiteX3" fmla="*/ 5498590 w 7158039"/>
              <a:gd name="connsiteY3" fmla="*/ 1065635 h 6072250"/>
              <a:gd name="connsiteX4" fmla="*/ 7158039 w 7158039"/>
              <a:gd name="connsiteY4" fmla="*/ 0 h 6072250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102"/>
              <a:gd name="connsiteX1" fmla="*/ 4859279 w 9139908"/>
              <a:gd name="connsiteY1" fmla="*/ 1408455 h 7226102"/>
              <a:gd name="connsiteX2" fmla="*/ 6353943 w 9139908"/>
              <a:gd name="connsiteY2" fmla="*/ 7226025 h 7226102"/>
              <a:gd name="connsiteX3" fmla="*/ 7480459 w 9139908"/>
              <a:gd name="connsiteY3" fmla="*/ 2219487 h 7226102"/>
              <a:gd name="connsiteX4" fmla="*/ 9139908 w 9139908"/>
              <a:gd name="connsiteY4" fmla="*/ 1153852 h 7226102"/>
              <a:gd name="connsiteX0" fmla="*/ 0 w 9139908"/>
              <a:gd name="connsiteY0" fmla="*/ 0 h 7226025"/>
              <a:gd name="connsiteX1" fmla="*/ 4859279 w 9139908"/>
              <a:gd name="connsiteY1" fmla="*/ 1408455 h 7226025"/>
              <a:gd name="connsiteX2" fmla="*/ 6353943 w 9139908"/>
              <a:gd name="connsiteY2" fmla="*/ 7226025 h 7226025"/>
              <a:gd name="connsiteX3" fmla="*/ 7480459 w 9139908"/>
              <a:gd name="connsiteY3" fmla="*/ 2219487 h 7226025"/>
              <a:gd name="connsiteX4" fmla="*/ 9139908 w 9139908"/>
              <a:gd name="connsiteY4" fmla="*/ 1153852 h 7226025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480459 w 9139908"/>
              <a:gd name="connsiteY3" fmla="*/ 221948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139908"/>
              <a:gd name="connsiteY0" fmla="*/ 0 h 7226028"/>
              <a:gd name="connsiteX1" fmla="*/ 4859279 w 9139908"/>
              <a:gd name="connsiteY1" fmla="*/ 1408455 h 7226028"/>
              <a:gd name="connsiteX2" fmla="*/ 6353943 w 9139908"/>
              <a:gd name="connsiteY2" fmla="*/ 7226025 h 7226028"/>
              <a:gd name="connsiteX3" fmla="*/ 7314238 w 9139908"/>
              <a:gd name="connsiteY3" fmla="*/ 1976177 h 7226028"/>
              <a:gd name="connsiteX4" fmla="*/ 9139908 w 9139908"/>
              <a:gd name="connsiteY4" fmla="*/ 1153852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314238 w 9958228"/>
              <a:gd name="connsiteY3" fmla="*/ 1976177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633896 w 9958228"/>
              <a:gd name="connsiteY3" fmla="*/ 1327355 h 7226028"/>
              <a:gd name="connsiteX4" fmla="*/ 9958228 w 9958228"/>
              <a:gd name="connsiteY4" fmla="*/ 342821 h 7226028"/>
              <a:gd name="connsiteX0" fmla="*/ 0 w 9958228"/>
              <a:gd name="connsiteY0" fmla="*/ 0 h 7226028"/>
              <a:gd name="connsiteX1" fmla="*/ 4859279 w 9958228"/>
              <a:gd name="connsiteY1" fmla="*/ 1408455 h 7226028"/>
              <a:gd name="connsiteX2" fmla="*/ 6353943 w 9958228"/>
              <a:gd name="connsiteY2" fmla="*/ 7226025 h 7226028"/>
              <a:gd name="connsiteX3" fmla="*/ 7851263 w 9958228"/>
              <a:gd name="connsiteY3" fmla="*/ 1138116 h 7226028"/>
              <a:gd name="connsiteX4" fmla="*/ 9958228 w 9958228"/>
              <a:gd name="connsiteY4" fmla="*/ 342821 h 7226028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443446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443446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4859279 w 9958228"/>
              <a:gd name="connsiteY1" fmla="*/ 1408455 h 7253061"/>
              <a:gd name="connsiteX2" fmla="*/ 6353943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061"/>
              <a:gd name="connsiteX1" fmla="*/ 5012715 w 9958228"/>
              <a:gd name="connsiteY1" fmla="*/ 1516592 h 7253061"/>
              <a:gd name="connsiteX2" fmla="*/ 6353943 w 9958228"/>
              <a:gd name="connsiteY2" fmla="*/ 7253058 h 7253061"/>
              <a:gd name="connsiteX3" fmla="*/ 7851263 w 9958228"/>
              <a:gd name="connsiteY3" fmla="*/ 1138116 h 7253061"/>
              <a:gd name="connsiteX4" fmla="*/ 9958228 w 9958228"/>
              <a:gd name="connsiteY4" fmla="*/ 342821 h 7253061"/>
              <a:gd name="connsiteX0" fmla="*/ 0 w 9958228"/>
              <a:gd name="connsiteY0" fmla="*/ 0 h 7253212"/>
              <a:gd name="connsiteX1" fmla="*/ 5012715 w 9958228"/>
              <a:gd name="connsiteY1" fmla="*/ 1516592 h 7253212"/>
              <a:gd name="connsiteX2" fmla="*/ 6353943 w 9958228"/>
              <a:gd name="connsiteY2" fmla="*/ 7253058 h 7253212"/>
              <a:gd name="connsiteX3" fmla="*/ 7851263 w 9958228"/>
              <a:gd name="connsiteY3" fmla="*/ 1138116 h 7253212"/>
              <a:gd name="connsiteX4" fmla="*/ 9958228 w 9958228"/>
              <a:gd name="connsiteY4" fmla="*/ 342821 h 7253212"/>
              <a:gd name="connsiteX0" fmla="*/ 0 w 9958228"/>
              <a:gd name="connsiteY0" fmla="*/ 0 h 7145079"/>
              <a:gd name="connsiteX1" fmla="*/ 5012715 w 9958228"/>
              <a:gd name="connsiteY1" fmla="*/ 1516592 h 7145079"/>
              <a:gd name="connsiteX2" fmla="*/ 6290011 w 9958228"/>
              <a:gd name="connsiteY2" fmla="*/ 7144922 h 7145079"/>
              <a:gd name="connsiteX3" fmla="*/ 7851263 w 9958228"/>
              <a:gd name="connsiteY3" fmla="*/ 1138116 h 7145079"/>
              <a:gd name="connsiteX4" fmla="*/ 9958228 w 9958228"/>
              <a:gd name="connsiteY4" fmla="*/ 342821 h 7145079"/>
              <a:gd name="connsiteX0" fmla="*/ 0 w 9958228"/>
              <a:gd name="connsiteY0" fmla="*/ 0 h 7145079"/>
              <a:gd name="connsiteX1" fmla="*/ 5012715 w 9958228"/>
              <a:gd name="connsiteY1" fmla="*/ 1516592 h 7145079"/>
              <a:gd name="connsiteX2" fmla="*/ 6328370 w 9958228"/>
              <a:gd name="connsiteY2" fmla="*/ 7144922 h 7145079"/>
              <a:gd name="connsiteX3" fmla="*/ 7851263 w 9958228"/>
              <a:gd name="connsiteY3" fmla="*/ 1138116 h 7145079"/>
              <a:gd name="connsiteX4" fmla="*/ 9958228 w 9958228"/>
              <a:gd name="connsiteY4" fmla="*/ 342821 h 7145079"/>
              <a:gd name="connsiteX0" fmla="*/ 0 w 9958228"/>
              <a:gd name="connsiteY0" fmla="*/ 0 h 7144925"/>
              <a:gd name="connsiteX1" fmla="*/ 5012715 w 9958228"/>
              <a:gd name="connsiteY1" fmla="*/ 1516592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958228"/>
              <a:gd name="connsiteY0" fmla="*/ 0 h 7144925"/>
              <a:gd name="connsiteX1" fmla="*/ 4935998 w 9958228"/>
              <a:gd name="connsiteY1" fmla="*/ 1543628 h 7144925"/>
              <a:gd name="connsiteX2" fmla="*/ 6328370 w 9958228"/>
              <a:gd name="connsiteY2" fmla="*/ 7144922 h 7144925"/>
              <a:gd name="connsiteX3" fmla="*/ 7851263 w 9958228"/>
              <a:gd name="connsiteY3" fmla="*/ 1138116 h 7144925"/>
              <a:gd name="connsiteX4" fmla="*/ 9958228 w 995822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4935998 w 9139908"/>
              <a:gd name="connsiteY1" fmla="*/ 1543628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9139908"/>
              <a:gd name="connsiteY0" fmla="*/ 0 h 7144925"/>
              <a:gd name="connsiteX1" fmla="*/ 5076646 w 9139908"/>
              <a:gd name="connsiteY1" fmla="*/ 1462525 h 7144925"/>
              <a:gd name="connsiteX2" fmla="*/ 6328370 w 9139908"/>
              <a:gd name="connsiteY2" fmla="*/ 7144922 h 7144925"/>
              <a:gd name="connsiteX3" fmla="*/ 7851263 w 9139908"/>
              <a:gd name="connsiteY3" fmla="*/ 1138116 h 7144925"/>
              <a:gd name="connsiteX4" fmla="*/ 9139908 w 9139908"/>
              <a:gd name="connsiteY4" fmla="*/ 342821 h 7144925"/>
              <a:gd name="connsiteX0" fmla="*/ 0 w 11505364"/>
              <a:gd name="connsiteY0" fmla="*/ 0 h 7144925"/>
              <a:gd name="connsiteX1" fmla="*/ 5076646 w 11505364"/>
              <a:gd name="connsiteY1" fmla="*/ 1462525 h 7144925"/>
              <a:gd name="connsiteX2" fmla="*/ 6328370 w 11505364"/>
              <a:gd name="connsiteY2" fmla="*/ 7144922 h 7144925"/>
              <a:gd name="connsiteX3" fmla="*/ 7851263 w 11505364"/>
              <a:gd name="connsiteY3" fmla="*/ 1138116 h 7144925"/>
              <a:gd name="connsiteX4" fmla="*/ 11505364 w 11505364"/>
              <a:gd name="connsiteY4" fmla="*/ 315788 h 7144925"/>
              <a:gd name="connsiteX0" fmla="*/ 0 w 11505364"/>
              <a:gd name="connsiteY0" fmla="*/ 0 h 7144925"/>
              <a:gd name="connsiteX1" fmla="*/ 5076646 w 11505364"/>
              <a:gd name="connsiteY1" fmla="*/ 1462525 h 7144925"/>
              <a:gd name="connsiteX2" fmla="*/ 6328370 w 11505364"/>
              <a:gd name="connsiteY2" fmla="*/ 7144922 h 7144925"/>
              <a:gd name="connsiteX3" fmla="*/ 10140001 w 11505364"/>
              <a:gd name="connsiteY3" fmla="*/ 1624731 h 7144925"/>
              <a:gd name="connsiteX4" fmla="*/ 11505364 w 11505364"/>
              <a:gd name="connsiteY4" fmla="*/ 315788 h 7144925"/>
              <a:gd name="connsiteX0" fmla="*/ 0 w 11505364"/>
              <a:gd name="connsiteY0" fmla="*/ 0 h 2819494"/>
              <a:gd name="connsiteX1" fmla="*/ 5076646 w 11505364"/>
              <a:gd name="connsiteY1" fmla="*/ 1462525 h 2819494"/>
              <a:gd name="connsiteX2" fmla="*/ 8923979 w 11505364"/>
              <a:gd name="connsiteY2" fmla="*/ 2819432 h 2819494"/>
              <a:gd name="connsiteX3" fmla="*/ 10140001 w 11505364"/>
              <a:gd name="connsiteY3" fmla="*/ 1624731 h 2819494"/>
              <a:gd name="connsiteX4" fmla="*/ 11505364 w 11505364"/>
              <a:gd name="connsiteY4" fmla="*/ 315788 h 2819494"/>
              <a:gd name="connsiteX0" fmla="*/ 0 w 11505364"/>
              <a:gd name="connsiteY0" fmla="*/ 0 h 2819454"/>
              <a:gd name="connsiteX1" fmla="*/ 6674928 w 11505364"/>
              <a:gd name="connsiteY1" fmla="*/ 1057010 h 2819454"/>
              <a:gd name="connsiteX2" fmla="*/ 8923979 w 11505364"/>
              <a:gd name="connsiteY2" fmla="*/ 2819432 h 2819454"/>
              <a:gd name="connsiteX3" fmla="*/ 10140001 w 11505364"/>
              <a:gd name="connsiteY3" fmla="*/ 1624731 h 2819454"/>
              <a:gd name="connsiteX4" fmla="*/ 11505364 w 11505364"/>
              <a:gd name="connsiteY4" fmla="*/ 315788 h 2819454"/>
              <a:gd name="connsiteX0" fmla="*/ 0 w 11505364"/>
              <a:gd name="connsiteY0" fmla="*/ 0 h 3170894"/>
              <a:gd name="connsiteX1" fmla="*/ 6674928 w 11505364"/>
              <a:gd name="connsiteY1" fmla="*/ 1057010 h 3170894"/>
              <a:gd name="connsiteX2" fmla="*/ 8936766 w 11505364"/>
              <a:gd name="connsiteY2" fmla="*/ 3170878 h 3170894"/>
              <a:gd name="connsiteX3" fmla="*/ 10140001 w 11505364"/>
              <a:gd name="connsiteY3" fmla="*/ 1624731 h 3170894"/>
              <a:gd name="connsiteX4" fmla="*/ 11505364 w 11505364"/>
              <a:gd name="connsiteY4" fmla="*/ 315788 h 3170894"/>
              <a:gd name="connsiteX0" fmla="*/ 0 w 11505364"/>
              <a:gd name="connsiteY0" fmla="*/ 942527 h 4113409"/>
              <a:gd name="connsiteX1" fmla="*/ 7467675 w 11505364"/>
              <a:gd name="connsiteY1" fmla="*/ 350444 h 4113409"/>
              <a:gd name="connsiteX2" fmla="*/ 8936766 w 11505364"/>
              <a:gd name="connsiteY2" fmla="*/ 4113405 h 4113409"/>
              <a:gd name="connsiteX3" fmla="*/ 10140001 w 11505364"/>
              <a:gd name="connsiteY3" fmla="*/ 2567258 h 4113409"/>
              <a:gd name="connsiteX4" fmla="*/ 11505364 w 11505364"/>
              <a:gd name="connsiteY4" fmla="*/ 1258315 h 4113409"/>
              <a:gd name="connsiteX0" fmla="*/ 0 w 11505364"/>
              <a:gd name="connsiteY0" fmla="*/ 1538359 h 4709241"/>
              <a:gd name="connsiteX1" fmla="*/ 3468382 w 11505364"/>
              <a:gd name="connsiteY1" fmla="*/ 13382 h 4709241"/>
              <a:gd name="connsiteX2" fmla="*/ 7467675 w 11505364"/>
              <a:gd name="connsiteY2" fmla="*/ 946276 h 4709241"/>
              <a:gd name="connsiteX3" fmla="*/ 8936766 w 11505364"/>
              <a:gd name="connsiteY3" fmla="*/ 4709237 h 4709241"/>
              <a:gd name="connsiteX4" fmla="*/ 10140001 w 11505364"/>
              <a:gd name="connsiteY4" fmla="*/ 3163090 h 4709241"/>
              <a:gd name="connsiteX5" fmla="*/ 11505364 w 11505364"/>
              <a:gd name="connsiteY5" fmla="*/ 1854147 h 4709241"/>
              <a:gd name="connsiteX0" fmla="*/ 0 w 11403073"/>
              <a:gd name="connsiteY0" fmla="*/ 1670 h 5335295"/>
              <a:gd name="connsiteX1" fmla="*/ 3366091 w 11403073"/>
              <a:gd name="connsiteY1" fmla="*/ 639436 h 5335295"/>
              <a:gd name="connsiteX2" fmla="*/ 7365384 w 11403073"/>
              <a:gd name="connsiteY2" fmla="*/ 1572330 h 5335295"/>
              <a:gd name="connsiteX3" fmla="*/ 8834475 w 11403073"/>
              <a:gd name="connsiteY3" fmla="*/ 5335291 h 5335295"/>
              <a:gd name="connsiteX4" fmla="*/ 10037710 w 11403073"/>
              <a:gd name="connsiteY4" fmla="*/ 3789144 h 5335295"/>
              <a:gd name="connsiteX5" fmla="*/ 11403073 w 11403073"/>
              <a:gd name="connsiteY5" fmla="*/ 2480201 h 5335295"/>
              <a:gd name="connsiteX0" fmla="*/ 0 w 11403073"/>
              <a:gd name="connsiteY0" fmla="*/ 0 h 5333625"/>
              <a:gd name="connsiteX1" fmla="*/ 3366091 w 11403073"/>
              <a:gd name="connsiteY1" fmla="*/ 63776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63776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1070314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1070314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39445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39445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39445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03073"/>
              <a:gd name="connsiteY0" fmla="*/ 0 h 5333625"/>
              <a:gd name="connsiteX1" fmla="*/ 3366091 w 11403073"/>
              <a:gd name="connsiteY1" fmla="*/ 394456 h 5333625"/>
              <a:gd name="connsiteX2" fmla="*/ 7365384 w 11403073"/>
              <a:gd name="connsiteY2" fmla="*/ 1570660 h 5333625"/>
              <a:gd name="connsiteX3" fmla="*/ 8834475 w 11403073"/>
              <a:gd name="connsiteY3" fmla="*/ 5333621 h 5333625"/>
              <a:gd name="connsiteX4" fmla="*/ 10037710 w 11403073"/>
              <a:gd name="connsiteY4" fmla="*/ 3787474 h 5333625"/>
              <a:gd name="connsiteX5" fmla="*/ 11403073 w 11403073"/>
              <a:gd name="connsiteY5" fmla="*/ 2478531 h 5333625"/>
              <a:gd name="connsiteX0" fmla="*/ 0 w 11428006"/>
              <a:gd name="connsiteY0" fmla="*/ 0 h 5310195"/>
              <a:gd name="connsiteX1" fmla="*/ 3391024 w 11428006"/>
              <a:gd name="connsiteY1" fmla="*/ 371026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391024 w 11428006"/>
              <a:gd name="connsiteY1" fmla="*/ 371026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391024 w 11428006"/>
              <a:gd name="connsiteY1" fmla="*/ 371026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391024 w 11428006"/>
              <a:gd name="connsiteY1" fmla="*/ 371026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390317 w 11428006"/>
              <a:gd name="connsiteY2" fmla="*/ 1547230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8"/>
              <a:gd name="connsiteX1" fmla="*/ 3687452 w 11428006"/>
              <a:gd name="connsiteY1" fmla="*/ 552607 h 5310198"/>
              <a:gd name="connsiteX2" fmla="*/ 7395858 w 11428006"/>
              <a:gd name="connsiteY2" fmla="*/ 1922105 h 5310198"/>
              <a:gd name="connsiteX3" fmla="*/ 8859408 w 11428006"/>
              <a:gd name="connsiteY3" fmla="*/ 5310191 h 5310198"/>
              <a:gd name="connsiteX4" fmla="*/ 10062643 w 11428006"/>
              <a:gd name="connsiteY4" fmla="*/ 3764044 h 5310198"/>
              <a:gd name="connsiteX5" fmla="*/ 11428006 w 11428006"/>
              <a:gd name="connsiteY5" fmla="*/ 2455101 h 5310198"/>
              <a:gd name="connsiteX0" fmla="*/ 0 w 11428006"/>
              <a:gd name="connsiteY0" fmla="*/ 0 h 5310198"/>
              <a:gd name="connsiteX1" fmla="*/ 3687452 w 11428006"/>
              <a:gd name="connsiteY1" fmla="*/ 552607 h 5310198"/>
              <a:gd name="connsiteX2" fmla="*/ 7395858 w 11428006"/>
              <a:gd name="connsiteY2" fmla="*/ 1922105 h 5310198"/>
              <a:gd name="connsiteX3" fmla="*/ 8859408 w 11428006"/>
              <a:gd name="connsiteY3" fmla="*/ 5310191 h 5310198"/>
              <a:gd name="connsiteX4" fmla="*/ 10062643 w 11428006"/>
              <a:gd name="connsiteY4" fmla="*/ 3764044 h 5310198"/>
              <a:gd name="connsiteX5" fmla="*/ 11428006 w 11428006"/>
              <a:gd name="connsiteY5" fmla="*/ 2455101 h 5310198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20792 w 11428006"/>
              <a:gd name="connsiteY2" fmla="*/ 1582374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20792 w 11428006"/>
              <a:gd name="connsiteY2" fmla="*/ 1582374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20792 w 11428006"/>
              <a:gd name="connsiteY2" fmla="*/ 1582374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024632 w 11428006"/>
              <a:gd name="connsiteY2" fmla="*/ 1389079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024632 w 11428006"/>
              <a:gd name="connsiteY2" fmla="*/ 1389079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021863 w 11428006"/>
              <a:gd name="connsiteY2" fmla="*/ 1775669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12484 w 11428006"/>
              <a:gd name="connsiteY2" fmla="*/ 1576517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12484 w 11428006"/>
              <a:gd name="connsiteY2" fmla="*/ 1576517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5310195"/>
              <a:gd name="connsiteX1" fmla="*/ 3687452 w 11428006"/>
              <a:gd name="connsiteY1" fmla="*/ 552607 h 5310195"/>
              <a:gd name="connsiteX2" fmla="*/ 7412484 w 11428006"/>
              <a:gd name="connsiteY2" fmla="*/ 1576517 h 5310195"/>
              <a:gd name="connsiteX3" fmla="*/ 8859408 w 11428006"/>
              <a:gd name="connsiteY3" fmla="*/ 5310191 h 5310195"/>
              <a:gd name="connsiteX4" fmla="*/ 10062643 w 11428006"/>
              <a:gd name="connsiteY4" fmla="*/ 3764044 h 5310195"/>
              <a:gd name="connsiteX5" fmla="*/ 11428006 w 11428006"/>
              <a:gd name="connsiteY5" fmla="*/ 2455101 h 5310195"/>
              <a:gd name="connsiteX0" fmla="*/ 0 w 11428006"/>
              <a:gd name="connsiteY0" fmla="*/ 0 h 3961137"/>
              <a:gd name="connsiteX1" fmla="*/ 3687452 w 11428006"/>
              <a:gd name="connsiteY1" fmla="*/ 552607 h 3961137"/>
              <a:gd name="connsiteX2" fmla="*/ 7412484 w 11428006"/>
              <a:gd name="connsiteY2" fmla="*/ 1576517 h 3961137"/>
              <a:gd name="connsiteX3" fmla="*/ 8840016 w 11428006"/>
              <a:gd name="connsiteY3" fmla="*/ 2809068 h 3961137"/>
              <a:gd name="connsiteX4" fmla="*/ 10062643 w 11428006"/>
              <a:gd name="connsiteY4" fmla="*/ 3764044 h 3961137"/>
              <a:gd name="connsiteX5" fmla="*/ 11428006 w 11428006"/>
              <a:gd name="connsiteY5" fmla="*/ 2455101 h 3961137"/>
              <a:gd name="connsiteX0" fmla="*/ 0 w 11428006"/>
              <a:gd name="connsiteY0" fmla="*/ 0 h 3961140"/>
              <a:gd name="connsiteX1" fmla="*/ 3687452 w 11428006"/>
              <a:gd name="connsiteY1" fmla="*/ 552607 h 3961140"/>
              <a:gd name="connsiteX2" fmla="*/ 7412484 w 11428006"/>
              <a:gd name="connsiteY2" fmla="*/ 1576517 h 3961140"/>
              <a:gd name="connsiteX3" fmla="*/ 8840016 w 11428006"/>
              <a:gd name="connsiteY3" fmla="*/ 2809068 h 3961140"/>
              <a:gd name="connsiteX4" fmla="*/ 10062643 w 11428006"/>
              <a:gd name="connsiteY4" fmla="*/ 3764044 h 3961140"/>
              <a:gd name="connsiteX5" fmla="*/ 11428006 w 11428006"/>
              <a:gd name="connsiteY5" fmla="*/ 2455101 h 3961140"/>
              <a:gd name="connsiteX0" fmla="*/ 0 w 11428006"/>
              <a:gd name="connsiteY0" fmla="*/ 0 h 3961140"/>
              <a:gd name="connsiteX1" fmla="*/ 3687452 w 11428006"/>
              <a:gd name="connsiteY1" fmla="*/ 552607 h 3961140"/>
              <a:gd name="connsiteX2" fmla="*/ 7412484 w 11428006"/>
              <a:gd name="connsiteY2" fmla="*/ 1576517 h 3961140"/>
              <a:gd name="connsiteX3" fmla="*/ 8840016 w 11428006"/>
              <a:gd name="connsiteY3" fmla="*/ 2809068 h 3961140"/>
              <a:gd name="connsiteX4" fmla="*/ 10062643 w 11428006"/>
              <a:gd name="connsiteY4" fmla="*/ 3764044 h 3961140"/>
              <a:gd name="connsiteX5" fmla="*/ 11428006 w 11428006"/>
              <a:gd name="connsiteY5" fmla="*/ 2455101 h 3961140"/>
              <a:gd name="connsiteX0" fmla="*/ 0 w 11428006"/>
              <a:gd name="connsiteY0" fmla="*/ 0 h 2809083"/>
              <a:gd name="connsiteX1" fmla="*/ 3687452 w 11428006"/>
              <a:gd name="connsiteY1" fmla="*/ 552607 h 2809083"/>
              <a:gd name="connsiteX2" fmla="*/ 7412484 w 11428006"/>
              <a:gd name="connsiteY2" fmla="*/ 1576517 h 2809083"/>
              <a:gd name="connsiteX3" fmla="*/ 8840016 w 11428006"/>
              <a:gd name="connsiteY3" fmla="*/ 2809068 h 2809083"/>
              <a:gd name="connsiteX4" fmla="*/ 10101428 w 11428006"/>
              <a:gd name="connsiteY4" fmla="*/ 1561650 h 2809083"/>
              <a:gd name="connsiteX5" fmla="*/ 11428006 w 11428006"/>
              <a:gd name="connsiteY5" fmla="*/ 2455101 h 2809083"/>
              <a:gd name="connsiteX0" fmla="*/ 0 w 11419696"/>
              <a:gd name="connsiteY0" fmla="*/ 0 h 2809083"/>
              <a:gd name="connsiteX1" fmla="*/ 3687452 w 11419696"/>
              <a:gd name="connsiteY1" fmla="*/ 552607 h 2809083"/>
              <a:gd name="connsiteX2" fmla="*/ 7412484 w 11419696"/>
              <a:gd name="connsiteY2" fmla="*/ 1576517 h 2809083"/>
              <a:gd name="connsiteX3" fmla="*/ 8840016 w 11419696"/>
              <a:gd name="connsiteY3" fmla="*/ 2809068 h 2809083"/>
              <a:gd name="connsiteX4" fmla="*/ 10101428 w 11419696"/>
              <a:gd name="connsiteY4" fmla="*/ 1561650 h 2809083"/>
              <a:gd name="connsiteX5" fmla="*/ 11419696 w 11419696"/>
              <a:gd name="connsiteY5" fmla="*/ 832592 h 2809083"/>
              <a:gd name="connsiteX0" fmla="*/ 0 w 11419696"/>
              <a:gd name="connsiteY0" fmla="*/ 0 h 2809083"/>
              <a:gd name="connsiteX1" fmla="*/ 3687452 w 11419696"/>
              <a:gd name="connsiteY1" fmla="*/ 552607 h 2809083"/>
              <a:gd name="connsiteX2" fmla="*/ 7412484 w 11419696"/>
              <a:gd name="connsiteY2" fmla="*/ 1576517 h 2809083"/>
              <a:gd name="connsiteX3" fmla="*/ 8840016 w 11419696"/>
              <a:gd name="connsiteY3" fmla="*/ 2809068 h 2809083"/>
              <a:gd name="connsiteX4" fmla="*/ 10101428 w 11419696"/>
              <a:gd name="connsiteY4" fmla="*/ 1561650 h 2809083"/>
              <a:gd name="connsiteX5" fmla="*/ 11419696 w 11419696"/>
              <a:gd name="connsiteY5" fmla="*/ 832592 h 2809083"/>
              <a:gd name="connsiteX0" fmla="*/ 0 w 11419696"/>
              <a:gd name="connsiteY0" fmla="*/ 0 h 2809083"/>
              <a:gd name="connsiteX1" fmla="*/ 3687452 w 11419696"/>
              <a:gd name="connsiteY1" fmla="*/ 552607 h 2809083"/>
              <a:gd name="connsiteX2" fmla="*/ 7412484 w 11419696"/>
              <a:gd name="connsiteY2" fmla="*/ 1576517 h 2809083"/>
              <a:gd name="connsiteX3" fmla="*/ 8840016 w 11419696"/>
              <a:gd name="connsiteY3" fmla="*/ 2809068 h 2809083"/>
              <a:gd name="connsiteX4" fmla="*/ 10101428 w 11419696"/>
              <a:gd name="connsiteY4" fmla="*/ 1561650 h 2809083"/>
              <a:gd name="connsiteX5" fmla="*/ 11419696 w 11419696"/>
              <a:gd name="connsiteY5" fmla="*/ 832592 h 280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9696" h="2809083">
                <a:moveTo>
                  <a:pt x="0" y="0"/>
                </a:moveTo>
                <a:cubicBezTo>
                  <a:pt x="1240177" y="165321"/>
                  <a:pt x="2241243" y="338590"/>
                  <a:pt x="3687452" y="552607"/>
                </a:cubicBezTo>
                <a:cubicBezTo>
                  <a:pt x="5425022" y="757235"/>
                  <a:pt x="5996277" y="1043871"/>
                  <a:pt x="7412484" y="1576517"/>
                </a:cubicBezTo>
                <a:cubicBezTo>
                  <a:pt x="8132641" y="1834203"/>
                  <a:pt x="8242260" y="2813578"/>
                  <a:pt x="8840016" y="2809068"/>
                </a:cubicBezTo>
                <a:cubicBezTo>
                  <a:pt x="9395794" y="2804563"/>
                  <a:pt x="9404818" y="2330370"/>
                  <a:pt x="10101428" y="1561650"/>
                </a:cubicBezTo>
                <a:cubicBezTo>
                  <a:pt x="10657395" y="901067"/>
                  <a:pt x="11072797" y="911072"/>
                  <a:pt x="11419696" y="832592"/>
                </a:cubicBezTo>
              </a:path>
            </a:pathLst>
          </a:custGeom>
          <a:noFill/>
          <a:ln w="38100" cap="flat" cmpd="sng" algn="ctr">
            <a:solidFill>
              <a:srgbClr val="8A005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 flipH="1">
            <a:off x="977765" y="6426679"/>
            <a:ext cx="431022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89F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Стрелка вправо 89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2057258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23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77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2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77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477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1077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777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9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4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9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4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9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4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200"/>
                            </p:stCondLst>
                            <p:childTnLst>
                              <p:par>
                                <p:cTn id="114" presetID="27" presetClass="emph" presetSubtype="0" fill="remove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9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700"/>
                            </p:stCondLst>
                            <p:childTnLst>
                              <p:par>
                                <p:cTn id="124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6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3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6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9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2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1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6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6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6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4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7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0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2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8200"/>
                            </p:stCondLst>
                            <p:childTnLst>
                              <p:par>
                                <p:cTn id="35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9827 4.07407E-6 " pathEditMode="relative" rAng="0" ptsTypes="AA">
                                      <p:cBhvr>
                                        <p:cTn id="359" dur="67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0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9704 2.22222E-6 " pathEditMode="relative" rAng="0" ptsTypes="AA">
                                      <p:cBhvr>
                                        <p:cTn id="361" dur="677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427 -1.11111E-6 " pathEditMode="relative" rAng="0" ptsTypes="AA">
                                      <p:cBhvr>
                                        <p:cTn id="363" dur="677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0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19704 4.81481E-6 " pathEditMode="relative" rAng="0" ptsTypes="AA">
                                      <p:cBhvr>
                                        <p:cTn id="365" dur="67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1849 4.44444E-6 " pathEditMode="relative" rAng="0" ptsTypes="AA">
                                      <p:cBhvr>
                                        <p:cTn id="367" dur="677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0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18871 -1.11111E-6 " pathEditMode="relative" rAng="0" ptsTypes="AA">
                                      <p:cBhvr>
                                        <p:cTn id="369" dur="677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0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15781 2.96296E-6 " pathEditMode="relative" rAng="0" ptsTypes="AA">
                                      <p:cBhvr>
                                        <p:cTn id="371" dur="677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0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1592 2.22222E-6 " pathEditMode="relative" rAng="0" ptsTypes="AA">
                                      <p:cBhvr>
                                        <p:cTn id="373" dur="677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0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0799 -1.11111E-6 " pathEditMode="relative" rAng="0" ptsTypes="AA">
                                      <p:cBhvr>
                                        <p:cTn id="375" dur="677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0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10642 -1.85185E-6 " pathEditMode="relative" rAng="0" ptsTypes="AA">
                                      <p:cBhvr>
                                        <p:cTn id="377" dur="677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05417 -2.22222E-6 " pathEditMode="relative" rAng="0" ptsTypes="AA">
                                      <p:cBhvr>
                                        <p:cTn id="379" dur="677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533 4.44444E-6 " pathEditMode="relative" rAng="0" ptsTypes="AA">
                                      <p:cBhvr>
                                        <p:cTn id="381" dur="677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8877"/>
                            </p:stCondLst>
                            <p:childTnLst>
                              <p:par>
                                <p:cTn id="38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4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8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9177"/>
                            </p:stCondLst>
                            <p:childTnLst>
                              <p:par>
                                <p:cTn id="39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1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5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9477"/>
                            </p:stCondLst>
                            <p:childTnLst>
                              <p:par>
                                <p:cTn id="39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8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2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9777"/>
                            </p:stCondLst>
                            <p:childTnLst>
                              <p:par>
                                <p:cTn id="40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5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9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77"/>
                            </p:stCondLst>
                            <p:childTnLst>
                              <p:par>
                                <p:cTn id="41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2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6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377"/>
                            </p:stCondLst>
                            <p:childTnLst>
                              <p:par>
                                <p:cTn id="41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9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3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677"/>
                            </p:stCondLst>
                            <p:childTnLst>
                              <p:par>
                                <p:cTn id="42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6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0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0977"/>
                            </p:stCondLst>
                            <p:childTnLst>
                              <p:par>
                                <p:cTn id="4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2477"/>
                            </p:stCondLst>
                            <p:childTnLst>
                              <p:par>
                                <p:cTn id="4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22977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79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123" grpId="0" animBg="1"/>
      <p:bldP spid="123" grpId="1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15" grpId="0" animBg="1"/>
      <p:bldP spid="115" grpId="1" animBg="1"/>
      <p:bldP spid="131" grpId="0" animBg="1"/>
      <p:bldP spid="131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83" grpId="0" animBg="1"/>
      <p:bldP spid="83" grpId="1" animBg="1"/>
      <p:bldP spid="5" grpId="0" animBg="1"/>
      <p:bldP spid="5" grpId="1" animBg="1"/>
      <p:bldP spid="11" grpId="0" animBg="1"/>
      <p:bldP spid="11" grpId="1" animBg="1"/>
      <p:bldP spid="11" grpId="2" animBg="1"/>
      <p:bldP spid="11" grpId="3" animBg="1"/>
      <p:bldP spid="63" grpId="0" animBg="1"/>
      <p:bldP spid="63" grpId="1" animBg="1"/>
      <p:bldP spid="87" grpId="0" animBg="1"/>
      <p:bldP spid="87" grpId="1" animBg="1"/>
      <p:bldP spid="86" grpId="0" animBg="1"/>
      <p:bldP spid="86" grpId="1" animBg="1"/>
      <p:bldP spid="85" grpId="0" animBg="1"/>
      <p:bldP spid="85" grpId="1" animBg="1"/>
      <p:bldP spid="84" grpId="0" animBg="1"/>
      <p:bldP spid="84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35" grpId="0"/>
      <p:bldP spid="36" grpId="0"/>
      <p:bldP spid="47" grpId="0"/>
      <p:bldP spid="47" grpId="1"/>
      <p:bldP spid="18" grpId="0"/>
      <p:bldP spid="18" grpId="1"/>
      <p:bldP spid="91" grpId="0" animBg="1"/>
      <p:bldP spid="91" grpId="1" animBg="1"/>
      <p:bldP spid="42" grpId="0" animBg="1"/>
      <p:bldP spid="42" grpId="1" animBg="1"/>
      <p:bldP spid="62" grpId="0" animBg="1"/>
      <p:bldP spid="62" grpId="1" animBg="1"/>
      <p:bldP spid="72" grpId="0" animBg="1"/>
      <p:bldP spid="116" grpId="0" animBg="1"/>
      <p:bldP spid="116" grpId="1" animBg="1"/>
      <p:bldP spid="116" grpId="2" animBg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9" grpId="0"/>
      <p:bldP spid="129" grpId="1"/>
      <p:bldP spid="130" grpId="0" animBg="1"/>
      <p:bldP spid="130" grpId="1" animBg="1"/>
      <p:bldP spid="132" grpId="0" animBg="1"/>
      <p:bldP spid="132" grpId="1" animBg="1"/>
      <p:bldP spid="136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4" y="2563998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5" y="2564904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4" y="2564904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hlinkClick r:id="rId6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32782" y="1502333"/>
            <a:ext cx="799965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Соотношение стадий ХБП среди населения</a:t>
            </a:r>
            <a:r>
              <a:rPr lang="en-US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</a:t>
            </a: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страны.</a:t>
            </a:r>
            <a:endParaRPr lang="ru-RU" sz="2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632741" y="2504255"/>
            <a:ext cx="5441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u="none" dirty="0">
                <a:solidFill>
                  <a:srgbClr val="800000"/>
                </a:solidFill>
                <a:latin typeface="AGOptCyrillic" pitchFamily="34" charset="0"/>
              </a:rPr>
              <a:t>ХБП 5д – 0,1% (около 140 </a:t>
            </a:r>
            <a:r>
              <a:rPr lang="ru-RU" sz="1800" b="1" u="none" dirty="0" err="1">
                <a:solidFill>
                  <a:srgbClr val="800000"/>
                </a:solidFill>
                <a:latin typeface="AGOptCyrillic" pitchFamily="34" charset="0"/>
              </a:rPr>
              <a:t>тыс.чел</a:t>
            </a:r>
            <a:r>
              <a:rPr lang="ru-RU" sz="1800" b="1" u="none" dirty="0" smtClean="0">
                <a:solidFill>
                  <a:srgbClr val="800000"/>
                </a:solidFill>
                <a:latin typeface="AGOptCyrillic" pitchFamily="34" charset="0"/>
              </a:rPr>
              <a:t>)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115616" y="3358546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u="none" dirty="0" smtClean="0">
                <a:solidFill>
                  <a:srgbClr val="854301"/>
                </a:solidFill>
                <a:latin typeface="AGOptCyrillic" pitchFamily="34" charset="0"/>
              </a:rPr>
              <a:t>ХБП </a:t>
            </a:r>
            <a:r>
              <a:rPr lang="ru-RU" sz="1800" b="1" u="none" dirty="0">
                <a:solidFill>
                  <a:srgbClr val="854301"/>
                </a:solidFill>
                <a:latin typeface="AGOptCyrillic" pitchFamily="34" charset="0"/>
              </a:rPr>
              <a:t>3-5 – 4,9 % (около 7 </a:t>
            </a:r>
            <a:r>
              <a:rPr lang="ru-RU" sz="1800" b="1" u="none" dirty="0" err="1">
                <a:solidFill>
                  <a:srgbClr val="854301"/>
                </a:solidFill>
                <a:latin typeface="AGOptCyrillic" pitchFamily="34" charset="0"/>
              </a:rPr>
              <a:t>млн.чел</a:t>
            </a:r>
            <a:r>
              <a:rPr lang="ru-RU" sz="1800" b="1" u="none" dirty="0" smtClean="0">
                <a:solidFill>
                  <a:srgbClr val="854301"/>
                </a:solidFill>
                <a:latin typeface="AGOptCyrillic" pitchFamily="34" charset="0"/>
              </a:rPr>
              <a:t>.)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11560" y="4510674"/>
            <a:ext cx="4482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u="none" dirty="0" smtClean="0">
                <a:solidFill>
                  <a:srgbClr val="00682F"/>
                </a:solidFill>
                <a:latin typeface="AGOptCyrillic" pitchFamily="34" charset="0"/>
              </a:rPr>
              <a:t>ХБП 1-2 – 7,1 % (более 10 </a:t>
            </a:r>
            <a:r>
              <a:rPr lang="ru-RU" sz="1800" b="1" u="none" dirty="0" err="1" smtClean="0">
                <a:solidFill>
                  <a:srgbClr val="00682F"/>
                </a:solidFill>
                <a:latin typeface="AGOptCyrillic" pitchFamily="34" charset="0"/>
              </a:rPr>
              <a:t>млн.чел</a:t>
            </a:r>
            <a:r>
              <a:rPr lang="ru-RU" sz="1800" b="1" u="none" dirty="0" smtClean="0">
                <a:solidFill>
                  <a:srgbClr val="00682F"/>
                </a:solidFill>
                <a:latin typeface="AGOptCyrillic" pitchFamily="34" charset="0"/>
              </a:rPr>
              <a:t>.)</a:t>
            </a:r>
          </a:p>
        </p:txBody>
      </p:sp>
    </p:spTree>
    <p:extLst>
      <p:ext uri="{BB962C8B-B14F-4D97-AF65-F5344CB8AC3E}">
        <p14:creationId xmlns="" xmlns:p14="http://schemas.microsoft.com/office/powerpoint/2010/main" val="304577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>
        <p14:rippl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0062"/>
            <a:ext cx="3635242" cy="2726431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14" y="3085171"/>
            <a:ext cx="2064437" cy="27525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68960"/>
            <a:ext cx="2086230" cy="2781640"/>
          </a:xfrm>
          <a:prstGeom prst="rect">
            <a:avLst/>
          </a:prstGeom>
        </p:spPr>
      </p:pic>
      <p:sp>
        <p:nvSpPr>
          <p:cNvPr id="8" name="Прямоугольник 7">
            <a:hlinkClick r:id="rId6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532782" y="1700808"/>
            <a:ext cx="799965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Организация непрерывного потока пациентов с </a:t>
            </a:r>
            <a:r>
              <a:rPr lang="ru-RU" sz="2000" b="1" u="none" dirty="0" err="1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нефрологическими</a:t>
            </a: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проблемами</a:t>
            </a:r>
            <a:endParaRPr lang="ru-RU" sz="2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04248" y="4149080"/>
            <a:ext cx="14166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</a:t>
            </a:r>
            <a:r>
              <a:rPr lang="ru-RU" b="1" u="none" dirty="0" smtClean="0">
                <a:solidFill>
                  <a:srgbClr val="FF0000"/>
                </a:solidFill>
                <a:latin typeface="AGOptCyrillic" pitchFamily="34" charset="0"/>
              </a:rPr>
              <a:t>__</a:t>
            </a:r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</a:t>
            </a:r>
            <a:r>
              <a:rPr lang="ru-RU" b="1" u="none" dirty="0" smtClean="0">
                <a:solidFill>
                  <a:srgbClr val="FF0000"/>
                </a:solidFill>
                <a:latin typeface="AGOptCyrillic" pitchFamily="34" charset="0"/>
              </a:rPr>
              <a:t>до</a:t>
            </a:r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</a:t>
            </a:r>
            <a:r>
              <a:rPr lang="ru-RU" b="1" u="none" dirty="0" smtClean="0">
                <a:solidFill>
                  <a:srgbClr val="FF0000"/>
                </a:solidFill>
                <a:latin typeface="AGOptCyrillic" pitchFamily="34" charset="0"/>
              </a:rPr>
              <a:t>__</a:t>
            </a:r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_______</a:t>
            </a:r>
            <a:endParaRPr lang="ru-RU" b="1" u="none" dirty="0" smtClean="0">
              <a:solidFill>
                <a:srgbClr val="FF0000"/>
              </a:solidFill>
              <a:latin typeface="AGOptCyrillic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439138" y="3315210"/>
            <a:ext cx="8640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u="none" dirty="0" smtClean="0">
                <a:solidFill>
                  <a:srgbClr val="00B050"/>
                </a:solidFill>
                <a:latin typeface="AGOptCyrillic" pitchFamily="34" charset="0"/>
              </a:rPr>
              <a:t>ХБП</a:t>
            </a:r>
            <a:r>
              <a:rPr lang="en-US" sz="1200" b="1" u="none" dirty="0" smtClean="0">
                <a:solidFill>
                  <a:srgbClr val="00B050"/>
                </a:solidFill>
                <a:latin typeface="AGOptCyrillic" pitchFamily="34" charset="0"/>
              </a:rPr>
              <a:t> 1-2</a:t>
            </a:r>
            <a:endParaRPr lang="ru-RU" sz="1200" b="1" u="none" dirty="0">
              <a:solidFill>
                <a:srgbClr val="C00000"/>
              </a:solidFill>
              <a:latin typeface="AGOptCyrillic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 flipH="1">
            <a:off x="7289852" y="3229460"/>
            <a:ext cx="450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7740352" y="3229460"/>
            <a:ext cx="0" cy="28452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7784123" y="5892462"/>
            <a:ext cx="436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none" dirty="0" smtClean="0">
                <a:solidFill>
                  <a:schemeClr val="bg2">
                    <a:lumMod val="75000"/>
                  </a:schemeClr>
                </a:solidFill>
                <a:latin typeface="AGOptCyrillic" pitchFamily="34" charset="0"/>
              </a:rPr>
              <a:t>t</a:t>
            </a:r>
            <a:endParaRPr lang="ru-RU" sz="2400" b="1" u="none" dirty="0" smtClean="0">
              <a:solidFill>
                <a:schemeClr val="bg2">
                  <a:lumMod val="75000"/>
                </a:schemeClr>
              </a:solidFill>
              <a:latin typeface="AGOptCyrillic" pitchFamily="34" charset="0"/>
            </a:endParaRPr>
          </a:p>
        </p:txBody>
      </p:sp>
      <p:pic>
        <p:nvPicPr>
          <p:cNvPr id="1026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75" y="2762784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96" y="2744274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97" y="2727615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05" y="2727615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3" y="2727615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52" y="2743246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51" y="2766571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62" y="4400521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572000" y="3861048"/>
            <a:ext cx="87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u="none" dirty="0" smtClean="0">
                <a:solidFill>
                  <a:srgbClr val="854301"/>
                </a:solidFill>
                <a:latin typeface="AGOptCyrillic" pitchFamily="34" charset="0"/>
              </a:rPr>
              <a:t>ХБП</a:t>
            </a:r>
            <a:r>
              <a:rPr lang="en-US" sz="1200" b="1" u="none" dirty="0" smtClean="0">
                <a:solidFill>
                  <a:srgbClr val="854301"/>
                </a:solidFill>
                <a:latin typeface="AGOptCyrillic" pitchFamily="34" charset="0"/>
              </a:rPr>
              <a:t> 3-5</a:t>
            </a:r>
            <a:endParaRPr lang="ru-RU" sz="1200" b="1" u="none" dirty="0">
              <a:solidFill>
                <a:srgbClr val="C00000"/>
              </a:solidFill>
              <a:latin typeface="AGOptCyrillic" pitchFamily="34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716016" y="4149080"/>
            <a:ext cx="8146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u="none" dirty="0" smtClean="0">
                <a:solidFill>
                  <a:srgbClr val="C00000"/>
                </a:solidFill>
                <a:latin typeface="AGOptCyrillic" pitchFamily="34" charset="0"/>
              </a:rPr>
              <a:t>ХБП</a:t>
            </a:r>
            <a:r>
              <a:rPr lang="en-US" sz="1200" b="1" u="none" dirty="0" smtClean="0">
                <a:solidFill>
                  <a:srgbClr val="C00000"/>
                </a:solidFill>
                <a:latin typeface="AGOptCyrillic" pitchFamily="34" charset="0"/>
              </a:rPr>
              <a:t> 5d</a:t>
            </a:r>
            <a:endParaRPr lang="ru-RU" sz="1200" b="1" u="none" dirty="0">
              <a:solidFill>
                <a:srgbClr val="C00000"/>
              </a:solidFill>
              <a:latin typeface="AGOptCyrillic" pitchFamily="34" charset="0"/>
            </a:endParaRPr>
          </a:p>
        </p:txBody>
      </p:sp>
      <p:pic>
        <p:nvPicPr>
          <p:cNvPr id="40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16" y="4397357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 flipH="1" flipV="1">
            <a:off x="7690338" y="5924518"/>
            <a:ext cx="50014" cy="1501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Прямая соединительная линия 42"/>
          <p:cNvCxnSpPr/>
          <p:nvPr/>
        </p:nvCxnSpPr>
        <p:spPr bwMode="auto">
          <a:xfrm flipH="1">
            <a:off x="7740352" y="5924517"/>
            <a:ext cx="43772" cy="150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" name="Picture 2" descr="D:\tem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27" y="5915908"/>
            <a:ext cx="184150" cy="397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6181177" y="5608131"/>
            <a:ext cx="17744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___</a:t>
            </a:r>
            <a:r>
              <a:rPr lang="ru-RU" b="1" u="none" dirty="0" smtClean="0">
                <a:solidFill>
                  <a:srgbClr val="FF0000"/>
                </a:solidFill>
                <a:latin typeface="AGOptCyrillic" pitchFamily="34" charset="0"/>
              </a:rPr>
              <a:t>после</a:t>
            </a:r>
            <a:r>
              <a:rPr lang="en-US" b="1" u="none" dirty="0" smtClean="0">
                <a:solidFill>
                  <a:srgbClr val="FF0000"/>
                </a:solidFill>
                <a:latin typeface="AGOptCyrillic" pitchFamily="34" charset="0"/>
              </a:rPr>
              <a:t>_________</a:t>
            </a:r>
            <a:endParaRPr lang="ru-RU" b="1" u="none" dirty="0" smtClean="0">
              <a:solidFill>
                <a:srgbClr val="FF0000"/>
              </a:solidFill>
              <a:latin typeface="AGOptCyrill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4568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0449E-6 L -0.0125 -0.1136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56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00"/>
                            </p:stCondLst>
                            <p:childTnLst>
                              <p:par>
                                <p:cTn id="76" presetID="22" presetClass="entr" presetSubtype="8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10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300"/>
                            </p:stCondLst>
                            <p:childTnLst>
                              <p:par>
                                <p:cTn id="9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8394E-7 L 0.00938 0.12193 " pathEditMode="relative" rAng="0" ptsTypes="AA">
                                      <p:cBhvr>
                                        <p:cTn id="97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08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19759E-6 L 0.01093 0.20176 " pathEditMode="relative" rAng="0" ptsTypes="AA">
                                      <p:cBhvr>
                                        <p:cTn id="99" dur="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10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1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4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4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0" grpId="1"/>
      <p:bldP spid="13" grpId="0"/>
      <p:bldP spid="27" grpId="0"/>
      <p:bldP spid="37" grpId="0"/>
      <p:bldP spid="37" grpId="1"/>
      <p:bldP spid="38" grpId="0"/>
      <p:bldP spid="38" grpId="1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4" y="2563998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5" y="2564904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4" y="2564904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hlinkClick r:id="rId6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972276" y="2687123"/>
            <a:ext cx="2949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u="none" dirty="0" smtClean="0">
                <a:solidFill>
                  <a:srgbClr val="854301"/>
                </a:solidFill>
                <a:latin typeface="AGOptCyrillic" pitchFamily="34" charset="0"/>
              </a:rPr>
              <a:t>Врачи-нефрологи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691680" y="4567403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800" b="1" u="none" dirty="0" smtClean="0">
                <a:solidFill>
                  <a:srgbClr val="00682F"/>
                </a:solidFill>
                <a:latin typeface="AGOptCyrillic" pitchFamily="34" charset="0"/>
              </a:rPr>
              <a:t>Врачи общей практики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532782" y="1502333"/>
            <a:ext cx="799965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Кто лечит этих </a:t>
            </a:r>
            <a:r>
              <a:rPr lang="ru-RU" sz="2000" b="1" u="none" dirty="0" err="1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нефрологических</a:t>
            </a: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пациентов?</a:t>
            </a:r>
            <a:endParaRPr lang="ru-RU" sz="2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H="1">
            <a:off x="3315457" y="2871789"/>
            <a:ext cx="6480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5430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 стрелкой 29"/>
          <p:cNvCxnSpPr/>
          <p:nvPr/>
        </p:nvCxnSpPr>
        <p:spPr bwMode="auto">
          <a:xfrm>
            <a:off x="4509102" y="4752069"/>
            <a:ext cx="71873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Правая фигурная скобка 9"/>
          <p:cNvSpPr/>
          <p:nvPr/>
        </p:nvSpPr>
        <p:spPr bwMode="auto">
          <a:xfrm>
            <a:off x="3109612" y="2132856"/>
            <a:ext cx="146332" cy="1481724"/>
          </a:xfrm>
          <a:prstGeom prst="rightBrace">
            <a:avLst/>
          </a:prstGeom>
          <a:noFill/>
          <a:ln w="28575" cap="flat" cmpd="sng" algn="ctr">
            <a:solidFill>
              <a:srgbClr val="8543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23528" y="5157192"/>
            <a:ext cx="41044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u="none" dirty="0" smtClean="0">
                <a:solidFill>
                  <a:srgbClr val="00682F"/>
                </a:solidFill>
                <a:latin typeface="AGOptCyrillic" pitchFamily="34" charset="0"/>
              </a:rPr>
              <a:t>Но обладают ли врачи общей практики достаточными знаниями по нефрологии?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512008" y="2564904"/>
            <a:ext cx="1295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800000"/>
                </a:solidFill>
                <a:latin typeface="AGOptCyrillic" pitchFamily="34" charset="0"/>
              </a:rPr>
              <a:t>ХБП стадия 5</a:t>
            </a:r>
          </a:p>
          <a:p>
            <a:pPr algn="ctr"/>
            <a:r>
              <a:rPr lang="ru-RU" sz="1000" b="1" u="none" dirty="0" smtClean="0">
                <a:solidFill>
                  <a:srgbClr val="800000"/>
                </a:solidFill>
                <a:latin typeface="AGOptCyrillic" pitchFamily="34" charset="0"/>
              </a:rPr>
              <a:t>+ диализ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66806" y="3358546"/>
            <a:ext cx="984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854301"/>
                </a:solidFill>
                <a:latin typeface="AGOptCyrillic" pitchFamily="34" charset="0"/>
              </a:rPr>
              <a:t>ХБП</a:t>
            </a:r>
          </a:p>
          <a:p>
            <a:pPr algn="ctr"/>
            <a:r>
              <a:rPr lang="ru-RU" sz="1000" b="1" u="none" dirty="0" smtClean="0">
                <a:solidFill>
                  <a:srgbClr val="854301"/>
                </a:solidFill>
                <a:latin typeface="AGOptCyrillic" pitchFamily="34" charset="0"/>
              </a:rPr>
              <a:t>стадии 3-5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693103" y="4515477"/>
            <a:ext cx="984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00682F"/>
                </a:solidFill>
                <a:latin typeface="AGOptCyrillic" pitchFamily="34" charset="0"/>
              </a:rPr>
              <a:t>ХБП</a:t>
            </a:r>
          </a:p>
          <a:p>
            <a:pPr algn="ctr"/>
            <a:r>
              <a:rPr lang="ru-RU" sz="1000" b="1" u="none" dirty="0" smtClean="0">
                <a:solidFill>
                  <a:srgbClr val="00682F"/>
                </a:solidFill>
                <a:latin typeface="AGOptCyrillic" pitchFamily="34" charset="0"/>
              </a:rPr>
              <a:t>стадии 1-2</a:t>
            </a:r>
          </a:p>
        </p:txBody>
      </p:sp>
    </p:spTree>
    <p:extLst>
      <p:ext uri="{BB962C8B-B14F-4D97-AF65-F5344CB8AC3E}">
        <p14:creationId xmlns="" xmlns:p14="http://schemas.microsoft.com/office/powerpoint/2010/main" val="26343305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4.81481E-6 L -0.48611 -0.07269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4.81481E-6 L -0.48611 -0.07269 " pathEditMode="relative" rAng="0" ptsTypes="AA">
                                      <p:cBhvr>
                                        <p:cTn id="8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36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7.40741E-7 L -0.62952 -0.0713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3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1.48148E-6 L -0.72361 -0.07153 " pathEditMode="relative" rAng="0" ptsTypes="AA">
                                      <p:cBhvr>
                                        <p:cTn id="12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1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27" grpId="0"/>
      <p:bldP spid="10" grpId="0" animBg="1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0062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95" y="3140968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hlinkClick r:id="rId5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532782" y="1700808"/>
            <a:ext cx="799965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Организация непрерывного потока пациентов с </a:t>
            </a:r>
            <a:r>
              <a:rPr lang="ru-RU" sz="2000" b="1" u="none" dirty="0" err="1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нефрологическими</a:t>
            </a: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проблемами</a:t>
            </a:r>
            <a:endParaRPr lang="ru-RU" sz="2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8" y="3140968"/>
            <a:ext cx="3635242" cy="2726432"/>
          </a:xfrm>
          <a:prstGeom prst="rect">
            <a:avLst/>
          </a:prstGeo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28928" y="3096023"/>
            <a:ext cx="1295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none" dirty="0" smtClean="0">
                <a:solidFill>
                  <a:srgbClr val="800000"/>
                </a:solidFill>
                <a:latin typeface="AGOptCyrillic" pitchFamily="34" charset="0"/>
              </a:rPr>
              <a:t>ХБП стадия 5</a:t>
            </a:r>
          </a:p>
          <a:p>
            <a:pPr algn="ctr"/>
            <a:r>
              <a:rPr lang="ru-RU" sz="1200" b="1" u="none" dirty="0" smtClean="0">
                <a:solidFill>
                  <a:srgbClr val="800000"/>
                </a:solidFill>
                <a:latin typeface="AGOptCyrillic" pitchFamily="34" charset="0"/>
              </a:rPr>
              <a:t>+ диализ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211960" y="3937793"/>
            <a:ext cx="984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none" dirty="0" smtClean="0">
                <a:solidFill>
                  <a:srgbClr val="854301"/>
                </a:solidFill>
                <a:latin typeface="AGOptCyrillic" pitchFamily="34" charset="0"/>
              </a:rPr>
              <a:t>ХБП</a:t>
            </a:r>
          </a:p>
          <a:p>
            <a:pPr algn="ctr"/>
            <a:r>
              <a:rPr lang="ru-RU" sz="1200" b="1" u="none" dirty="0" smtClean="0">
                <a:solidFill>
                  <a:srgbClr val="854301"/>
                </a:solidFill>
                <a:latin typeface="AGOptCyrillic" pitchFamily="34" charset="0"/>
              </a:rPr>
              <a:t>стадии 3-5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4305" y="5080103"/>
            <a:ext cx="984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none" dirty="0" smtClean="0">
                <a:solidFill>
                  <a:srgbClr val="00682F"/>
                </a:solidFill>
                <a:latin typeface="AGOptCyrillic" pitchFamily="34" charset="0"/>
              </a:rPr>
              <a:t>ХБП</a:t>
            </a:r>
          </a:p>
          <a:p>
            <a:pPr algn="ctr"/>
            <a:r>
              <a:rPr lang="ru-RU" sz="1200" b="1" u="none" dirty="0" smtClean="0">
                <a:solidFill>
                  <a:srgbClr val="00682F"/>
                </a:solidFill>
                <a:latin typeface="AGOptCyrillic" pitchFamily="34" charset="0"/>
              </a:rPr>
              <a:t>стадии 1-3</a:t>
            </a:r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 flipV="1">
            <a:off x="4532610" y="3136232"/>
            <a:ext cx="1459116" cy="2669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928145" y="4987769"/>
            <a:ext cx="972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none" dirty="0" smtClean="0">
                <a:solidFill>
                  <a:srgbClr val="00682F"/>
                </a:solidFill>
                <a:latin typeface="AGOptCyrillic" pitchFamily="34" charset="0"/>
              </a:rPr>
              <a:t>врачи общей практики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596336" y="2687324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none" dirty="0" smtClean="0">
                <a:solidFill>
                  <a:srgbClr val="800000"/>
                </a:solidFill>
                <a:latin typeface="AGOptCyrillic" pitchFamily="34" charset="0"/>
              </a:rPr>
              <a:t>нефрологи </a:t>
            </a:r>
            <a:r>
              <a:rPr lang="ru-RU" sz="1200" b="1" u="none" dirty="0" err="1" smtClean="0">
                <a:solidFill>
                  <a:srgbClr val="800000"/>
                </a:solidFill>
                <a:latin typeface="AGOptCyrillic" pitchFamily="34" charset="0"/>
              </a:rPr>
              <a:t>Нефросовета</a:t>
            </a:r>
            <a:endParaRPr lang="ru-RU" sz="1200" b="1" u="none" dirty="0" smtClean="0">
              <a:solidFill>
                <a:srgbClr val="800000"/>
              </a:solidFill>
              <a:latin typeface="AGOptCyrillic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flipH="1">
            <a:off x="6444208" y="2996952"/>
            <a:ext cx="1296144" cy="3299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5430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 стрелкой 21"/>
          <p:cNvCxnSpPr/>
          <p:nvPr/>
        </p:nvCxnSpPr>
        <p:spPr bwMode="auto">
          <a:xfrm flipH="1">
            <a:off x="6948264" y="3161903"/>
            <a:ext cx="979881" cy="9151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5430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/>
          <p:cNvCxnSpPr>
            <a:stCxn id="20" idx="2"/>
            <a:endCxn id="19" idx="0"/>
          </p:cNvCxnSpPr>
          <p:nvPr/>
        </p:nvCxnSpPr>
        <p:spPr bwMode="auto">
          <a:xfrm>
            <a:off x="8244408" y="3148989"/>
            <a:ext cx="170160" cy="18387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/>
          <p:cNvCxnSpPr/>
          <p:nvPr/>
        </p:nvCxnSpPr>
        <p:spPr bwMode="auto">
          <a:xfrm flipH="1">
            <a:off x="7524328" y="5310934"/>
            <a:ext cx="53830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="" xmlns:p14="http://schemas.microsoft.com/office/powerpoint/2010/main" val="17282626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44444E-6 -2.96296E-6 L 0.41979 0.00185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8.33333E-7 4.44444E-6 L 0.38108 0.00185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00"/>
                            </p:stCondLst>
                            <p:childTnLst>
                              <p:par>
                                <p:cTn id="58" presetID="30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/>
      <p:bldP spid="13" grpId="0"/>
      <p:bldP spid="13" grpId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"/>
          <a:stretch/>
        </p:blipFill>
        <p:spPr>
          <a:xfrm>
            <a:off x="-4738" y="1875453"/>
            <a:ext cx="9148737" cy="49825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66055"/>
            <a:ext cx="4572001" cy="1791945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54143"/>
            <a:ext cx="2680018" cy="3365976"/>
          </a:xfrm>
          <a:prstGeom prst="rect">
            <a:avLst/>
          </a:prstGeom>
        </p:spPr>
      </p:pic>
      <p:pic>
        <p:nvPicPr>
          <p:cNvPr id="50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end="9.86"/>
                </p14:media>
              </p:ext>
            </p:extLst>
          </p:nvPr>
        </p:nvPicPr>
        <p:blipFill>
          <a:blip r:embed="rId8" cstate="print">
            <a:lum bright="-2000" contrast="30000"/>
          </a:blip>
          <a:stretch>
            <a:fillRect/>
          </a:stretch>
        </p:blipFill>
        <p:spPr>
          <a:xfrm>
            <a:off x="1049916" y="5032703"/>
            <a:ext cx="259413" cy="259413"/>
          </a:xfrm>
          <a:prstGeom prst="rect">
            <a:avLst/>
          </a:prstGeom>
          <a:effectLst/>
        </p:spPr>
      </p:pic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532782" y="1340768"/>
            <a:ext cx="569899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Бизнес-процессы и структура службы</a:t>
            </a:r>
            <a:endParaRPr lang="ru-RU" sz="24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920794" y="3355843"/>
            <a:ext cx="936104" cy="71200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9326" y="3359966"/>
            <a:ext cx="1072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врач-терапевт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или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 общей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практики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740909" y="2979186"/>
            <a:ext cx="1071403" cy="25450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0910" y="2981582"/>
            <a:ext cx="1116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врач-нефролог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3" name="Ромб 12"/>
          <p:cNvSpPr/>
          <p:nvPr/>
        </p:nvSpPr>
        <p:spPr bwMode="auto">
          <a:xfrm>
            <a:off x="2365030" y="299842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Ромб 13"/>
          <p:cNvSpPr/>
          <p:nvPr/>
        </p:nvSpPr>
        <p:spPr bwMode="auto">
          <a:xfrm>
            <a:off x="581834" y="360589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592633" y="3759989"/>
            <a:ext cx="1152128" cy="2613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28637" y="3775089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стационар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714706" y="3416439"/>
            <a:ext cx="909214" cy="2201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34098" y="3412027"/>
            <a:ext cx="8771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гемодиализ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7284889" y="4212513"/>
            <a:ext cx="1152128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84889" y="4212513"/>
            <a:ext cx="1152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трансплантация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21" name="Ромб 20"/>
          <p:cNvSpPr/>
          <p:nvPr/>
        </p:nvSpPr>
        <p:spPr bwMode="auto">
          <a:xfrm>
            <a:off x="6273544" y="282098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Ромб 21"/>
          <p:cNvSpPr/>
          <p:nvPr/>
        </p:nvSpPr>
        <p:spPr bwMode="auto">
          <a:xfrm>
            <a:off x="7784956" y="282098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Ромб 22"/>
          <p:cNvSpPr/>
          <p:nvPr/>
        </p:nvSpPr>
        <p:spPr bwMode="auto">
          <a:xfrm>
            <a:off x="4634538" y="477017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Соединительная линия уступом 23"/>
          <p:cNvCxnSpPr>
            <a:stCxn id="14" idx="3"/>
            <a:endCxn id="9" idx="1"/>
          </p:cNvCxnSpPr>
          <p:nvPr/>
        </p:nvCxnSpPr>
        <p:spPr bwMode="auto">
          <a:xfrm flipV="1">
            <a:off x="797858" y="3711848"/>
            <a:ext cx="122936" cy="206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Ромб 24"/>
          <p:cNvSpPr/>
          <p:nvPr/>
        </p:nvSpPr>
        <p:spPr bwMode="auto">
          <a:xfrm>
            <a:off x="4013998" y="378263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Соединительная линия уступом 25"/>
          <p:cNvCxnSpPr>
            <a:stCxn id="15" idx="3"/>
            <a:endCxn id="21" idx="1"/>
          </p:cNvCxnSpPr>
          <p:nvPr/>
        </p:nvCxnSpPr>
        <p:spPr bwMode="auto">
          <a:xfrm flipV="1">
            <a:off x="5744761" y="2928998"/>
            <a:ext cx="528783" cy="961651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Ромб 26"/>
          <p:cNvSpPr/>
          <p:nvPr/>
        </p:nvSpPr>
        <p:spPr bwMode="auto">
          <a:xfrm>
            <a:off x="2058028" y="360524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Ромб 27"/>
          <p:cNvSpPr/>
          <p:nvPr/>
        </p:nvSpPr>
        <p:spPr bwMode="auto">
          <a:xfrm>
            <a:off x="4013998" y="2996681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Ромб 28"/>
          <p:cNvSpPr/>
          <p:nvPr/>
        </p:nvSpPr>
        <p:spPr bwMode="auto">
          <a:xfrm>
            <a:off x="2365030" y="214651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Соединительная линия уступом 29"/>
          <p:cNvCxnSpPr>
            <a:stCxn id="21" idx="2"/>
            <a:endCxn id="17" idx="1"/>
          </p:cNvCxnSpPr>
          <p:nvPr/>
        </p:nvCxnSpPr>
        <p:spPr bwMode="auto">
          <a:xfrm rot="16200000" flipH="1">
            <a:off x="6303374" y="3115192"/>
            <a:ext cx="489514" cy="33315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Соединительная линия уступом 30"/>
          <p:cNvCxnSpPr>
            <a:stCxn id="17" idx="3"/>
            <a:endCxn id="22" idx="2"/>
          </p:cNvCxnSpPr>
          <p:nvPr/>
        </p:nvCxnSpPr>
        <p:spPr bwMode="auto">
          <a:xfrm flipV="1">
            <a:off x="7623920" y="3037010"/>
            <a:ext cx="269048" cy="48951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Соединительная линия уступом 31"/>
          <p:cNvCxnSpPr>
            <a:stCxn id="27" idx="0"/>
            <a:endCxn id="13" idx="1"/>
          </p:cNvCxnSpPr>
          <p:nvPr/>
        </p:nvCxnSpPr>
        <p:spPr bwMode="auto">
          <a:xfrm rot="5400000" flipH="1" flipV="1">
            <a:off x="2016132" y="3256348"/>
            <a:ext cx="498806" cy="1989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Скругленный прямоугольник 32"/>
          <p:cNvSpPr/>
          <p:nvPr/>
        </p:nvSpPr>
        <p:spPr bwMode="auto">
          <a:xfrm>
            <a:off x="3526254" y="4743166"/>
            <a:ext cx="936104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526254" y="4755079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реанимация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35" name="Ромб 34"/>
          <p:cNvSpPr/>
          <p:nvPr/>
        </p:nvSpPr>
        <p:spPr bwMode="auto">
          <a:xfrm>
            <a:off x="8684202" y="4227611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 стрелкой 35"/>
          <p:cNvCxnSpPr>
            <a:stCxn id="71" idx="2"/>
            <a:endCxn id="25" idx="0"/>
          </p:cNvCxnSpPr>
          <p:nvPr/>
        </p:nvCxnSpPr>
        <p:spPr bwMode="auto">
          <a:xfrm>
            <a:off x="4122010" y="3597697"/>
            <a:ext cx="0" cy="1849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 стрелкой 36"/>
          <p:cNvCxnSpPr>
            <a:stCxn id="11" idx="3"/>
            <a:endCxn id="28" idx="1"/>
          </p:cNvCxnSpPr>
          <p:nvPr/>
        </p:nvCxnSpPr>
        <p:spPr bwMode="auto">
          <a:xfrm flipV="1">
            <a:off x="3812312" y="3104693"/>
            <a:ext cx="201686" cy="17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>
            <a:stCxn id="25" idx="3"/>
            <a:endCxn id="15" idx="1"/>
          </p:cNvCxnSpPr>
          <p:nvPr/>
        </p:nvCxnSpPr>
        <p:spPr bwMode="auto">
          <a:xfrm flipV="1">
            <a:off x="4230022" y="3890649"/>
            <a:ext cx="362611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Соединительная линия уступом 38"/>
          <p:cNvCxnSpPr>
            <a:stCxn id="28" idx="0"/>
            <a:endCxn id="14" idx="0"/>
          </p:cNvCxnSpPr>
          <p:nvPr/>
        </p:nvCxnSpPr>
        <p:spPr bwMode="auto">
          <a:xfrm rot="16200000" flipH="1" flipV="1">
            <a:off x="2101320" y="1585206"/>
            <a:ext cx="609215" cy="3432164"/>
          </a:xfrm>
          <a:prstGeom prst="bentConnector3">
            <a:avLst>
              <a:gd name="adj1" fmla="val -37524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Прямая со стрелкой 39"/>
          <p:cNvCxnSpPr>
            <a:stCxn id="21" idx="3"/>
            <a:endCxn id="22" idx="1"/>
          </p:cNvCxnSpPr>
          <p:nvPr/>
        </p:nvCxnSpPr>
        <p:spPr bwMode="auto">
          <a:xfrm>
            <a:off x="6489568" y="2928998"/>
            <a:ext cx="129538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Соединительная линия уступом 40"/>
          <p:cNvCxnSpPr>
            <a:stCxn id="22" idx="0"/>
            <a:endCxn id="29" idx="3"/>
          </p:cNvCxnSpPr>
          <p:nvPr/>
        </p:nvCxnSpPr>
        <p:spPr bwMode="auto">
          <a:xfrm rot="16200000" flipV="1">
            <a:off x="4953783" y="-118199"/>
            <a:ext cx="566456" cy="531191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Соединительная линия уступом 41"/>
          <p:cNvCxnSpPr>
            <a:stCxn id="35" idx="0"/>
            <a:endCxn id="22" idx="3"/>
          </p:cNvCxnSpPr>
          <p:nvPr/>
        </p:nvCxnSpPr>
        <p:spPr bwMode="auto">
          <a:xfrm rot="16200000" flipV="1">
            <a:off x="7747291" y="3182688"/>
            <a:ext cx="1298613" cy="79123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Скругленный прямоугольник 42"/>
          <p:cNvSpPr/>
          <p:nvPr/>
        </p:nvSpPr>
        <p:spPr bwMode="auto">
          <a:xfrm>
            <a:off x="3537500" y="5188735"/>
            <a:ext cx="936104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537500" y="5200648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ЗПТ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45" name="Ромб 44"/>
          <p:cNvSpPr/>
          <p:nvPr/>
        </p:nvSpPr>
        <p:spPr bwMode="auto">
          <a:xfrm>
            <a:off x="3164626" y="4770177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6" name="Прямая со стрелкой 45"/>
          <p:cNvCxnSpPr>
            <a:stCxn id="45" idx="3"/>
            <a:endCxn id="34" idx="1"/>
          </p:cNvCxnSpPr>
          <p:nvPr/>
        </p:nvCxnSpPr>
        <p:spPr bwMode="auto">
          <a:xfrm>
            <a:off x="3380650" y="4878189"/>
            <a:ext cx="145604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 стрелкой 46"/>
          <p:cNvCxnSpPr>
            <a:stCxn id="34" idx="3"/>
            <a:endCxn id="23" idx="1"/>
          </p:cNvCxnSpPr>
          <p:nvPr/>
        </p:nvCxnSpPr>
        <p:spPr bwMode="auto">
          <a:xfrm>
            <a:off x="4462358" y="4878190"/>
            <a:ext cx="17218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Соединительная линия уступом 47"/>
          <p:cNvCxnSpPr>
            <a:stCxn id="43" idx="3"/>
            <a:endCxn id="23" idx="2"/>
          </p:cNvCxnSpPr>
          <p:nvPr/>
        </p:nvCxnSpPr>
        <p:spPr bwMode="auto">
          <a:xfrm flipV="1">
            <a:off x="4473604" y="4986202"/>
            <a:ext cx="268946" cy="33160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Соединительная линия уступом 51"/>
          <p:cNvCxnSpPr>
            <a:stCxn id="45" idx="2"/>
            <a:endCxn id="43" idx="1"/>
          </p:cNvCxnSpPr>
          <p:nvPr/>
        </p:nvCxnSpPr>
        <p:spPr bwMode="auto">
          <a:xfrm rot="16200000" flipH="1">
            <a:off x="3239269" y="5019570"/>
            <a:ext cx="331601" cy="264862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Соединительная линия уступом 52"/>
          <p:cNvCxnSpPr>
            <a:stCxn id="25" idx="1"/>
            <a:endCxn id="45" idx="1"/>
          </p:cNvCxnSpPr>
          <p:nvPr/>
        </p:nvCxnSpPr>
        <p:spPr bwMode="auto">
          <a:xfrm rot="10800000" flipV="1">
            <a:off x="3164626" y="3890649"/>
            <a:ext cx="849372" cy="987539"/>
          </a:xfrm>
          <a:prstGeom prst="bentConnector3">
            <a:avLst>
              <a:gd name="adj1" fmla="val 126914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Соединительная линия уступом 53"/>
          <p:cNvCxnSpPr>
            <a:stCxn id="25" idx="2"/>
            <a:endCxn id="20" idx="1"/>
          </p:cNvCxnSpPr>
          <p:nvPr/>
        </p:nvCxnSpPr>
        <p:spPr bwMode="auto">
          <a:xfrm rot="16200000" flipH="1">
            <a:off x="5534968" y="2585703"/>
            <a:ext cx="336962" cy="3162879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54"/>
          <p:cNvCxnSpPr>
            <a:stCxn id="20" idx="3"/>
            <a:endCxn id="35" idx="1"/>
          </p:cNvCxnSpPr>
          <p:nvPr/>
        </p:nvCxnSpPr>
        <p:spPr bwMode="auto">
          <a:xfrm flipV="1">
            <a:off x="8437017" y="4335623"/>
            <a:ext cx="247185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Соединительная линия уступом 55"/>
          <p:cNvCxnSpPr>
            <a:stCxn id="23" idx="3"/>
            <a:endCxn id="35" idx="2"/>
          </p:cNvCxnSpPr>
          <p:nvPr/>
        </p:nvCxnSpPr>
        <p:spPr bwMode="auto">
          <a:xfrm flipV="1">
            <a:off x="4850562" y="4443635"/>
            <a:ext cx="3941652" cy="43455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Соединительная линия уступом 56"/>
          <p:cNvCxnSpPr>
            <a:stCxn id="8" idx="3"/>
            <a:endCxn id="14" idx="2"/>
          </p:cNvCxnSpPr>
          <p:nvPr/>
        </p:nvCxnSpPr>
        <p:spPr bwMode="auto">
          <a:xfrm flipV="1">
            <a:off x="539598" y="3821920"/>
            <a:ext cx="150248" cy="473691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Прямоугольник 57"/>
          <p:cNvSpPr/>
          <p:nvPr/>
        </p:nvSpPr>
        <p:spPr>
          <a:xfrm>
            <a:off x="4204066" y="3544241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ХБП3В-5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100604" y="4111293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ХБП4-5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D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119789" y="2755836"/>
            <a:ext cx="7409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1-</a:t>
            </a:r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3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A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048405" y="3510712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ХБП5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D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367300" y="3865072"/>
            <a:ext cx="5458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ОПП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63" name="Прямая со стрелкой 62"/>
          <p:cNvCxnSpPr>
            <a:stCxn id="29" idx="2"/>
            <a:endCxn id="13" idx="0"/>
          </p:cNvCxnSpPr>
          <p:nvPr/>
        </p:nvCxnSpPr>
        <p:spPr bwMode="auto">
          <a:xfrm>
            <a:off x="2473042" y="2362542"/>
            <a:ext cx="0" cy="6358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Соединительная линия уступом 63"/>
          <p:cNvCxnSpPr>
            <a:stCxn id="29" idx="1"/>
            <a:endCxn id="14" idx="1"/>
          </p:cNvCxnSpPr>
          <p:nvPr/>
        </p:nvCxnSpPr>
        <p:spPr bwMode="auto">
          <a:xfrm rot="10800000" flipV="1">
            <a:off x="581834" y="2254530"/>
            <a:ext cx="1783196" cy="1459378"/>
          </a:xfrm>
          <a:prstGeom prst="bentConnector3">
            <a:avLst>
              <a:gd name="adj1" fmla="val 112820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64"/>
          <p:cNvSpPr/>
          <p:nvPr/>
        </p:nvSpPr>
        <p:spPr>
          <a:xfrm>
            <a:off x="689846" y="4105081"/>
            <a:ext cx="760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первичный приём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841384" y="5446869"/>
            <a:ext cx="12241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вызов бригады ЭНП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715990" y="2062767"/>
            <a:ext cx="12236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89846" y="2572763"/>
            <a:ext cx="16160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под наблюдение терапевта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03084" y="2060514"/>
            <a:ext cx="16976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 терапевта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390300" y="2342108"/>
            <a:ext cx="18173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 нефролога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71" name="Ромб 70"/>
          <p:cNvSpPr/>
          <p:nvPr/>
        </p:nvSpPr>
        <p:spPr bwMode="auto">
          <a:xfrm>
            <a:off x="4013998" y="3381673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Прямая со стрелкой 71"/>
          <p:cNvCxnSpPr>
            <a:stCxn id="28" idx="2"/>
            <a:endCxn id="71" idx="0"/>
          </p:cNvCxnSpPr>
          <p:nvPr/>
        </p:nvCxnSpPr>
        <p:spPr bwMode="auto">
          <a:xfrm>
            <a:off x="4122010" y="3212705"/>
            <a:ext cx="0" cy="1689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Прямая со стрелкой 72"/>
          <p:cNvCxnSpPr>
            <a:stCxn id="13" idx="3"/>
            <a:endCxn id="11" idx="1"/>
          </p:cNvCxnSpPr>
          <p:nvPr/>
        </p:nvCxnSpPr>
        <p:spPr bwMode="auto">
          <a:xfrm>
            <a:off x="2581054" y="3106440"/>
            <a:ext cx="15985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Прямая со стрелкой 73"/>
          <p:cNvCxnSpPr>
            <a:stCxn id="9" idx="3"/>
            <a:endCxn id="27" idx="1"/>
          </p:cNvCxnSpPr>
          <p:nvPr/>
        </p:nvCxnSpPr>
        <p:spPr bwMode="auto">
          <a:xfrm>
            <a:off x="1856898" y="3711848"/>
            <a:ext cx="201130" cy="14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Соединительная линия уступом 74"/>
          <p:cNvCxnSpPr>
            <a:stCxn id="27" idx="3"/>
            <a:endCxn id="71" idx="1"/>
          </p:cNvCxnSpPr>
          <p:nvPr/>
        </p:nvCxnSpPr>
        <p:spPr bwMode="auto">
          <a:xfrm flipV="1">
            <a:off x="2274052" y="3489685"/>
            <a:ext cx="1739946" cy="22357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9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end="9.86"/>
                </p14:media>
              </p:ext>
            </p:extLst>
          </p:nvPr>
        </p:nvPicPr>
        <p:blipFill>
          <a:blip r:embed="rId9" cstate="print">
            <a:lum bright="-2000" contrast="30000"/>
          </a:blip>
          <a:stretch>
            <a:fillRect/>
          </a:stretch>
        </p:blipFill>
        <p:spPr>
          <a:xfrm>
            <a:off x="251520" y="5585112"/>
            <a:ext cx="360039" cy="360039"/>
          </a:xfrm>
          <a:prstGeom prst="rect">
            <a:avLst/>
          </a:prstGeom>
          <a:effectLst/>
        </p:spPr>
      </p:pic>
      <p:pic>
        <p:nvPicPr>
          <p:cNvPr id="76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end="9.86"/>
                </p14:media>
              </p:ext>
            </p:extLst>
          </p:nvPr>
        </p:nvPicPr>
        <p:blipFill>
          <a:blip r:embed="rId10" cstate="print">
            <a:lum bright="-2000" contrast="30000"/>
          </a:blip>
          <a:stretch>
            <a:fillRect/>
          </a:stretch>
        </p:blipFill>
        <p:spPr>
          <a:xfrm>
            <a:off x="68384" y="5516904"/>
            <a:ext cx="546338" cy="546338"/>
          </a:xfrm>
          <a:prstGeom prst="rect">
            <a:avLst/>
          </a:prstGeom>
          <a:effectLst/>
        </p:spPr>
      </p:pic>
      <p:pic>
        <p:nvPicPr>
          <p:cNvPr id="8" name="ch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end="9.86"/>
                </p14:media>
              </p:ext>
            </p:extLst>
          </p:nvPr>
        </p:nvPicPr>
        <p:blipFill>
          <a:blip r:embed="rId10" cstate="print">
            <a:lum bright="-2000" contrast="30000"/>
          </a:blip>
          <a:stretch>
            <a:fillRect/>
          </a:stretch>
        </p:blipFill>
        <p:spPr>
          <a:xfrm>
            <a:off x="20771" y="4036197"/>
            <a:ext cx="518827" cy="518827"/>
          </a:xfrm>
          <a:prstGeom prst="rect">
            <a:avLst/>
          </a:prstGeom>
          <a:effectLst/>
        </p:spPr>
      </p:pic>
      <p:cxnSp>
        <p:nvCxnSpPr>
          <p:cNvPr id="78" name="Прямая со стрелкой 77"/>
          <p:cNvCxnSpPr>
            <a:stCxn id="141" idx="3"/>
            <a:endCxn id="151" idx="1"/>
          </p:cNvCxnSpPr>
          <p:nvPr/>
        </p:nvCxnSpPr>
        <p:spPr bwMode="auto">
          <a:xfrm flipV="1">
            <a:off x="8437017" y="4335623"/>
            <a:ext cx="247185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Соединительная линия уступом 78"/>
          <p:cNvCxnSpPr>
            <a:stCxn id="151" idx="0"/>
            <a:endCxn id="143" idx="3"/>
          </p:cNvCxnSpPr>
          <p:nvPr/>
        </p:nvCxnSpPr>
        <p:spPr bwMode="auto">
          <a:xfrm rot="16200000" flipV="1">
            <a:off x="7747291" y="3182688"/>
            <a:ext cx="1298613" cy="79123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Соединительная линия уступом 79"/>
          <p:cNvCxnSpPr>
            <a:stCxn id="138" idx="3"/>
            <a:endCxn id="143" idx="2"/>
          </p:cNvCxnSpPr>
          <p:nvPr/>
        </p:nvCxnSpPr>
        <p:spPr bwMode="auto">
          <a:xfrm flipV="1">
            <a:off x="7623920" y="3037010"/>
            <a:ext cx="269048" cy="48951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Прямая со стрелкой 80"/>
          <p:cNvCxnSpPr>
            <a:stCxn id="142" idx="3"/>
            <a:endCxn id="143" idx="1"/>
          </p:cNvCxnSpPr>
          <p:nvPr/>
        </p:nvCxnSpPr>
        <p:spPr bwMode="auto">
          <a:xfrm>
            <a:off x="6489568" y="2928998"/>
            <a:ext cx="129538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Соединительная линия уступом 81"/>
          <p:cNvCxnSpPr>
            <a:stCxn id="142" idx="2"/>
            <a:endCxn id="138" idx="1"/>
          </p:cNvCxnSpPr>
          <p:nvPr/>
        </p:nvCxnSpPr>
        <p:spPr bwMode="auto">
          <a:xfrm rot="16200000" flipH="1">
            <a:off x="6303374" y="3115192"/>
            <a:ext cx="489514" cy="33315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Соединительная линия уступом 82"/>
          <p:cNvCxnSpPr>
            <a:stCxn id="136" idx="3"/>
            <a:endCxn id="142" idx="1"/>
          </p:cNvCxnSpPr>
          <p:nvPr/>
        </p:nvCxnSpPr>
        <p:spPr bwMode="auto">
          <a:xfrm flipV="1">
            <a:off x="5744761" y="2928998"/>
            <a:ext cx="528783" cy="961651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Соединительная линия уступом 83"/>
          <p:cNvCxnSpPr>
            <a:stCxn id="143" idx="0"/>
            <a:endCxn id="148" idx="3"/>
          </p:cNvCxnSpPr>
          <p:nvPr/>
        </p:nvCxnSpPr>
        <p:spPr bwMode="auto">
          <a:xfrm rot="16200000" flipV="1">
            <a:off x="4953783" y="-118199"/>
            <a:ext cx="566456" cy="531191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Соединительная линия уступом 84"/>
          <p:cNvCxnSpPr>
            <a:stCxn id="144" idx="3"/>
            <a:endCxn id="151" idx="2"/>
          </p:cNvCxnSpPr>
          <p:nvPr/>
        </p:nvCxnSpPr>
        <p:spPr bwMode="auto">
          <a:xfrm flipV="1">
            <a:off x="4850562" y="4443635"/>
            <a:ext cx="3941652" cy="43455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Соединительная линия уступом 85"/>
          <p:cNvCxnSpPr>
            <a:stCxn id="145" idx="2"/>
            <a:endCxn id="141" idx="1"/>
          </p:cNvCxnSpPr>
          <p:nvPr/>
        </p:nvCxnSpPr>
        <p:spPr bwMode="auto">
          <a:xfrm rot="16200000" flipH="1">
            <a:off x="5534968" y="2585703"/>
            <a:ext cx="336962" cy="3162879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Прямая со стрелкой 86"/>
          <p:cNvCxnSpPr>
            <a:stCxn id="145" idx="3"/>
            <a:endCxn id="136" idx="1"/>
          </p:cNvCxnSpPr>
          <p:nvPr/>
        </p:nvCxnSpPr>
        <p:spPr bwMode="auto">
          <a:xfrm flipV="1">
            <a:off x="4230022" y="3890649"/>
            <a:ext cx="362611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Прямая со стрелкой 87"/>
          <p:cNvCxnSpPr>
            <a:stCxn id="150" idx="3"/>
            <a:endCxn id="144" idx="1"/>
          </p:cNvCxnSpPr>
          <p:nvPr/>
        </p:nvCxnSpPr>
        <p:spPr bwMode="auto">
          <a:xfrm>
            <a:off x="4462358" y="4878190"/>
            <a:ext cx="17218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Соединительная линия уступом 88"/>
          <p:cNvCxnSpPr>
            <a:stCxn id="152" idx="3"/>
            <a:endCxn id="144" idx="2"/>
          </p:cNvCxnSpPr>
          <p:nvPr/>
        </p:nvCxnSpPr>
        <p:spPr bwMode="auto">
          <a:xfrm flipV="1">
            <a:off x="4473604" y="4986202"/>
            <a:ext cx="268946" cy="33160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Соединительная линия уступом 89"/>
          <p:cNvCxnSpPr>
            <a:stCxn id="154" idx="2"/>
            <a:endCxn id="152" idx="1"/>
          </p:cNvCxnSpPr>
          <p:nvPr/>
        </p:nvCxnSpPr>
        <p:spPr bwMode="auto">
          <a:xfrm rot="16200000" flipH="1">
            <a:off x="3239269" y="5019570"/>
            <a:ext cx="331601" cy="264862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Прямая со стрелкой 90"/>
          <p:cNvCxnSpPr>
            <a:stCxn id="154" idx="3"/>
            <a:endCxn id="150" idx="1"/>
          </p:cNvCxnSpPr>
          <p:nvPr/>
        </p:nvCxnSpPr>
        <p:spPr bwMode="auto">
          <a:xfrm>
            <a:off x="3380650" y="4878189"/>
            <a:ext cx="145604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Соединительная линия уступом 91"/>
          <p:cNvCxnSpPr>
            <a:stCxn id="145" idx="1"/>
            <a:endCxn id="154" idx="1"/>
          </p:cNvCxnSpPr>
          <p:nvPr/>
        </p:nvCxnSpPr>
        <p:spPr bwMode="auto">
          <a:xfrm rot="10800000" flipV="1">
            <a:off x="3164626" y="3890649"/>
            <a:ext cx="849372" cy="987539"/>
          </a:xfrm>
          <a:prstGeom prst="bentConnector3">
            <a:avLst>
              <a:gd name="adj1" fmla="val 126914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Прямая со стрелкой 92"/>
          <p:cNvCxnSpPr>
            <a:stCxn id="166" idx="2"/>
            <a:endCxn id="145" idx="0"/>
          </p:cNvCxnSpPr>
          <p:nvPr/>
        </p:nvCxnSpPr>
        <p:spPr bwMode="auto">
          <a:xfrm>
            <a:off x="4122010" y="3597697"/>
            <a:ext cx="0" cy="1849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Соединительная линия уступом 93"/>
          <p:cNvCxnSpPr>
            <a:stCxn id="146" idx="3"/>
            <a:endCxn id="166" idx="1"/>
          </p:cNvCxnSpPr>
          <p:nvPr/>
        </p:nvCxnSpPr>
        <p:spPr bwMode="auto">
          <a:xfrm flipV="1">
            <a:off x="2274052" y="3489685"/>
            <a:ext cx="1739946" cy="22357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Прямая со стрелкой 94"/>
          <p:cNvCxnSpPr>
            <a:stCxn id="147" idx="2"/>
            <a:endCxn id="166" idx="0"/>
          </p:cNvCxnSpPr>
          <p:nvPr/>
        </p:nvCxnSpPr>
        <p:spPr bwMode="auto">
          <a:xfrm>
            <a:off x="4122010" y="3212705"/>
            <a:ext cx="0" cy="1689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Прямая со стрелкой 95"/>
          <p:cNvCxnSpPr>
            <a:stCxn id="134" idx="3"/>
            <a:endCxn id="132" idx="1"/>
          </p:cNvCxnSpPr>
          <p:nvPr/>
        </p:nvCxnSpPr>
        <p:spPr bwMode="auto">
          <a:xfrm>
            <a:off x="2581054" y="3106440"/>
            <a:ext cx="15985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Прямая со стрелкой 96"/>
          <p:cNvCxnSpPr/>
          <p:nvPr/>
        </p:nvCxnSpPr>
        <p:spPr bwMode="auto">
          <a:xfrm flipV="1">
            <a:off x="2560138" y="3097747"/>
            <a:ext cx="201686" cy="1747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Прямая со стрелкой 97"/>
          <p:cNvCxnSpPr>
            <a:stCxn id="132" idx="3"/>
            <a:endCxn id="147" idx="1"/>
          </p:cNvCxnSpPr>
          <p:nvPr/>
        </p:nvCxnSpPr>
        <p:spPr bwMode="auto">
          <a:xfrm flipV="1">
            <a:off x="3812312" y="3104693"/>
            <a:ext cx="201686" cy="17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Прямая со стрелкой 98"/>
          <p:cNvCxnSpPr>
            <a:stCxn id="148" idx="2"/>
            <a:endCxn id="134" idx="0"/>
          </p:cNvCxnSpPr>
          <p:nvPr/>
        </p:nvCxnSpPr>
        <p:spPr bwMode="auto">
          <a:xfrm>
            <a:off x="2473042" y="2362542"/>
            <a:ext cx="0" cy="6358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Соединительная линия уступом 99"/>
          <p:cNvCxnSpPr>
            <a:stCxn id="146" idx="0"/>
            <a:endCxn id="134" idx="1"/>
          </p:cNvCxnSpPr>
          <p:nvPr/>
        </p:nvCxnSpPr>
        <p:spPr bwMode="auto">
          <a:xfrm rot="5400000" flipH="1" flipV="1">
            <a:off x="2016132" y="3256348"/>
            <a:ext cx="498806" cy="1989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Прямая со стрелкой 100"/>
          <p:cNvCxnSpPr>
            <a:endCxn id="146" idx="1"/>
          </p:cNvCxnSpPr>
          <p:nvPr/>
        </p:nvCxnSpPr>
        <p:spPr bwMode="auto">
          <a:xfrm>
            <a:off x="1856898" y="3713258"/>
            <a:ext cx="20113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Соединительная линия уступом 101"/>
          <p:cNvCxnSpPr>
            <a:endCxn id="135" idx="2"/>
          </p:cNvCxnSpPr>
          <p:nvPr/>
        </p:nvCxnSpPr>
        <p:spPr bwMode="auto">
          <a:xfrm flipV="1">
            <a:off x="539598" y="3821920"/>
            <a:ext cx="150248" cy="473691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Соединительная линия уступом 102"/>
          <p:cNvCxnSpPr>
            <a:stCxn id="135" idx="3"/>
          </p:cNvCxnSpPr>
          <p:nvPr/>
        </p:nvCxnSpPr>
        <p:spPr bwMode="auto">
          <a:xfrm flipV="1">
            <a:off x="797858" y="3713258"/>
            <a:ext cx="122936" cy="65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Соединительная линия уступом 103"/>
          <p:cNvCxnSpPr>
            <a:stCxn id="147" idx="0"/>
            <a:endCxn id="135" idx="0"/>
          </p:cNvCxnSpPr>
          <p:nvPr/>
        </p:nvCxnSpPr>
        <p:spPr bwMode="auto">
          <a:xfrm rot="16200000" flipH="1" flipV="1">
            <a:off x="2101320" y="1585206"/>
            <a:ext cx="609215" cy="3432164"/>
          </a:xfrm>
          <a:prstGeom prst="bentConnector3">
            <a:avLst>
              <a:gd name="adj1" fmla="val -37524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Соединительная линия уступом 104"/>
          <p:cNvCxnSpPr>
            <a:stCxn id="148" idx="1"/>
            <a:endCxn id="135" idx="1"/>
          </p:cNvCxnSpPr>
          <p:nvPr/>
        </p:nvCxnSpPr>
        <p:spPr bwMode="auto">
          <a:xfrm rot="10800000" flipV="1">
            <a:off x="581834" y="2254530"/>
            <a:ext cx="1783196" cy="1459378"/>
          </a:xfrm>
          <a:prstGeom prst="bentConnector3">
            <a:avLst>
              <a:gd name="adj1" fmla="val 112820"/>
            </a:avLst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Соединительная линия уступом 105"/>
          <p:cNvCxnSpPr/>
          <p:nvPr/>
        </p:nvCxnSpPr>
        <p:spPr bwMode="auto">
          <a:xfrm flipV="1">
            <a:off x="797858" y="3707301"/>
            <a:ext cx="122936" cy="650"/>
          </a:xfrm>
          <a:prstGeom prst="bentConnector3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Соединительная линия уступом 106"/>
          <p:cNvCxnSpPr/>
          <p:nvPr/>
        </p:nvCxnSpPr>
        <p:spPr bwMode="auto">
          <a:xfrm flipV="1">
            <a:off x="5744761" y="2923041"/>
            <a:ext cx="528783" cy="961651"/>
          </a:xfrm>
          <a:prstGeom prst="bentConnector3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Соединительная линия уступом 107"/>
          <p:cNvCxnSpPr/>
          <p:nvPr/>
        </p:nvCxnSpPr>
        <p:spPr bwMode="auto">
          <a:xfrm rot="16200000" flipH="1">
            <a:off x="6303374" y="3109235"/>
            <a:ext cx="489514" cy="333150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Соединительная линия уступом 108"/>
          <p:cNvCxnSpPr/>
          <p:nvPr/>
        </p:nvCxnSpPr>
        <p:spPr bwMode="auto">
          <a:xfrm flipV="1">
            <a:off x="7623920" y="3031053"/>
            <a:ext cx="269048" cy="489514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Соединительная линия уступом 109"/>
          <p:cNvCxnSpPr/>
          <p:nvPr/>
        </p:nvCxnSpPr>
        <p:spPr bwMode="auto">
          <a:xfrm rot="5400000" flipH="1" flipV="1">
            <a:off x="2016132" y="3250391"/>
            <a:ext cx="498806" cy="198990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Прямая со стрелкой 110"/>
          <p:cNvCxnSpPr/>
          <p:nvPr/>
        </p:nvCxnSpPr>
        <p:spPr bwMode="auto">
          <a:xfrm>
            <a:off x="4122010" y="3591740"/>
            <a:ext cx="0" cy="184941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Прямая со стрелкой 111"/>
          <p:cNvCxnSpPr/>
          <p:nvPr/>
        </p:nvCxnSpPr>
        <p:spPr bwMode="auto">
          <a:xfrm flipV="1">
            <a:off x="3812312" y="3098736"/>
            <a:ext cx="201686" cy="1747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Прямая со стрелкой 112"/>
          <p:cNvCxnSpPr/>
          <p:nvPr/>
        </p:nvCxnSpPr>
        <p:spPr bwMode="auto">
          <a:xfrm flipV="1">
            <a:off x="4230022" y="3884692"/>
            <a:ext cx="362611" cy="1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Соединительная линия уступом 113"/>
          <p:cNvCxnSpPr/>
          <p:nvPr/>
        </p:nvCxnSpPr>
        <p:spPr bwMode="auto">
          <a:xfrm rot="16200000" flipH="1" flipV="1">
            <a:off x="2101320" y="1579249"/>
            <a:ext cx="609215" cy="3432164"/>
          </a:xfrm>
          <a:prstGeom prst="bentConnector3">
            <a:avLst>
              <a:gd name="adj1" fmla="val -37524"/>
            </a:avLst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Прямая со стрелкой 114"/>
          <p:cNvCxnSpPr/>
          <p:nvPr/>
        </p:nvCxnSpPr>
        <p:spPr bwMode="auto">
          <a:xfrm>
            <a:off x="6489568" y="2923041"/>
            <a:ext cx="1295388" cy="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Соединительная линия уступом 115"/>
          <p:cNvCxnSpPr/>
          <p:nvPr/>
        </p:nvCxnSpPr>
        <p:spPr bwMode="auto">
          <a:xfrm rot="16200000" flipV="1">
            <a:off x="4953783" y="-118198"/>
            <a:ext cx="566456" cy="5311914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Соединительная линия уступом 116"/>
          <p:cNvCxnSpPr/>
          <p:nvPr/>
        </p:nvCxnSpPr>
        <p:spPr bwMode="auto">
          <a:xfrm rot="16200000" flipV="1">
            <a:off x="7747291" y="3176731"/>
            <a:ext cx="1298613" cy="791234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Прямая со стрелкой 117"/>
          <p:cNvCxnSpPr/>
          <p:nvPr/>
        </p:nvCxnSpPr>
        <p:spPr bwMode="auto">
          <a:xfrm>
            <a:off x="3380650" y="4872232"/>
            <a:ext cx="145604" cy="1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Прямая со стрелкой 118"/>
          <p:cNvCxnSpPr/>
          <p:nvPr/>
        </p:nvCxnSpPr>
        <p:spPr bwMode="auto">
          <a:xfrm>
            <a:off x="4462358" y="4872233"/>
            <a:ext cx="172180" cy="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Соединительная линия уступом 119"/>
          <p:cNvCxnSpPr/>
          <p:nvPr/>
        </p:nvCxnSpPr>
        <p:spPr bwMode="auto">
          <a:xfrm flipV="1">
            <a:off x="4473604" y="4980245"/>
            <a:ext cx="268946" cy="331600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Соединительная линия уступом 120"/>
          <p:cNvCxnSpPr/>
          <p:nvPr/>
        </p:nvCxnSpPr>
        <p:spPr bwMode="auto">
          <a:xfrm rot="16200000" flipH="1">
            <a:off x="3239269" y="5013613"/>
            <a:ext cx="331601" cy="264862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Соединительная линия уступом 121"/>
          <p:cNvCxnSpPr/>
          <p:nvPr/>
        </p:nvCxnSpPr>
        <p:spPr bwMode="auto">
          <a:xfrm rot="10800000" flipV="1">
            <a:off x="3164626" y="3884692"/>
            <a:ext cx="849372" cy="987539"/>
          </a:xfrm>
          <a:prstGeom prst="bentConnector3">
            <a:avLst>
              <a:gd name="adj1" fmla="val 126914"/>
            </a:avLst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Соединительная линия уступом 122"/>
          <p:cNvCxnSpPr/>
          <p:nvPr/>
        </p:nvCxnSpPr>
        <p:spPr bwMode="auto">
          <a:xfrm rot="16200000" flipH="1">
            <a:off x="5534968" y="2579746"/>
            <a:ext cx="336962" cy="3162879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Прямая со стрелкой 123"/>
          <p:cNvCxnSpPr/>
          <p:nvPr/>
        </p:nvCxnSpPr>
        <p:spPr bwMode="auto">
          <a:xfrm flipV="1">
            <a:off x="8437017" y="4329666"/>
            <a:ext cx="247185" cy="1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Соединительная линия уступом 124"/>
          <p:cNvCxnSpPr>
            <a:stCxn id="144" idx="3"/>
            <a:endCxn id="151" idx="2"/>
          </p:cNvCxnSpPr>
          <p:nvPr/>
        </p:nvCxnSpPr>
        <p:spPr bwMode="auto">
          <a:xfrm flipV="1">
            <a:off x="4850562" y="4443635"/>
            <a:ext cx="3941652" cy="434555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Соединительная линия уступом 125"/>
          <p:cNvCxnSpPr/>
          <p:nvPr/>
        </p:nvCxnSpPr>
        <p:spPr bwMode="auto">
          <a:xfrm flipV="1">
            <a:off x="539598" y="3815963"/>
            <a:ext cx="150248" cy="473691"/>
          </a:xfrm>
          <a:prstGeom prst="bentConnector2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Прямая со стрелкой 126"/>
          <p:cNvCxnSpPr/>
          <p:nvPr/>
        </p:nvCxnSpPr>
        <p:spPr bwMode="auto">
          <a:xfrm>
            <a:off x="2473042" y="2356585"/>
            <a:ext cx="0" cy="635886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Соединительная линия уступом 127"/>
          <p:cNvCxnSpPr/>
          <p:nvPr/>
        </p:nvCxnSpPr>
        <p:spPr bwMode="auto">
          <a:xfrm rot="10800000" flipV="1">
            <a:off x="581834" y="2248573"/>
            <a:ext cx="1783196" cy="1459378"/>
          </a:xfrm>
          <a:prstGeom prst="bentConnector3">
            <a:avLst>
              <a:gd name="adj1" fmla="val 112820"/>
            </a:avLst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Прямая со стрелкой 128"/>
          <p:cNvCxnSpPr/>
          <p:nvPr/>
        </p:nvCxnSpPr>
        <p:spPr bwMode="auto">
          <a:xfrm>
            <a:off x="4122010" y="3206748"/>
            <a:ext cx="0" cy="168968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Прямая со стрелкой 129"/>
          <p:cNvCxnSpPr/>
          <p:nvPr/>
        </p:nvCxnSpPr>
        <p:spPr bwMode="auto">
          <a:xfrm>
            <a:off x="1856898" y="3707301"/>
            <a:ext cx="201130" cy="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Соединительная линия уступом 130"/>
          <p:cNvCxnSpPr/>
          <p:nvPr/>
        </p:nvCxnSpPr>
        <p:spPr bwMode="auto">
          <a:xfrm flipV="1">
            <a:off x="2274052" y="3483728"/>
            <a:ext cx="1739946" cy="22357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2" name="Скругленный прямоугольник 131"/>
          <p:cNvSpPr/>
          <p:nvPr/>
        </p:nvSpPr>
        <p:spPr bwMode="auto">
          <a:xfrm>
            <a:off x="2740909" y="2979186"/>
            <a:ext cx="1071403" cy="25450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2740910" y="2981582"/>
            <a:ext cx="1116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врач-нефролог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34" name="Ромб 133"/>
          <p:cNvSpPr/>
          <p:nvPr/>
        </p:nvSpPr>
        <p:spPr bwMode="auto">
          <a:xfrm>
            <a:off x="2365030" y="299842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5" name="Ромб 134"/>
          <p:cNvSpPr/>
          <p:nvPr/>
        </p:nvSpPr>
        <p:spPr bwMode="auto">
          <a:xfrm>
            <a:off x="581834" y="360589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6" name="Скругленный прямоугольник 135"/>
          <p:cNvSpPr/>
          <p:nvPr/>
        </p:nvSpPr>
        <p:spPr bwMode="auto">
          <a:xfrm>
            <a:off x="4592633" y="3759989"/>
            <a:ext cx="1152128" cy="2613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4628637" y="3775089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стационар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 bwMode="auto">
          <a:xfrm>
            <a:off x="6714706" y="3416439"/>
            <a:ext cx="909214" cy="2201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6734098" y="3412027"/>
            <a:ext cx="8771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гемодиализ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40" name="Скругленный прямоугольник 139"/>
          <p:cNvSpPr/>
          <p:nvPr/>
        </p:nvSpPr>
        <p:spPr bwMode="auto">
          <a:xfrm>
            <a:off x="7284889" y="4212513"/>
            <a:ext cx="1152128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7284889" y="4212513"/>
            <a:ext cx="1152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трансплантация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42" name="Ромб 141"/>
          <p:cNvSpPr/>
          <p:nvPr/>
        </p:nvSpPr>
        <p:spPr bwMode="auto">
          <a:xfrm>
            <a:off x="6273544" y="282098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3" name="Ромб 142"/>
          <p:cNvSpPr/>
          <p:nvPr/>
        </p:nvSpPr>
        <p:spPr bwMode="auto">
          <a:xfrm>
            <a:off x="7784956" y="282098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4" name="Ромб 143"/>
          <p:cNvSpPr/>
          <p:nvPr/>
        </p:nvSpPr>
        <p:spPr bwMode="auto">
          <a:xfrm>
            <a:off x="4634538" y="477017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5" name="Ромб 144"/>
          <p:cNvSpPr/>
          <p:nvPr/>
        </p:nvSpPr>
        <p:spPr bwMode="auto">
          <a:xfrm>
            <a:off x="4013998" y="378263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6" name="Ромб 145"/>
          <p:cNvSpPr/>
          <p:nvPr/>
        </p:nvSpPr>
        <p:spPr bwMode="auto">
          <a:xfrm>
            <a:off x="2058028" y="3605246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7" name="Ромб 146"/>
          <p:cNvSpPr/>
          <p:nvPr/>
        </p:nvSpPr>
        <p:spPr bwMode="auto">
          <a:xfrm>
            <a:off x="4013998" y="2996681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8" name="Ромб 147"/>
          <p:cNvSpPr/>
          <p:nvPr/>
        </p:nvSpPr>
        <p:spPr bwMode="auto">
          <a:xfrm>
            <a:off x="2365030" y="2146518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 bwMode="auto">
          <a:xfrm>
            <a:off x="3526254" y="4743166"/>
            <a:ext cx="936104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3526254" y="4755079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реанимация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51" name="Ромб 150"/>
          <p:cNvSpPr/>
          <p:nvPr/>
        </p:nvSpPr>
        <p:spPr bwMode="auto">
          <a:xfrm>
            <a:off x="8684202" y="4227611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2" name="Скругленный прямоугольник 151"/>
          <p:cNvSpPr/>
          <p:nvPr/>
        </p:nvSpPr>
        <p:spPr bwMode="auto">
          <a:xfrm>
            <a:off x="3537500" y="5188735"/>
            <a:ext cx="936104" cy="2581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3537500" y="5200648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ЗПТ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sp>
        <p:nvSpPr>
          <p:cNvPr id="154" name="Ромб 153"/>
          <p:cNvSpPr/>
          <p:nvPr/>
        </p:nvSpPr>
        <p:spPr bwMode="auto">
          <a:xfrm>
            <a:off x="3164626" y="4770177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4204066" y="3544241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ХБП3В-5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4100604" y="4111293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ХБП4-5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D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4119789" y="2755836"/>
            <a:ext cx="7409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1-</a:t>
            </a:r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3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A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6048405" y="3510712"/>
            <a:ext cx="7601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ХБП5</a:t>
            </a:r>
            <a:r>
              <a:rPr lang="en-US" sz="1000" b="1" u="none" dirty="0" smtClean="0">
                <a:solidFill>
                  <a:srgbClr val="7030A0"/>
                </a:solidFill>
                <a:latin typeface="+mj-lt"/>
              </a:rPr>
              <a:t>D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3367300" y="3865072"/>
            <a:ext cx="5458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u="none" dirty="0" smtClean="0">
                <a:solidFill>
                  <a:srgbClr val="7030A0"/>
                </a:solidFill>
                <a:latin typeface="+mj-lt"/>
              </a:rPr>
              <a:t>ОПП</a:t>
            </a:r>
            <a:endParaRPr lang="ru-RU" sz="1000" b="1" u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689846" y="4105081"/>
            <a:ext cx="760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первичный приём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2841384" y="5446869"/>
            <a:ext cx="12241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вызов бригады ЭНП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6715990" y="2062767"/>
            <a:ext cx="12236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689846" y="2572763"/>
            <a:ext cx="16160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под наблюдение терапевта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403084" y="2060514"/>
            <a:ext cx="16976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 терапевта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0300" y="2342108"/>
            <a:ext cx="18173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u="none" dirty="0" smtClean="0">
                <a:solidFill>
                  <a:srgbClr val="AC8300"/>
                </a:solidFill>
                <a:latin typeface="+mj-lt"/>
              </a:rPr>
              <a:t>повторный приём нефролога</a:t>
            </a:r>
            <a:endParaRPr lang="ru-RU" sz="800" b="1" u="none" dirty="0">
              <a:solidFill>
                <a:srgbClr val="AC8300"/>
              </a:solidFill>
              <a:latin typeface="+mj-lt"/>
            </a:endParaRPr>
          </a:p>
        </p:txBody>
      </p:sp>
      <p:sp>
        <p:nvSpPr>
          <p:cNvPr id="166" name="Ромб 165"/>
          <p:cNvSpPr/>
          <p:nvPr/>
        </p:nvSpPr>
        <p:spPr bwMode="auto">
          <a:xfrm>
            <a:off x="4013998" y="3381673"/>
            <a:ext cx="216024" cy="216024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363765" y="5946628"/>
            <a:ext cx="62863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u="none" dirty="0" smtClean="0">
                <a:solidFill>
                  <a:srgbClr val="00682F"/>
                </a:solidFill>
                <a:latin typeface="AGOptimaCyr-Bold" pitchFamily="34" charset="0"/>
              </a:rPr>
              <a:t>С  Т  Р  У  К  Т  У  Р  А</a:t>
            </a:r>
            <a:endParaRPr lang="ru-RU" sz="3200" b="1" u="none" dirty="0">
              <a:solidFill>
                <a:srgbClr val="00682F"/>
              </a:solidFill>
              <a:latin typeface="AGOptimaCyr-Bold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 bwMode="auto">
          <a:xfrm flipH="1" flipV="1">
            <a:off x="2987824" y="3301288"/>
            <a:ext cx="156202" cy="26453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Прямая со стрелкой 168"/>
          <p:cNvCxnSpPr/>
          <p:nvPr/>
        </p:nvCxnSpPr>
        <p:spPr bwMode="auto">
          <a:xfrm flipV="1">
            <a:off x="4065520" y="5064386"/>
            <a:ext cx="29439" cy="882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Прямая со стрелкой 169"/>
          <p:cNvCxnSpPr/>
          <p:nvPr/>
        </p:nvCxnSpPr>
        <p:spPr bwMode="auto">
          <a:xfrm flipV="1">
            <a:off x="5091764" y="4105081"/>
            <a:ext cx="145247" cy="18240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Прямая со стрелкой 170"/>
          <p:cNvCxnSpPr/>
          <p:nvPr/>
        </p:nvCxnSpPr>
        <p:spPr bwMode="auto">
          <a:xfrm flipV="1">
            <a:off x="6102417" y="3713909"/>
            <a:ext cx="917855" cy="22056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2" name="Прямая со стрелкой 171"/>
          <p:cNvCxnSpPr/>
          <p:nvPr/>
        </p:nvCxnSpPr>
        <p:spPr bwMode="auto">
          <a:xfrm flipV="1">
            <a:off x="6876256" y="4555024"/>
            <a:ext cx="908700" cy="13645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3" name="Скругленный прямоугольник 172"/>
          <p:cNvSpPr/>
          <p:nvPr/>
        </p:nvSpPr>
        <p:spPr bwMode="auto">
          <a:xfrm>
            <a:off x="920794" y="3355843"/>
            <a:ext cx="936104" cy="71200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882032" y="3359966"/>
            <a:ext cx="1011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врач-терапевт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или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врач общей</a:t>
            </a:r>
          </a:p>
          <a:p>
            <a:pPr algn="ctr"/>
            <a:r>
              <a:rPr lang="ru-RU" sz="1000" u="none" dirty="0" smtClean="0">
                <a:solidFill>
                  <a:schemeClr val="accent1">
                    <a:lumMod val="25000"/>
                  </a:schemeClr>
                </a:solidFill>
                <a:latin typeface="AGOptimaCyr" pitchFamily="34" charset="0"/>
              </a:rPr>
              <a:t>практики</a:t>
            </a:r>
            <a:endParaRPr lang="ru-RU" sz="1000" u="none" dirty="0">
              <a:solidFill>
                <a:schemeClr val="accent1">
                  <a:lumMod val="25000"/>
                </a:schemeClr>
              </a:solidFill>
              <a:latin typeface="AGOptimaCyr" pitchFamily="34" charset="0"/>
            </a:endParaRPr>
          </a:p>
        </p:txBody>
      </p:sp>
      <p:cxnSp>
        <p:nvCxnSpPr>
          <p:cNvPr id="175" name="Прямая со стрелкой 174"/>
          <p:cNvCxnSpPr/>
          <p:nvPr/>
        </p:nvCxnSpPr>
        <p:spPr bwMode="auto">
          <a:xfrm flipH="1" flipV="1">
            <a:off x="1497888" y="4111293"/>
            <a:ext cx="512422" cy="1835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82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Прямоугольник 175"/>
          <p:cNvSpPr/>
          <p:nvPr/>
        </p:nvSpPr>
        <p:spPr>
          <a:xfrm>
            <a:off x="1054846" y="5946627"/>
            <a:ext cx="66495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u="none" dirty="0" smtClean="0">
                <a:solidFill>
                  <a:srgbClr val="0070C0"/>
                </a:solidFill>
                <a:latin typeface="AGOptimaCyr-Bold" pitchFamily="34" charset="0"/>
              </a:rPr>
              <a:t> </a:t>
            </a:r>
            <a:endParaRPr lang="ru-RU" sz="3200" b="1" u="none" dirty="0">
              <a:solidFill>
                <a:srgbClr val="0070C0"/>
              </a:solidFill>
              <a:latin typeface="AGOptimaCyr-Bold" pitchFamily="34" charset="0"/>
            </a:endParaRPr>
          </a:p>
        </p:txBody>
      </p:sp>
      <p:cxnSp>
        <p:nvCxnSpPr>
          <p:cNvPr id="177" name="Соединительная линия уступом 176"/>
          <p:cNvCxnSpPr/>
          <p:nvPr/>
        </p:nvCxnSpPr>
        <p:spPr bwMode="auto">
          <a:xfrm rot="16200000" flipV="1">
            <a:off x="348800" y="4750419"/>
            <a:ext cx="1614049" cy="927697"/>
          </a:xfrm>
          <a:prstGeom prst="bentConnector3">
            <a:avLst>
              <a:gd name="adj1" fmla="val 32137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8" name="Соединительная линия уступом 177"/>
          <p:cNvCxnSpPr/>
          <p:nvPr/>
        </p:nvCxnSpPr>
        <p:spPr bwMode="auto">
          <a:xfrm rot="16200000" flipV="1">
            <a:off x="1042435" y="4798192"/>
            <a:ext cx="2157746" cy="288454"/>
          </a:xfrm>
          <a:prstGeom prst="bentConnector3">
            <a:avLst>
              <a:gd name="adj1" fmla="val 32820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Соединительная линия уступом 178"/>
          <p:cNvCxnSpPr/>
          <p:nvPr/>
        </p:nvCxnSpPr>
        <p:spPr bwMode="auto">
          <a:xfrm rot="16200000" flipV="1">
            <a:off x="1601671" y="4769845"/>
            <a:ext cx="2230826" cy="272060"/>
          </a:xfrm>
          <a:prstGeom prst="bentConnector3">
            <a:avLst>
              <a:gd name="adj1" fmla="val 38922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0" name="Соединительная линия уступом 179"/>
          <p:cNvCxnSpPr/>
          <p:nvPr/>
        </p:nvCxnSpPr>
        <p:spPr bwMode="auto">
          <a:xfrm rot="16200000" flipV="1">
            <a:off x="3138458" y="5519514"/>
            <a:ext cx="633742" cy="369805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1" name="Соединительная линия уступом 180"/>
          <p:cNvCxnSpPr/>
          <p:nvPr/>
        </p:nvCxnSpPr>
        <p:spPr bwMode="auto">
          <a:xfrm rot="5400000" flipH="1" flipV="1">
            <a:off x="4265411" y="5541704"/>
            <a:ext cx="625502" cy="333666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2" name="Соединительная линия уступом 181"/>
          <p:cNvCxnSpPr/>
          <p:nvPr/>
        </p:nvCxnSpPr>
        <p:spPr bwMode="auto">
          <a:xfrm rot="5400000" flipH="1" flipV="1">
            <a:off x="4960867" y="4968537"/>
            <a:ext cx="1960032" cy="145472"/>
          </a:xfrm>
          <a:prstGeom prst="bentConnector3">
            <a:avLst>
              <a:gd name="adj1" fmla="val 39913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3" name="Соединительная линия уступом 182"/>
          <p:cNvCxnSpPr/>
          <p:nvPr/>
        </p:nvCxnSpPr>
        <p:spPr bwMode="auto">
          <a:xfrm rot="5400000" flipH="1" flipV="1">
            <a:off x="5786680" y="5093263"/>
            <a:ext cx="1630918" cy="225138"/>
          </a:xfrm>
          <a:prstGeom prst="bentConnector3">
            <a:avLst>
              <a:gd name="adj1" fmla="val 36362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" name="Соединительная линия уступом 183"/>
          <p:cNvCxnSpPr/>
          <p:nvPr/>
        </p:nvCxnSpPr>
        <p:spPr bwMode="auto">
          <a:xfrm rot="5400000" flipH="1" flipV="1">
            <a:off x="7056512" y="4998500"/>
            <a:ext cx="1069724" cy="975860"/>
          </a:xfrm>
          <a:prstGeom prst="bentConnector3">
            <a:avLst>
              <a:gd name="adj1" fmla="val 42299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Соединительная линия уступом 184"/>
          <p:cNvCxnSpPr/>
          <p:nvPr/>
        </p:nvCxnSpPr>
        <p:spPr bwMode="auto">
          <a:xfrm rot="16200000" flipV="1">
            <a:off x="3812932" y="4665518"/>
            <a:ext cx="2033106" cy="678433"/>
          </a:xfrm>
          <a:prstGeom prst="bentConnector3">
            <a:avLst>
              <a:gd name="adj1" fmla="val 70664"/>
            </a:avLst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6" name="Стрелка вправо 185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052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3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18888 2.22222E-6 " pathEditMode="relative" rAng="0" ptsTypes="AA">
                                      <p:cBhvr>
                                        <p:cTn id="20" dur="677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18993 -3.33333E-6 " pathEditMode="relative" rAng="0" ptsTypes="AA">
                                      <p:cBhvr>
                                        <p:cTn id="22" dur="677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19115 -1.11111E-6 " pathEditMode="relative" rAng="0" ptsTypes="AA">
                                      <p:cBhvr>
                                        <p:cTn id="24" dur="77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77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2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77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27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27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27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27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27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27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427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27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27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27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27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27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627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827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27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227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427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627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827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27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227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427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627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827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027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227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8427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627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8827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027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227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9427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9627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827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27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227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427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627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827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1027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227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1427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1627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1827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2027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2227"/>
                            </p:stCondLst>
                            <p:childTnLst>
                              <p:par>
                                <p:cTn id="2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2427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627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15127"/>
                            </p:stCondLst>
                            <p:childTnLst>
                              <p:par>
                                <p:cTn id="7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4" dur="177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15304"/>
                            </p:stCondLst>
                            <p:childTnLst>
                              <p:par>
                                <p:cTn id="7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8" dur="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15504"/>
                            </p:stCondLst>
                            <p:childTnLst>
                              <p:par>
                                <p:cTn id="7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2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15704"/>
                            </p:stCondLst>
                            <p:childTnLst>
                              <p:par>
                                <p:cTn id="7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6" dur="2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15904"/>
                            </p:stCondLst>
                            <p:childTnLst>
                              <p:par>
                                <p:cTn id="7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0" dur="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16104"/>
                            </p:stCondLst>
                            <p:childTnLst>
                              <p:par>
                                <p:cTn id="7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2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16304"/>
                            </p:stCondLst>
                            <p:childTnLst>
                              <p:par>
                                <p:cTn id="7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8" dur="2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6504"/>
                            </p:stCondLst>
                            <p:childTnLst>
                              <p:par>
                                <p:cTn id="730" presetID="22" presetClass="exit" presetSubtype="8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4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22" presetClass="exit" presetSubtype="4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2" presetClass="exit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0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22" presetClass="exit" presetSubtype="4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3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2" presetClass="exit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6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22" presetClass="exit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9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9504"/>
                            </p:stCondLst>
                            <p:childTnLst>
                              <p:par>
                                <p:cTn id="7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0004"/>
                            </p:stCondLst>
                            <p:childTnLst>
                              <p:par>
                                <p:cTn id="7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0504"/>
                            </p:stCondLst>
                            <p:childTnLst>
                              <p:par>
                                <p:cTn id="7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1004"/>
                            </p:stCondLst>
                            <p:childTnLst>
                              <p:par>
                                <p:cTn id="8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5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5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7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8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8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8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9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9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9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9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9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9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0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0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0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0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0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0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7" presetClass="emph" presetSubtype="1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8" fill="hold">
                            <p:stCondLst>
                              <p:cond delay="22004"/>
                            </p:stCondLst>
                            <p:childTnLst>
                              <p:par>
                                <p:cTn id="10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1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032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video>
              <p:cMediaNode vol="80000">
                <p:cTn id="10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34" repeatCount="indefinite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4" grpId="0"/>
      <p:bldP spid="34" grpId="1"/>
      <p:bldP spid="35" grpId="0" animBg="1"/>
      <p:bldP spid="35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 animBg="1"/>
      <p:bldP spid="71" grpId="1" animBg="1"/>
      <p:bldP spid="132" grpId="0" animBg="1"/>
      <p:bldP spid="133" grpId="0"/>
      <p:bldP spid="134" grpId="0" animBg="1"/>
      <p:bldP spid="135" grpId="0" animBg="1"/>
      <p:bldP spid="136" grpId="0" animBg="1"/>
      <p:bldP spid="137" grpId="0"/>
      <p:bldP spid="138" grpId="0" animBg="1"/>
      <p:bldP spid="139" grpId="0"/>
      <p:bldP spid="140" grpId="0" animBg="1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 animBg="1"/>
      <p:bldP spid="167" grpId="0"/>
      <p:bldP spid="167" grpId="1"/>
      <p:bldP spid="173" grpId="0" animBg="1"/>
      <p:bldP spid="174" grpId="0"/>
      <p:bldP spid="176" grpId="0"/>
      <p:bldP spid="1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2009523"/>
            <a:ext cx="6663377" cy="4798331"/>
          </a:xfrm>
          <a:prstGeom prst="rect">
            <a:avLst/>
          </a:prstGeom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02939" y="1273058"/>
            <a:ext cx="5544616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Принцип построения </a:t>
            </a:r>
            <a:r>
              <a:rPr lang="ru-RU" sz="2000" b="1" u="none" dirty="0" err="1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нефрологической</a:t>
            </a:r>
            <a:r>
              <a:rPr lang="ru-RU" sz="2000" b="1" u="none" dirty="0" smtClean="0">
                <a:gradFill flip="none" rotWithShape="1">
                  <a:gsLst>
                    <a:gs pos="0">
                      <a:srgbClr val="E20000">
                        <a:shade val="30000"/>
                        <a:satMod val="115000"/>
                      </a:srgbClr>
                    </a:gs>
                    <a:gs pos="50000">
                      <a:srgbClr val="E20000">
                        <a:shade val="67500"/>
                        <a:satMod val="115000"/>
                      </a:srgbClr>
                    </a:gs>
                    <a:gs pos="100000">
                      <a:srgbClr val="E2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AGOptimaCyr-Bold" pitchFamily="34" charset="0"/>
                <a:cs typeface="+mn-cs"/>
              </a:rPr>
              <a:t> службы на примере Ленинградской области</a:t>
            </a:r>
            <a:endParaRPr lang="ru-RU" sz="2000" dirty="0">
              <a:gradFill flip="none" rotWithShape="1">
                <a:gsLst>
                  <a:gs pos="0">
                    <a:srgbClr val="E20000">
                      <a:shade val="30000"/>
                      <a:satMod val="115000"/>
                    </a:srgbClr>
                  </a:gs>
                  <a:gs pos="50000">
                    <a:srgbClr val="E20000">
                      <a:shade val="67500"/>
                      <a:satMod val="115000"/>
                    </a:srgbClr>
                  </a:gs>
                  <a:gs pos="100000">
                    <a:srgbClr val="E2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reflection blurRad="6350" stA="55000" endA="300" endPos="45500" dir="5400000" sy="-100000" algn="bl" rotWithShape="0"/>
              </a:effectLst>
              <a:latin typeface="AGOptimaCyr-Bold" pitchFamily="34" charset="0"/>
              <a:cs typeface="+mn-cs"/>
            </a:endParaRPr>
          </a:p>
        </p:txBody>
      </p:sp>
      <p:pic>
        <p:nvPicPr>
          <p:cNvPr id="1026" name="Picture 2" descr="D:\temp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9347"/>
            <a:ext cx="5003800" cy="4159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Овал 37"/>
          <p:cNvSpPr/>
          <p:nvPr/>
        </p:nvSpPr>
        <p:spPr bwMode="auto">
          <a:xfrm>
            <a:off x="6900407" y="1374303"/>
            <a:ext cx="2008810" cy="1944216"/>
          </a:xfrm>
          <a:prstGeom prst="ellips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71600" y="3113851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268,9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232891" y="4147006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186,1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770501" y="5141319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421,7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29363" y="4974578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122,8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454333" y="4449253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330,1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98576" y="4537710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123,3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49" name="Прямая со стрелкой 48"/>
          <p:cNvCxnSpPr/>
          <p:nvPr/>
        </p:nvCxnSpPr>
        <p:spPr bwMode="auto">
          <a:xfrm flipH="1">
            <a:off x="2252312" y="2723949"/>
            <a:ext cx="4620126" cy="15111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Прямая со стрелкой 50"/>
          <p:cNvCxnSpPr/>
          <p:nvPr/>
        </p:nvCxnSpPr>
        <p:spPr bwMode="auto">
          <a:xfrm flipH="1">
            <a:off x="2011681" y="2521819"/>
            <a:ext cx="4812631" cy="712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Прямая со стрелкой 53"/>
          <p:cNvCxnSpPr/>
          <p:nvPr/>
        </p:nvCxnSpPr>
        <p:spPr bwMode="auto">
          <a:xfrm flipH="1">
            <a:off x="1183907" y="2780928"/>
            <a:ext cx="5716502" cy="2281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Прямая со стрелкой 57"/>
          <p:cNvCxnSpPr/>
          <p:nvPr/>
        </p:nvCxnSpPr>
        <p:spPr bwMode="auto">
          <a:xfrm flipH="1">
            <a:off x="3397718" y="2849078"/>
            <a:ext cx="3532471" cy="16555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Прямая со стрелкой 60"/>
          <p:cNvCxnSpPr/>
          <p:nvPr/>
        </p:nvCxnSpPr>
        <p:spPr bwMode="auto">
          <a:xfrm flipH="1">
            <a:off x="2849575" y="2906829"/>
            <a:ext cx="4128742" cy="2249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0" name="Прямая со стрелкой 1029"/>
          <p:cNvCxnSpPr/>
          <p:nvPr/>
        </p:nvCxnSpPr>
        <p:spPr bwMode="auto">
          <a:xfrm flipH="1">
            <a:off x="5704694" y="3099335"/>
            <a:ext cx="1418001" cy="1438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0" name="Прямая со стрелкой 1039"/>
          <p:cNvCxnSpPr/>
          <p:nvPr/>
        </p:nvCxnSpPr>
        <p:spPr bwMode="auto">
          <a:xfrm>
            <a:off x="2252312" y="4603141"/>
            <a:ext cx="1386037" cy="15281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Прямая со стрелкой 81"/>
          <p:cNvCxnSpPr/>
          <p:nvPr/>
        </p:nvCxnSpPr>
        <p:spPr bwMode="auto">
          <a:xfrm>
            <a:off x="3299635" y="4731829"/>
            <a:ext cx="742976" cy="13609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Прямая со стрелкой 83"/>
          <p:cNvCxnSpPr/>
          <p:nvPr/>
        </p:nvCxnSpPr>
        <p:spPr bwMode="auto">
          <a:xfrm>
            <a:off x="1858670" y="3387388"/>
            <a:ext cx="1981810" cy="273427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Прямая со стрелкой 85"/>
          <p:cNvCxnSpPr/>
          <p:nvPr/>
        </p:nvCxnSpPr>
        <p:spPr bwMode="auto">
          <a:xfrm>
            <a:off x="2581607" y="5481587"/>
            <a:ext cx="844987" cy="67858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Прямая со стрелкой 88"/>
          <p:cNvCxnSpPr/>
          <p:nvPr/>
        </p:nvCxnSpPr>
        <p:spPr bwMode="auto">
          <a:xfrm>
            <a:off x="1126156" y="5282355"/>
            <a:ext cx="2281187" cy="10029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Прямоугольник 97"/>
          <p:cNvSpPr/>
          <p:nvPr/>
        </p:nvSpPr>
        <p:spPr>
          <a:xfrm>
            <a:off x="3390633" y="6209894"/>
            <a:ext cx="2105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Р Е Г И С Т Р</a:t>
            </a:r>
            <a:endParaRPr lang="en-US" sz="2000" b="1" u="none" dirty="0" smtClean="0">
              <a:solidFill>
                <a:srgbClr val="C00000"/>
              </a:solidFill>
              <a:latin typeface="AGOptimaCyr-Bold" pitchFamily="34" charset="0"/>
            </a:endParaRPr>
          </a:p>
          <a:p>
            <a:pPr algn="r">
              <a:lnSpc>
                <a:spcPts val="1800"/>
              </a:lnSpc>
            </a:pPr>
            <a:r>
              <a:rPr lang="ru-RU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(он-</a:t>
            </a:r>
            <a:r>
              <a:rPr lang="ru-RU" sz="2000" b="1" u="none" dirty="0" err="1" smtClean="0">
                <a:solidFill>
                  <a:srgbClr val="C00000"/>
                </a:solidFill>
                <a:latin typeface="AGOptimaCyr-Bold" pitchFamily="34" charset="0"/>
              </a:rPr>
              <a:t>лайн</a:t>
            </a:r>
            <a:r>
              <a:rPr lang="ru-RU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)</a:t>
            </a:r>
            <a:endParaRPr lang="ru-RU" sz="2000" b="1" u="none" dirty="0">
              <a:solidFill>
                <a:srgbClr val="C00000"/>
              </a:solidFill>
              <a:latin typeface="AGOptimaCyr-Bold" pitchFamily="34" charset="0"/>
            </a:endParaRPr>
          </a:p>
        </p:txBody>
      </p:sp>
      <p:cxnSp>
        <p:nvCxnSpPr>
          <p:cNvPr id="122" name="Прямая со стрелкой 121"/>
          <p:cNvCxnSpPr/>
          <p:nvPr/>
        </p:nvCxnSpPr>
        <p:spPr bwMode="auto">
          <a:xfrm>
            <a:off x="5669282" y="6352198"/>
            <a:ext cx="75654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Прямоугольник 125"/>
          <p:cNvSpPr/>
          <p:nvPr/>
        </p:nvSpPr>
        <p:spPr>
          <a:xfrm>
            <a:off x="6630984" y="6138366"/>
            <a:ext cx="2001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Единая БД (</a:t>
            </a:r>
            <a:r>
              <a:rPr lang="en-US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IT</a:t>
            </a:r>
            <a:r>
              <a:rPr lang="ru-RU" sz="2000" b="1" u="none" dirty="0" smtClean="0">
                <a:solidFill>
                  <a:srgbClr val="C00000"/>
                </a:solidFill>
                <a:latin typeface="AGOptimaCyr-Bold" pitchFamily="34" charset="0"/>
              </a:rPr>
              <a:t>)</a:t>
            </a:r>
            <a:endParaRPr lang="ru-RU" sz="2000" b="1" u="none" dirty="0">
              <a:solidFill>
                <a:srgbClr val="C00000"/>
              </a:solidFill>
              <a:latin typeface="AGOptimaCyr-Bold" pitchFamily="34" charset="0"/>
            </a:endParaRPr>
          </a:p>
        </p:txBody>
      </p:sp>
      <p:sp>
        <p:nvSpPr>
          <p:cNvPr id="127" name="Прямоугольник 126">
            <a:hlinkClick r:id="rId4"/>
          </p:cNvPr>
          <p:cNvSpPr/>
          <p:nvPr/>
        </p:nvSpPr>
        <p:spPr>
          <a:xfrm>
            <a:off x="7159656" y="6497676"/>
            <a:ext cx="20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  <a:latin typeface="AGOptimaCyr" pitchFamily="34" charset="0"/>
              </a:rPr>
              <a:t>www.nefrosovet.ru</a:t>
            </a:r>
            <a:endParaRPr lang="ru-RU" sz="1600" b="1" u="none" dirty="0">
              <a:solidFill>
                <a:schemeClr val="bg1"/>
              </a:solidFill>
              <a:latin typeface="AGOptimaCyr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93352" y="5830589"/>
            <a:ext cx="134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70C0"/>
                </a:solidFill>
                <a:latin typeface="+mj-lt"/>
              </a:rPr>
              <a:t>77,1</a:t>
            </a:r>
            <a:endParaRPr lang="ru-RU" b="1" u="none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32" name="Прямая со стрелкой 31"/>
          <p:cNvCxnSpPr/>
          <p:nvPr/>
        </p:nvCxnSpPr>
        <p:spPr bwMode="auto">
          <a:xfrm>
            <a:off x="1858670" y="6092792"/>
            <a:ext cx="1531963" cy="3198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Стрелка вправо 32"/>
          <p:cNvSpPr/>
          <p:nvPr/>
        </p:nvSpPr>
        <p:spPr bwMode="auto">
          <a:xfrm>
            <a:off x="8820024" y="180156"/>
            <a:ext cx="148734" cy="127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768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2" dur="8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22222E-6 -7.98057E-7 L 0.16684 -0.27527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3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6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6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4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3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7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4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2" grpId="0"/>
      <p:bldP spid="43" grpId="0"/>
      <p:bldP spid="44" grpId="0"/>
      <p:bldP spid="45" grpId="0"/>
      <p:bldP spid="47" grpId="0"/>
      <p:bldP spid="98" grpId="0"/>
      <p:bldP spid="126" grpId="0"/>
      <p:bldP spid="31" grpId="0"/>
      <p:bldP spid="33" grpId="6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60984</TotalTime>
  <Words>414</Words>
  <Application>Microsoft Office PowerPoint</Application>
  <PresentationFormat>Экран (4:3)</PresentationFormat>
  <Paragraphs>157</Paragraphs>
  <Slides>12</Slides>
  <Notes>6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AGOptimaCyr-Bold</vt:lpstr>
      <vt:lpstr>AGOptimaCyr</vt:lpstr>
      <vt:lpstr>AGOptCyrillic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GambraMedical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r.dzhaparidze</cp:lastModifiedBy>
  <cp:revision>1016</cp:revision>
  <dcterms:created xsi:type="dcterms:W3CDTF">2008-01-29T08:18:38Z</dcterms:created>
  <dcterms:modified xsi:type="dcterms:W3CDTF">2016-03-23T11:08:04Z</dcterms:modified>
</cp:coreProperties>
</file>