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303" r:id="rId4"/>
    <p:sldId id="261" r:id="rId5"/>
    <p:sldId id="300" r:id="rId6"/>
    <p:sldId id="301" r:id="rId7"/>
    <p:sldId id="290" r:id="rId8"/>
    <p:sldId id="273" r:id="rId9"/>
    <p:sldId id="269" r:id="rId10"/>
    <p:sldId id="270" r:id="rId11"/>
    <p:sldId id="271" r:id="rId12"/>
    <p:sldId id="277" r:id="rId13"/>
    <p:sldId id="315" r:id="rId14"/>
    <p:sldId id="279" r:id="rId15"/>
    <p:sldId id="280" r:id="rId16"/>
    <p:sldId id="312" r:id="rId17"/>
    <p:sldId id="313" r:id="rId18"/>
    <p:sldId id="314" r:id="rId19"/>
    <p:sldId id="309" r:id="rId20"/>
    <p:sldId id="311" r:id="rId21"/>
    <p:sldId id="287" r:id="rId22"/>
    <p:sldId id="293" r:id="rId23"/>
    <p:sldId id="289" r:id="rId24"/>
    <p:sldId id="299" r:id="rId2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22" autoAdjust="0"/>
    <p:restoredTop sz="92584" autoAdjust="0"/>
  </p:normalViewPr>
  <p:slideViewPr>
    <p:cSldViewPr>
      <p:cViewPr>
        <p:scale>
          <a:sx n="113" d="100"/>
          <a:sy n="113" d="100"/>
        </p:scale>
        <p:origin x="1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58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28EEF-BD35-455C-B0F7-6DA2CC7888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45484-342F-4C52-8F38-C99007BB61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B7313-4AAA-42E5-8786-AD0F5991A0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84F9A-072F-4F96-A17E-73B582F72A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DD606DB-D644-4A10-8BC5-A1CE285E6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E227F5-7986-476E-9F47-45F1958475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9E5B0B-0F04-4AC7-8BBD-AC2014301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E1E0E-0ED6-4C1F-A22B-EBB2A7473F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F74CCB8-CA4B-4C4B-A07C-E31BC077C7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93831-43BA-4A3E-BFF2-60D3E990FB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5154465-1013-475F-BA41-2D65CF5D7D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C15E1F-FBDD-4800-84AF-3F8296A7FC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3FD728F-177B-4507-8E00-6380972807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86" r:id="rId4"/>
    <p:sldLayoutId id="2147483685" r:id="rId5"/>
    <p:sldLayoutId id="2147483690" r:id="rId6"/>
    <p:sldLayoutId id="2147483684" r:id="rId7"/>
    <p:sldLayoutId id="2147483691" r:id="rId8"/>
    <p:sldLayoutId id="2147483692" r:id="rId9"/>
    <p:sldLayoutId id="2147483683" r:id="rId10"/>
    <p:sldLayoutId id="2147483682" r:id="rId11"/>
    <p:sldLayoutId id="214748368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2%D1%80%D0%B0%D0%BD%D1%81%D0%BF%D0%BE%D1%80%D1%82" TargetMode="External"/><Relationship Id="rId2" Type="http://schemas.openxmlformats.org/officeDocument/2006/relationships/hyperlink" Target="http://ru.wikipedia.org/wiki/%D0%9C%D0%B0%D1%8F%D1%82%D0%BD%D0%B8%D0%BA%D0%BE%D0%B2%D0%B0%D1%8F_%D0%BC%D0%B8%D0%B3%D1%80%D0%B0%D1%86%D0%B8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/index.php?title=%D0%A2%D0%B5%D1%80%D0%BC%D0%B8%D0%BD%D0%B0%D0%BB_(%D1%82%D1%80%D0%B0%D0%BD%D1%81%D0%BF%D0%BE%D1%80%D1%82)&amp;action=edit&amp;redlink=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TarasenkoVV\Documents\AppData\Local\Microsoft\Windows\Temporary%20Internet%20Files\AppData\Local\Microsoft\Windows\Temporary%20Internet%20Files\AppData\Local\Microsoft\Windows\Temporary%20Internet%20Files\AppData\Local\Microsoft\AppData\Local\Microsoft\Documents%20and%20Settings\Shadrin\Local%20Settings\expert\7235\643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333375"/>
            <a:ext cx="7772400" cy="316706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dirty="0">
                <a:solidFill>
                  <a:srgbClr val="00B050"/>
                </a:solidFill>
              </a:rPr>
              <a:t>Смена парадигмы стратегии регионального развития России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20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886200"/>
            <a:ext cx="8137525" cy="175260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2400" dirty="0" err="1" smtClean="0">
                <a:solidFill>
                  <a:schemeClr val="tx1"/>
                </a:solidFill>
              </a:rPr>
              <a:t>Нещадин</a:t>
            </a:r>
            <a:r>
              <a:rPr lang="ru-RU" sz="2400" dirty="0" smtClean="0">
                <a:solidFill>
                  <a:schemeClr val="tx1"/>
                </a:solidFill>
              </a:rPr>
              <a:t> А.А.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- 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cs typeface="Arial" pitchFamily="34" charset="0"/>
              </a:rPr>
              <a:t>заместитель директор Института  региональных исследований и проблем пространственного развития Финансового университета при Правительстве РФ</a:t>
            </a:r>
            <a:endParaRPr lang="ru-RU" sz="2000" dirty="0">
              <a:solidFill>
                <a:schemeClr val="tx2">
                  <a:lumMod val="7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00B050"/>
                </a:solidFill>
              </a:rPr>
              <a:t>Обострение проблем развития средних  и малых городов:</a:t>
            </a:r>
          </a:p>
          <a:p>
            <a:pPr eaLnBrk="1" hangingPunct="1">
              <a:spcBef>
                <a:spcPct val="30000"/>
              </a:spcBef>
            </a:pPr>
            <a:r>
              <a:rPr lang="ru-RU" smtClean="0"/>
              <a:t> </a:t>
            </a:r>
            <a:r>
              <a:rPr lang="ru-RU" sz="2000" smtClean="0"/>
              <a:t>Возникнут проблемы уже не развития, а поддержания производств при сокращении численности населения в трудоспособном возрасте и снижении потенциала его квалификации. </a:t>
            </a:r>
          </a:p>
          <a:p>
            <a:pPr eaLnBrk="1" hangingPunct="1">
              <a:spcBef>
                <a:spcPct val="30000"/>
              </a:spcBef>
            </a:pPr>
            <a:r>
              <a:rPr lang="ru-RU" sz="2000" smtClean="0"/>
              <a:t>Обострятся инфраструктурные проблемы, связанные с сокращением численности населения:   значительный рост нагрузки, как  на городские  бюджеты по содержанию инфраструктуры ЖКХ, так и на население (рост стоимости социальных услуг). </a:t>
            </a:r>
          </a:p>
          <a:p>
            <a:pPr eaLnBrk="1" hangingPunct="1">
              <a:spcBef>
                <a:spcPct val="30000"/>
              </a:spcBef>
            </a:pPr>
            <a:r>
              <a:rPr lang="ru-RU" sz="2000" smtClean="0"/>
              <a:t>Старение населения, сокращение доли занятых в малых и средних городах приведет к уменьшению собственных  источников наполнения бюджетов и уменьшению потенциала их развития. </a:t>
            </a:r>
          </a:p>
          <a:p>
            <a:pPr eaLnBrk="1" hangingPunct="1"/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476250"/>
            <a:ext cx="8280400" cy="60483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smtClean="0">
                <a:solidFill>
                  <a:srgbClr val="00B050"/>
                </a:solidFill>
              </a:rPr>
              <a:t>Городская агломерация</a:t>
            </a:r>
            <a:r>
              <a:rPr lang="ru-RU" smtClean="0">
                <a:solidFill>
                  <a:srgbClr val="00B050"/>
                </a:solidFill>
              </a:rPr>
              <a:t> </a:t>
            </a:r>
            <a:r>
              <a:rPr lang="ru-RU" smtClean="0"/>
              <a:t>− совокупность населённых пунктов объединённых в сложную многокомпонентную динамическую систему с интенсивными производственными, транспортными, трудовыми и культурно-бытовыми связями. </a:t>
            </a:r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endParaRPr lang="ru-RU" smtClean="0"/>
          </a:p>
          <a:p>
            <a:pPr marL="274320" indent="-274320" eaLnBrk="1" fontAlgn="auto" hangingPunct="1">
              <a:lnSpc>
                <a:spcPct val="80000"/>
              </a:lnSpc>
              <a:spcAft>
                <a:spcPts val="0"/>
              </a:spcAft>
              <a:buFontTx/>
              <a:buNone/>
              <a:defRPr/>
            </a:pPr>
            <a:r>
              <a:rPr lang="ru-RU" b="1" smtClean="0">
                <a:solidFill>
                  <a:srgbClr val="00B050"/>
                </a:solidFill>
              </a:rPr>
              <a:t>Критерии выделения (международные критерии):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000" smtClean="0"/>
              <a:t>массовые трудовые, учебные, бытовые, культурные и рекреационные поездки (</a:t>
            </a:r>
            <a:r>
              <a:rPr lang="ru-RU" sz="2000" smtClean="0">
                <a:hlinkClick r:id="rId2" tooltip="Маятниковая миграция"/>
              </a:rPr>
              <a:t>маятниковые миграции</a:t>
            </a:r>
            <a:r>
              <a:rPr lang="ru-RU" sz="2000" smtClean="0"/>
              <a:t>);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000" smtClean="0"/>
              <a:t>1,5-часовая доступность по </a:t>
            </a:r>
            <a:r>
              <a:rPr lang="ru-RU" sz="2000" smtClean="0">
                <a:hlinkClick r:id="rId3" tooltip="Транспорт"/>
              </a:rPr>
              <a:t>транспортным</a:t>
            </a:r>
            <a:r>
              <a:rPr lang="ru-RU" sz="2000" smtClean="0"/>
              <a:t> коридорам (железным дорогам, автодорогам и рекам);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000" smtClean="0"/>
              <a:t>наличие регулярных пригородных электропоездов, автобусов, теплоходов;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000" smtClean="0"/>
              <a:t>нахождение подчинённых поселений в пределах своих административных регионов кроме самых теснопримыкающих;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000" smtClean="0"/>
              <a:t>общность аэропорта, железнодорожного узла-</a:t>
            </a:r>
            <a:r>
              <a:rPr lang="ru-RU" sz="2000" i="1" smtClean="0">
                <a:hlinkClick r:id="rId4" tooltip="Терминал (транспорт) (страница отсутствует)"/>
              </a:rPr>
              <a:t>терминала</a:t>
            </a:r>
            <a:r>
              <a:rPr lang="ru-RU" sz="2000" smtClean="0"/>
              <a:t>, речного порта-терминала; </a:t>
            </a:r>
          </a:p>
          <a:p>
            <a:pPr marL="274320" indent="-274320" eaLnBrk="1" fontAlgn="auto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 typeface="Wingdings"/>
              <a:buChar char=""/>
              <a:defRPr/>
            </a:pPr>
            <a:r>
              <a:rPr lang="ru-RU" sz="2000" smtClean="0"/>
              <a:t>плотное расселение по транспортным коридорам.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6334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smtClean="0">
                <a:solidFill>
                  <a:srgbClr val="00B050"/>
                </a:solidFill>
              </a:rPr>
              <a:t>Преимущества агломеративного расселения</a:t>
            </a:r>
            <a:r>
              <a:rPr lang="ru-RU" sz="2800" smtClean="0"/>
              <a:t>: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981075"/>
            <a:ext cx="8686800" cy="514508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1800" smtClean="0"/>
              <a:t>укрепление и подъем малых и средних городов, сельских населенных пунктов;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предоставление жителям разных зон агломерации в полном масштабе доступа к трудовым, медицинским, образовательным, торговым, культурным и другим - возможностям; более широкий выбор места работы;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возможность реализации более крупных инфраструктурных проектов – энергомощностей, транспортных комплексов и связанного с ними сервиса, информационных коммуникаций, образовательной и инновацинной инфраструктуры;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повышение возможностей образования и профессиональной самореализации при сохранении плюсов проживания в малом и среднем городском пространстве;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возможность более тесной и эффективной координации стратегий развития;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возможность создания «критической массы» для перехода на более инновационные сценарии развития;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большая обоснованность запросов финансирования;</a:t>
            </a:r>
          </a:p>
          <a:p>
            <a:pPr eaLnBrk="1" hangingPunct="1">
              <a:lnSpc>
                <a:spcPct val="80000"/>
              </a:lnSpc>
            </a:pPr>
            <a:r>
              <a:rPr lang="ru-RU" sz="1800" smtClean="0"/>
              <a:t>более широкие возможности для маркетинга своих территорий.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mtClean="0">
                <a:solidFill>
                  <a:srgbClr val="00B050"/>
                </a:solidFill>
              </a:rPr>
              <a:t>Агломерации и промышленно-инновационные кластеры</a:t>
            </a:r>
            <a:endParaRPr lang="ru-RU" smtClean="0"/>
          </a:p>
        </p:txBody>
      </p:sp>
      <p:sp>
        <p:nvSpPr>
          <p:cNvPr id="14339" name="Объект 2"/>
          <p:cNvSpPr>
            <a:spLocks noGrp="1"/>
          </p:cNvSpPr>
          <p:nvPr>
            <p:ph sz="quarter" idx="4294967295"/>
          </p:nvPr>
        </p:nvSpPr>
        <p:spPr>
          <a:xfrm>
            <a:off x="457200" y="1989138"/>
            <a:ext cx="8229600" cy="413702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mtClean="0">
                <a:solidFill>
                  <a:srgbClr val="000000"/>
                </a:solidFill>
              </a:rPr>
              <a:t>Включение малоурбанизированных городов в состав агломераций или промышленно-инновационных кластеров дают возможность для встраивания их в общую систему развития, включая и агропромышленный комплекс, обеспечивая новые финансовые потоки,  приток инвестиций и изменение социально-экономических условий жизни.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smtClean="0">
                <a:solidFill>
                  <a:srgbClr val="000000"/>
                </a:solidFill>
              </a:rPr>
              <a:t>При этом агломерации создают условия для формирования кластеров, а кластеры создают условия для формирования агломераций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00B050"/>
                </a:solidFill>
              </a:rPr>
              <a:t>В России насчитывается 20 формирующихся агломераций (протоагломераций) с населением         1 млн. человек и более, еще 2 пороговые агломерации: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rgbClr val="00B050"/>
              </a:solidFill>
            </a:endParaRPr>
          </a:p>
          <a:p>
            <a:pPr eaLnBrk="1" hangingPunct="1"/>
            <a:r>
              <a:rPr lang="ru-RU" smtClean="0"/>
              <a:t>Московская, Санкт-Петербургская, Самарско-Тольятинская, Екатеринбургская, Нижегородская, Ростовская, Новосибирская, Волгоградская, Казанская, Челябинская, Омская, Саратовская, Пермская, Уфимская, Красноярская, Новокузнецкая (Кузбасская), Краснодарская, Иркутская, Воронежская, Владивостокская,  Нижне-Камская (Набережночелнинская).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smtClean="0"/>
              <a:t>Городские агломерации в России</a:t>
            </a:r>
          </a:p>
        </p:txBody>
      </p:sp>
      <p:pic>
        <p:nvPicPr>
          <p:cNvPr id="29698" name="Picture 4" descr="ruskontur (2)"/>
          <p:cNvPicPr>
            <a:picLocks noGrp="1" noChangeArrowheads="1"/>
          </p:cNvPicPr>
          <p:nvPr>
            <p:ph sz="quarter"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2000" contrast="-30000"/>
          </a:blip>
          <a:srcRect/>
          <a:stretch>
            <a:fillRect/>
          </a:stretch>
        </p:blipFill>
        <p:spPr>
          <a:xfrm>
            <a:off x="179388" y="1052513"/>
            <a:ext cx="8713787" cy="53292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457200" y="274638"/>
            <a:ext cx="7467600" cy="633412"/>
          </a:xfrm>
          <a:noFill/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/>
          <a:p>
            <a:r>
              <a:rPr lang="ru-RU" cap="none" smtClean="0"/>
              <a:t>Пилотные проекты (1 очередь)</a:t>
            </a:r>
          </a:p>
        </p:txBody>
      </p:sp>
      <p:graphicFrame>
        <p:nvGraphicFramePr>
          <p:cNvPr id="45102" name="Group 46"/>
          <p:cNvGraphicFramePr>
            <a:graphicFrameLocks noGrp="1"/>
          </p:cNvGraphicFramePr>
          <p:nvPr>
            <p:ph idx="4294967295"/>
          </p:nvPr>
        </p:nvGraphicFramePr>
        <p:xfrm>
          <a:off x="457200" y="1052513"/>
          <a:ext cx="8229600" cy="6278562"/>
        </p:xfrm>
        <a:graphic>
          <a:graphicData uri="http://schemas.openxmlformats.org/drawingml/2006/table">
            <a:tbl>
              <a:tblPr/>
              <a:tblGrid>
                <a:gridCol w="369888"/>
                <a:gridCol w="1873250"/>
                <a:gridCol w="3527425"/>
                <a:gridCol w="2459037"/>
              </a:tblGrid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Регион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Отрасль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Калужская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Кластер фармацевтики,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биотехнологий и биомедицины (г. Обнинск)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Медицина 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фармацевтика, Радиационные технологии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Москва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Кластер «Зеленоград»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Информационно- коммуникационные технологии, электроника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Московская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Кластер ядерно- физических и нанотехнологий в г. Дубне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Ядерные технологии. Новые материалы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Московская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Биотехнологический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инновационный территориальный кластер Пущино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Медицина и фармацевтика, биотехнологии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Московская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Кластер «Физтех XXI» (г. Долгопрудный,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г. Химки)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Новые материалы.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Медицина и фармацевтика. Информационно- коммуникационные технологии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1131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6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Санкт- Петербург, Ленинградская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Кластер медицинской, фармацевтической промышленности, радиационных технологий Санкт- Петербурга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Радиационные технологии. Медицина и фармацевтика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/>
          <a:p>
            <a:r>
              <a:rPr lang="ru-RU" cap="none" smtClean="0"/>
              <a:t>Пилотные проекты (1 очередь)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4294967295"/>
          </p:nvPr>
        </p:nvGraphicFramePr>
        <p:xfrm>
          <a:off x="457200" y="1341438"/>
          <a:ext cx="8229600" cy="6284912"/>
        </p:xfrm>
        <a:graphic>
          <a:graphicData uri="http://schemas.openxmlformats.org/drawingml/2006/table">
            <a:tbl>
              <a:tblPr/>
              <a:tblGrid>
                <a:gridCol w="369888"/>
                <a:gridCol w="1584325"/>
                <a:gridCol w="3816350"/>
                <a:gridCol w="24590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Регион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Отрасль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Нижегородская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Саровский инновационный кластер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Ядерные технологии,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суперкомпьютерные технологии, лазерные технологии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Республика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Мордовия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  <a:hlinkClick r:id="rId2"/>
                        </a:rPr>
                        <a:t>Энергоэффективная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светотехника и интеллектуальные системы управления освещением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Приборостроение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9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Республика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Татарстан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Камский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инновационный территориально- производственный кластер Республики Татарстан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Нефтегазопереработка и нефтегазохимия. Автомобилестроение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Самарская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Инновационный территориальный Аэрокосмический кластер Самарской области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Производство летательных и космических аппаратов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Нижегородская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Саровский инновационный кластер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Ядерные технологии,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суперкомпьютерные технологии, лазерные технологии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Республика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Мордовия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  <a:hlinkClick r:id="rId2"/>
                        </a:rPr>
                        <a:t>Энергоэффективная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светотехника и интеллектуальные системы управления освещением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Приборостроение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 idx="4294967295"/>
          </p:nvPr>
        </p:nvSpPr>
        <p:spPr bwMode="auto">
          <a:xfrm>
            <a:off x="323850" y="188913"/>
            <a:ext cx="7467600" cy="854075"/>
          </a:xfrm>
          <a:noFill/>
        </p:spPr>
        <p:txBody>
          <a:bodyPr wrap="square" lIns="0" tIns="45720" rIns="0" bIns="45720" numCol="1" anchorCtr="0" compatLnSpc="1">
            <a:prstTxWarp prst="textNoShape">
              <a:avLst/>
            </a:prstTxWarp>
          </a:bodyPr>
          <a:lstStyle/>
          <a:p>
            <a:r>
              <a:rPr lang="ru-RU" cap="none" smtClean="0"/>
              <a:t>Пилотные проекты (1 очередь)</a:t>
            </a:r>
          </a:p>
        </p:txBody>
      </p:sp>
      <p:graphicFrame>
        <p:nvGraphicFramePr>
          <p:cNvPr id="47139" name="Group 35"/>
          <p:cNvGraphicFramePr>
            <a:graphicFrameLocks noGrp="1"/>
          </p:cNvGraphicFramePr>
          <p:nvPr>
            <p:ph idx="4294967295"/>
          </p:nvPr>
        </p:nvGraphicFramePr>
        <p:xfrm>
          <a:off x="395288" y="1125538"/>
          <a:ext cx="8229600" cy="4392612"/>
        </p:xfrm>
        <a:graphic>
          <a:graphicData uri="http://schemas.openxmlformats.org/drawingml/2006/table">
            <a:tbl>
              <a:tblPr/>
              <a:tblGrid>
                <a:gridCol w="369887"/>
                <a:gridCol w="1223963"/>
                <a:gridCol w="3529012"/>
                <a:gridCol w="3106738"/>
              </a:tblGrid>
              <a:tr h="401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Регион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entury Schoolbook" pitchFamily="18" charset="0"/>
                        </a:rPr>
                        <a:t>Отрасль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540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Ульяновская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Ядерно-инновационный кластер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Димитровграда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Ульяновской области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Ядерные технологии, радиационные технологии, новые материалы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855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Красноярский край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Кластер Инновационных технологий ЗАТО г. Железногорск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Ядерные технологии.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 летательных и космических аппаратов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  <a:tr h="1141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Новосибирская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Инновационный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кластер информационных и биофармацевтических технологий Новосибирской области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Информационно- коммуникационные технологии. Медицина и фармацевтика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CFCF"/>
                    </a:solidFill>
                  </a:tcPr>
                </a:tc>
              </a:tr>
              <a:tr h="1139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Томская область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Фармацевтика, медицинская техника и информационные технологии Томской области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Медицина и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14843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фармацевтика. Информационно- коммуникационные технологии, электроника</a:t>
                      </a:r>
                      <a:endParaRPr kumimoji="0" lang="ru-RU" sz="1300" b="0" i="0" u="none" strike="noStrike" cap="none" normalizeH="0" baseline="0" smtClean="0">
                        <a:ln>
                          <a:noFill/>
                        </a:ln>
                        <a:solidFill>
                          <a:srgbClr val="514843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cap="none" smtClean="0"/>
              <a:t>ПИЛОТНЫЕ ПРОЕКТЫ (2 ЧЕРЕДЬ)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5033962"/>
        </p:xfrm>
        <a:graphic>
          <a:graphicData uri="http://schemas.openxmlformats.org/drawingml/2006/table">
            <a:tbl>
              <a:tblPr/>
              <a:tblGrid>
                <a:gridCol w="369888"/>
                <a:gridCol w="1223962"/>
                <a:gridCol w="3529013"/>
                <a:gridCol w="31067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Отрасль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Москва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Новые материалы,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лазерные и радиационные технологии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(г. Троицк)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Новые материалы. Ядерные технологии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Архангельская область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Судостроительный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инновационный территориальный кластер Архангельской области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Судостроение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Санкт-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Петербург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информационных технологий, радиоэлектроники, приборостроения, средств связи и инфотелекоммуникаци й Санкт-Петербурга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Информационно- коммуникационные технологии. Электроника, приборостроение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Нижегородская область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Нижегородский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индустриальный инновационный кластер в области автомобилестроения и нефтехимии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Нефтегазопереработка и нефтегазохимия. Автомобилестроение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Пермский край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Инновационный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территориальный кластер ракетного двигателестроения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«Технополис «Новый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Звездный»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летательных и космических аппаратов, двигателестроение, новые материалы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692150"/>
            <a:ext cx="8229600" cy="54340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800" b="1" smtClean="0">
                <a:solidFill>
                  <a:srgbClr val="00B050"/>
                </a:solidFill>
              </a:rPr>
              <a:t>Городское расселение – форма территориальной организации городов и распределения городского населения по территории страны.</a:t>
            </a:r>
            <a:r>
              <a:rPr lang="ru-RU" smtClean="0">
                <a:solidFill>
                  <a:srgbClr val="00B050"/>
                </a:solidFill>
              </a:rPr>
              <a:t> 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ru-RU" smtClean="0"/>
          </a:p>
          <a:p>
            <a:pPr eaLnBrk="1" hangingPunct="1">
              <a:buFontTx/>
              <a:buNone/>
            </a:pPr>
            <a:r>
              <a:rPr lang="ru-RU" smtClean="0"/>
              <a:t>Ее показателями являются распределение городов по территории, их качественный состав по типам городов и образование городских агломераций.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cap="none" smtClean="0"/>
              <a:t>ПИЛОТНЫЕ ПРОЕКТЫ (2 ЧЕРЕДЬ)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341438"/>
          <a:ext cx="8229600" cy="3932237"/>
        </p:xfrm>
        <a:graphic>
          <a:graphicData uri="http://schemas.openxmlformats.org/drawingml/2006/table">
            <a:tbl>
              <a:tblPr/>
              <a:tblGrid>
                <a:gridCol w="369888"/>
                <a:gridCol w="1223962"/>
                <a:gridCol w="3529013"/>
                <a:gridCol w="3106737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Регион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Отрасль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Башкортостан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Нефтехимический территориальный кластер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Нефтегазопереработка и нефтегазохимия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Ульяновская область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Консорциум «Научно-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образовательно- производственный кластер «Ульяновск- Авиа»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летательных и космических аппаратов, новые материалы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Свердловская область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Титановый кластер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Свердловской области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Новые материалы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Алтайский край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Алтайский биофармацевтический кластер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Медицина и фармацевтика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Кемеровская область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Комплексная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переработка угля и техногенных отходов в Кемеровской области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Химическая промышленность, энергетика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13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Хабаровский край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Инновационный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территориальный кластер авиастроения и судостроения Хабаровского края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Производство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летательных и космических аппаратов. Судостроение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</a:rPr>
              <a:t>Возможный каркас структуры России</a:t>
            </a:r>
            <a:endParaRPr lang="ru-RU" dirty="0" smtClean="0">
              <a:solidFill>
                <a:srgbClr val="00B050"/>
              </a:solidFill>
            </a:endParaRPr>
          </a:p>
        </p:txBody>
      </p:sp>
      <p:sp>
        <p:nvSpPr>
          <p:cNvPr id="35842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indent="449263" algn="just" eaLnBrk="1" hangingPunct="1">
              <a:lnSpc>
                <a:spcPct val="150000"/>
              </a:lnSpc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Основной чертой ближайших изменений будет образование как крупных, так и локальных агломераций городов и сельских поселений, причем как по классической, так и по американской модели. Уже сегодня можно предсказать образование:</a:t>
            </a:r>
          </a:p>
          <a:p>
            <a:pPr indent="449263"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ъект 2"/>
          <p:cNvSpPr>
            <a:spLocks noGrp="1"/>
          </p:cNvSpPr>
          <p:nvPr>
            <p:ph sz="quarter" idx="1"/>
          </p:nvPr>
        </p:nvSpPr>
        <p:spPr>
          <a:xfrm>
            <a:off x="457200" y="2143125"/>
            <a:ext cx="8229600" cy="2870200"/>
          </a:xfrm>
        </p:spPr>
        <p:txBody>
          <a:bodyPr/>
          <a:lstStyle/>
          <a:p>
            <a:pPr eaLnBrk="1" hangingPunct="1"/>
            <a:r>
              <a:rPr lang="ru-RU" smtClean="0"/>
              <a:t>Более 20 крупных агломераций с численностью более 1 млн.человек на базе наиболее крупных городов;</a:t>
            </a:r>
          </a:p>
          <a:p>
            <a:pPr eaLnBrk="1" hangingPunct="1"/>
            <a:r>
              <a:rPr lang="ru-RU" smtClean="0"/>
              <a:t>Локальных агломераций из промышленных городов образующих научно-промышленный территориальный комплекс. (Березники-Соликамск, Восточно-Донбасская агломерация и т.д.);</a:t>
            </a:r>
          </a:p>
          <a:p>
            <a:pPr eaLnBrk="1" hangingPunct="1"/>
            <a:endParaRPr lang="ru-RU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</a:rPr>
              <a:t>Возможный каркас структуры России</a:t>
            </a:r>
            <a:endParaRPr lang="ru-RU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ъект 2"/>
          <p:cNvSpPr>
            <a:spLocks noGrp="1"/>
          </p:cNvSpPr>
          <p:nvPr>
            <p:ph sz="quarter" idx="1"/>
          </p:nvPr>
        </p:nvSpPr>
        <p:spPr>
          <a:xfrm>
            <a:off x="395288" y="1557338"/>
            <a:ext cx="8229600" cy="4525962"/>
          </a:xfrm>
        </p:spPr>
        <p:txBody>
          <a:bodyPr/>
          <a:lstStyle/>
          <a:p>
            <a:pPr eaLnBrk="1" hangingPunct="1"/>
            <a:r>
              <a:rPr lang="ru-RU" sz="2000" smtClean="0"/>
              <a:t>Агропромышленные агломерации вокруг районных центров с концентрацией в них перерабатывающих предприятий и предприятий оказывающих услуги сельхозпроизводству.</a:t>
            </a:r>
          </a:p>
          <a:p>
            <a:pPr eaLnBrk="1" hangingPunct="1"/>
            <a:r>
              <a:rPr lang="ru-RU" sz="2000" smtClean="0"/>
              <a:t>Также в поселенческие структуры войдут города обладающие определенными монопольными преимуществами:</a:t>
            </a:r>
          </a:p>
          <a:p>
            <a:pPr eaLnBrk="1" hangingPunct="1"/>
            <a:r>
              <a:rPr lang="ru-RU" sz="2000" smtClean="0"/>
              <a:t>– наличие природных ископаемых;</a:t>
            </a:r>
          </a:p>
          <a:p>
            <a:pPr eaLnBrk="1" hangingPunct="1"/>
            <a:r>
              <a:rPr lang="ru-RU" sz="2000" smtClean="0"/>
              <a:t>– имеющие выгодное географическое положение для реализации логистических структур;</a:t>
            </a:r>
          </a:p>
          <a:p>
            <a:pPr eaLnBrk="1" hangingPunct="1"/>
            <a:r>
              <a:rPr lang="ru-RU" sz="2000" smtClean="0"/>
              <a:t>– обладающие уникальными историческими, научными, техническими и другими преимуществами.</a:t>
            </a:r>
          </a:p>
          <a:p>
            <a:pPr eaLnBrk="1" hangingPunct="1"/>
            <a:r>
              <a:rPr lang="ru-RU" sz="2000" smtClean="0"/>
              <a:t>При этом содействие в образовании агломераций становится одной из основных задач проектирования развития регионов и муниципальных образований.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00B050"/>
                </a:solidFill>
              </a:rPr>
              <a:t>Возможный каркас структуры России</a:t>
            </a:r>
            <a:endParaRPr lang="ru-RU" dirty="0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10"/>
          <p:cNvSpPr txBox="1">
            <a:spLocks noChangeArrowheads="1"/>
          </p:cNvSpPr>
          <p:nvPr/>
        </p:nvSpPr>
        <p:spPr bwMode="auto">
          <a:xfrm>
            <a:off x="2124075" y="3073400"/>
            <a:ext cx="5184775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b="1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СПАСИБО ЗА ВНИМАНИЕ!</a:t>
            </a:r>
          </a:p>
        </p:txBody>
      </p:sp>
      <p:grpSp>
        <p:nvGrpSpPr>
          <p:cNvPr id="38914" name="Группа 3"/>
          <p:cNvGrpSpPr>
            <a:grpSpLocks/>
          </p:cNvGrpSpPr>
          <p:nvPr/>
        </p:nvGrpSpPr>
        <p:grpSpPr bwMode="auto">
          <a:xfrm>
            <a:off x="61913" y="7938"/>
            <a:ext cx="9040812" cy="900112"/>
            <a:chOff x="5966" y="0"/>
            <a:chExt cx="9144000" cy="800901"/>
          </a:xfrm>
        </p:grpSpPr>
        <p:grpSp>
          <p:nvGrpSpPr>
            <p:cNvPr id="38934" name="Группа 5"/>
            <p:cNvGrpSpPr>
              <a:grpSpLocks/>
            </p:cNvGrpSpPr>
            <p:nvPr/>
          </p:nvGrpSpPr>
          <p:grpSpPr bwMode="auto">
            <a:xfrm>
              <a:off x="18000" y="21889"/>
              <a:ext cx="1135930" cy="759600"/>
              <a:chOff x="18000" y="21889"/>
              <a:chExt cx="1135930" cy="759600"/>
            </a:xfrm>
          </p:grpSpPr>
          <p:sp>
            <p:nvSpPr>
              <p:cNvPr id="38936" name="Прямоугольник 8"/>
              <p:cNvSpPr>
                <a:spLocks noChangeArrowheads="1"/>
              </p:cNvSpPr>
              <p:nvPr/>
            </p:nvSpPr>
            <p:spPr bwMode="auto">
              <a:xfrm>
                <a:off x="1800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7" name="Прямоугольник 9"/>
              <p:cNvSpPr>
                <a:spLocks noChangeArrowheads="1"/>
              </p:cNvSpPr>
              <p:nvPr/>
            </p:nvSpPr>
            <p:spPr bwMode="auto">
              <a:xfrm>
                <a:off x="18000" y="213672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8" name="Прямоугольник 11"/>
              <p:cNvSpPr>
                <a:spLocks noChangeArrowheads="1"/>
              </p:cNvSpPr>
              <p:nvPr/>
            </p:nvSpPr>
            <p:spPr bwMode="auto">
              <a:xfrm>
                <a:off x="18000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39" name="Прямоугольник 12"/>
              <p:cNvSpPr>
                <a:spLocks noChangeArrowheads="1"/>
              </p:cNvSpPr>
              <p:nvPr/>
            </p:nvSpPr>
            <p:spPr bwMode="auto">
              <a:xfrm>
                <a:off x="18000" y="601489"/>
                <a:ext cx="180000" cy="180000"/>
              </a:xfrm>
              <a:prstGeom prst="rect">
                <a:avLst/>
              </a:prstGeom>
              <a:solidFill>
                <a:srgbClr val="EBF1DE">
                  <a:alpha val="7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0" name="Прямоугольник 13"/>
              <p:cNvSpPr>
                <a:spLocks noChangeArrowheads="1"/>
              </p:cNvSpPr>
              <p:nvPr/>
            </p:nvSpPr>
            <p:spPr bwMode="auto">
              <a:xfrm>
                <a:off x="207856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1" name="Прямоугольник 14"/>
              <p:cNvSpPr>
                <a:spLocks noChangeArrowheads="1"/>
              </p:cNvSpPr>
              <p:nvPr/>
            </p:nvSpPr>
            <p:spPr bwMode="auto">
              <a:xfrm>
                <a:off x="207856" y="213672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2" name="Прямоугольник 15"/>
              <p:cNvSpPr>
                <a:spLocks noChangeArrowheads="1"/>
              </p:cNvSpPr>
              <p:nvPr/>
            </p:nvSpPr>
            <p:spPr bwMode="auto">
              <a:xfrm>
                <a:off x="207856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3" name="Прямоугольник 16"/>
              <p:cNvSpPr>
                <a:spLocks noChangeArrowheads="1"/>
              </p:cNvSpPr>
              <p:nvPr/>
            </p:nvSpPr>
            <p:spPr bwMode="auto">
              <a:xfrm>
                <a:off x="207856" y="601489"/>
                <a:ext cx="180000" cy="180000"/>
              </a:xfrm>
              <a:prstGeom prst="rect">
                <a:avLst/>
              </a:prstGeom>
              <a:solidFill>
                <a:srgbClr val="EBF1DE">
                  <a:alpha val="5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4" name="Прямоугольник 17"/>
              <p:cNvSpPr>
                <a:spLocks noChangeArrowheads="1"/>
              </p:cNvSpPr>
              <p:nvPr/>
            </p:nvSpPr>
            <p:spPr bwMode="auto">
              <a:xfrm>
                <a:off x="39960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5" name="Прямоугольник 18"/>
              <p:cNvSpPr>
                <a:spLocks noChangeArrowheads="1"/>
              </p:cNvSpPr>
              <p:nvPr/>
            </p:nvSpPr>
            <p:spPr bwMode="auto">
              <a:xfrm>
                <a:off x="399600" y="213552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6" name="Прямоугольник 19"/>
              <p:cNvSpPr>
                <a:spLocks noChangeArrowheads="1"/>
              </p:cNvSpPr>
              <p:nvPr/>
            </p:nvSpPr>
            <p:spPr bwMode="auto">
              <a:xfrm>
                <a:off x="399600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7" name="Прямоугольник 20"/>
              <p:cNvSpPr>
                <a:spLocks noChangeArrowheads="1"/>
              </p:cNvSpPr>
              <p:nvPr/>
            </p:nvSpPr>
            <p:spPr bwMode="auto">
              <a:xfrm>
                <a:off x="399600" y="601489"/>
                <a:ext cx="180000" cy="180000"/>
              </a:xfrm>
              <a:prstGeom prst="rect">
                <a:avLst/>
              </a:prstGeom>
              <a:solidFill>
                <a:srgbClr val="EBF1DE">
                  <a:alpha val="50195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8" name="Прямоугольник 21"/>
              <p:cNvSpPr>
                <a:spLocks noChangeArrowheads="1"/>
              </p:cNvSpPr>
              <p:nvPr/>
            </p:nvSpPr>
            <p:spPr bwMode="auto">
              <a:xfrm>
                <a:off x="591555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3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49" name="Прямоугольник 22"/>
              <p:cNvSpPr>
                <a:spLocks noChangeArrowheads="1"/>
              </p:cNvSpPr>
              <p:nvPr/>
            </p:nvSpPr>
            <p:spPr bwMode="auto">
              <a:xfrm>
                <a:off x="591555" y="213672"/>
                <a:ext cx="180000" cy="180000"/>
              </a:xfrm>
              <a:prstGeom prst="rect">
                <a:avLst/>
              </a:prstGeom>
              <a:solidFill>
                <a:srgbClr val="EBF1DE">
                  <a:alpha val="3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0" name="Прямоугольник 23"/>
              <p:cNvSpPr>
                <a:spLocks noChangeArrowheads="1"/>
              </p:cNvSpPr>
              <p:nvPr/>
            </p:nvSpPr>
            <p:spPr bwMode="auto">
              <a:xfrm>
                <a:off x="591555" y="407089"/>
                <a:ext cx="180000" cy="180000"/>
              </a:xfrm>
              <a:prstGeom prst="rect">
                <a:avLst/>
              </a:prstGeom>
              <a:solidFill>
                <a:srgbClr val="EBF1DE">
                  <a:alpha val="39999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1" name="Прямоугольник 24"/>
              <p:cNvSpPr>
                <a:spLocks noChangeArrowheads="1"/>
              </p:cNvSpPr>
              <p:nvPr/>
            </p:nvSpPr>
            <p:spPr bwMode="auto">
              <a:xfrm>
                <a:off x="78313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30196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2" name="Прямоугольник 25"/>
              <p:cNvSpPr>
                <a:spLocks noChangeArrowheads="1"/>
              </p:cNvSpPr>
              <p:nvPr/>
            </p:nvSpPr>
            <p:spPr bwMode="auto">
              <a:xfrm>
                <a:off x="783130" y="213552"/>
                <a:ext cx="180000" cy="180000"/>
              </a:xfrm>
              <a:prstGeom prst="rect">
                <a:avLst/>
              </a:prstGeom>
              <a:solidFill>
                <a:srgbClr val="EBF1DE">
                  <a:alpha val="30196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  <p:sp>
            <p:nvSpPr>
              <p:cNvPr id="38953" name="Прямоугольник 26"/>
              <p:cNvSpPr>
                <a:spLocks noChangeArrowheads="1"/>
              </p:cNvSpPr>
              <p:nvPr/>
            </p:nvSpPr>
            <p:spPr bwMode="auto">
              <a:xfrm>
                <a:off x="973930" y="21889"/>
                <a:ext cx="180000" cy="180000"/>
              </a:xfrm>
              <a:prstGeom prst="rect">
                <a:avLst/>
              </a:prstGeom>
              <a:solidFill>
                <a:srgbClr val="EBF1DE">
                  <a:alpha val="20000"/>
                </a:srgbClr>
              </a:solidFill>
              <a:ln w="9525" algn="ctr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r"/>
                <a:endParaRPr lang="ru-RU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38935" name="Прямоугольник 7"/>
            <p:cNvSpPr>
              <a:spLocks noChangeArrowheads="1"/>
            </p:cNvSpPr>
            <p:nvPr/>
          </p:nvSpPr>
          <p:spPr bwMode="auto">
            <a:xfrm>
              <a:off x="5966" y="0"/>
              <a:ext cx="9144000" cy="800901"/>
            </a:xfrm>
            <a:prstGeom prst="rect">
              <a:avLst/>
            </a:prstGeom>
            <a:pattFill prst="dkHorz">
              <a:fgClr>
                <a:srgbClr val="A6C36B"/>
              </a:fgClr>
              <a:bgClr>
                <a:srgbClr val="B2CB7F"/>
              </a:bgClr>
            </a:patt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ctr"/>
              <a:endParaRPr lang="ru-RU" sz="2000" b="1">
                <a:solidFill>
                  <a:srgbClr val="000000"/>
                </a:solidFill>
                <a:cs typeface="Arial" charset="0"/>
              </a:endParaRPr>
            </a:p>
          </p:txBody>
        </p:sp>
      </p:grpSp>
      <p:grpSp>
        <p:nvGrpSpPr>
          <p:cNvPr id="38915" name="Группа 5"/>
          <p:cNvGrpSpPr>
            <a:grpSpLocks/>
          </p:cNvGrpSpPr>
          <p:nvPr/>
        </p:nvGrpSpPr>
        <p:grpSpPr bwMode="auto">
          <a:xfrm>
            <a:off x="17463" y="14288"/>
            <a:ext cx="1136650" cy="760412"/>
            <a:chOff x="18000" y="21889"/>
            <a:chExt cx="1135930" cy="759600"/>
          </a:xfrm>
        </p:grpSpPr>
        <p:sp>
          <p:nvSpPr>
            <p:cNvPr id="38916" name="Прямоугольник 53"/>
            <p:cNvSpPr>
              <a:spLocks noChangeArrowheads="1"/>
            </p:cNvSpPr>
            <p:nvPr/>
          </p:nvSpPr>
          <p:spPr bwMode="auto">
            <a:xfrm>
              <a:off x="18000" y="21889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17" name="Прямоугольник 54"/>
            <p:cNvSpPr>
              <a:spLocks noChangeArrowheads="1"/>
            </p:cNvSpPr>
            <p:nvPr/>
          </p:nvSpPr>
          <p:spPr bwMode="auto">
            <a:xfrm>
              <a:off x="18000" y="213672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18" name="Прямоугольник 55"/>
            <p:cNvSpPr>
              <a:spLocks noChangeArrowheads="1"/>
            </p:cNvSpPr>
            <p:nvPr/>
          </p:nvSpPr>
          <p:spPr bwMode="auto">
            <a:xfrm>
              <a:off x="18000" y="407089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19" name="Прямоугольник 56"/>
            <p:cNvSpPr>
              <a:spLocks noChangeArrowheads="1"/>
            </p:cNvSpPr>
            <p:nvPr/>
          </p:nvSpPr>
          <p:spPr bwMode="auto">
            <a:xfrm>
              <a:off x="18000" y="601489"/>
              <a:ext cx="180000" cy="180000"/>
            </a:xfrm>
            <a:prstGeom prst="rect">
              <a:avLst/>
            </a:prstGeom>
            <a:solidFill>
              <a:srgbClr val="EBF1DE">
                <a:alpha val="7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0" name="Прямоугольник 57"/>
            <p:cNvSpPr>
              <a:spLocks noChangeArrowheads="1"/>
            </p:cNvSpPr>
            <p:nvPr/>
          </p:nvSpPr>
          <p:spPr bwMode="auto">
            <a:xfrm>
              <a:off x="207856" y="21889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1" name="Прямоугольник 58"/>
            <p:cNvSpPr>
              <a:spLocks noChangeArrowheads="1"/>
            </p:cNvSpPr>
            <p:nvPr/>
          </p:nvSpPr>
          <p:spPr bwMode="auto">
            <a:xfrm>
              <a:off x="207856" y="213672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2" name="Прямоугольник 59"/>
            <p:cNvSpPr>
              <a:spLocks noChangeArrowheads="1"/>
            </p:cNvSpPr>
            <p:nvPr/>
          </p:nvSpPr>
          <p:spPr bwMode="auto">
            <a:xfrm>
              <a:off x="207856" y="407089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3" name="Прямоугольник 60"/>
            <p:cNvSpPr>
              <a:spLocks noChangeArrowheads="1"/>
            </p:cNvSpPr>
            <p:nvPr/>
          </p:nvSpPr>
          <p:spPr bwMode="auto">
            <a:xfrm>
              <a:off x="207856" y="601489"/>
              <a:ext cx="180000" cy="180000"/>
            </a:xfrm>
            <a:prstGeom prst="rect">
              <a:avLst/>
            </a:prstGeom>
            <a:solidFill>
              <a:srgbClr val="EBF1DE">
                <a:alpha val="5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4" name="Прямоугольник 61"/>
            <p:cNvSpPr>
              <a:spLocks noChangeArrowheads="1"/>
            </p:cNvSpPr>
            <p:nvPr/>
          </p:nvSpPr>
          <p:spPr bwMode="auto">
            <a:xfrm>
              <a:off x="399600" y="21889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5" name="Прямоугольник 62"/>
            <p:cNvSpPr>
              <a:spLocks noChangeArrowheads="1"/>
            </p:cNvSpPr>
            <p:nvPr/>
          </p:nvSpPr>
          <p:spPr bwMode="auto">
            <a:xfrm>
              <a:off x="399600" y="213552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6" name="Прямоугольник 63"/>
            <p:cNvSpPr>
              <a:spLocks noChangeArrowheads="1"/>
            </p:cNvSpPr>
            <p:nvPr/>
          </p:nvSpPr>
          <p:spPr bwMode="auto">
            <a:xfrm>
              <a:off x="399600" y="407089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7" name="Прямоугольник 64"/>
            <p:cNvSpPr>
              <a:spLocks noChangeArrowheads="1"/>
            </p:cNvSpPr>
            <p:nvPr/>
          </p:nvSpPr>
          <p:spPr bwMode="auto">
            <a:xfrm>
              <a:off x="399600" y="601489"/>
              <a:ext cx="180000" cy="180000"/>
            </a:xfrm>
            <a:prstGeom prst="rect">
              <a:avLst/>
            </a:prstGeom>
            <a:solidFill>
              <a:srgbClr val="EBF1DE">
                <a:alpha val="50195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8" name="Прямоугольник 65"/>
            <p:cNvSpPr>
              <a:spLocks noChangeArrowheads="1"/>
            </p:cNvSpPr>
            <p:nvPr/>
          </p:nvSpPr>
          <p:spPr bwMode="auto">
            <a:xfrm>
              <a:off x="591555" y="21889"/>
              <a:ext cx="180000" cy="180000"/>
            </a:xfrm>
            <a:prstGeom prst="rect">
              <a:avLst/>
            </a:prstGeom>
            <a:solidFill>
              <a:srgbClr val="EBF1DE">
                <a:alpha val="3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29" name="Прямоугольник 66"/>
            <p:cNvSpPr>
              <a:spLocks noChangeArrowheads="1"/>
            </p:cNvSpPr>
            <p:nvPr/>
          </p:nvSpPr>
          <p:spPr bwMode="auto">
            <a:xfrm>
              <a:off x="591555" y="213672"/>
              <a:ext cx="180000" cy="180000"/>
            </a:xfrm>
            <a:prstGeom prst="rect">
              <a:avLst/>
            </a:prstGeom>
            <a:solidFill>
              <a:srgbClr val="EBF1DE">
                <a:alpha val="3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30" name="Прямоугольник 67"/>
            <p:cNvSpPr>
              <a:spLocks noChangeArrowheads="1"/>
            </p:cNvSpPr>
            <p:nvPr/>
          </p:nvSpPr>
          <p:spPr bwMode="auto">
            <a:xfrm>
              <a:off x="591555" y="407089"/>
              <a:ext cx="180000" cy="180000"/>
            </a:xfrm>
            <a:prstGeom prst="rect">
              <a:avLst/>
            </a:prstGeom>
            <a:solidFill>
              <a:srgbClr val="EBF1DE">
                <a:alpha val="39999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31" name="Прямоугольник 68"/>
            <p:cNvSpPr>
              <a:spLocks noChangeArrowheads="1"/>
            </p:cNvSpPr>
            <p:nvPr/>
          </p:nvSpPr>
          <p:spPr bwMode="auto">
            <a:xfrm>
              <a:off x="783130" y="21889"/>
              <a:ext cx="180000" cy="180000"/>
            </a:xfrm>
            <a:prstGeom prst="rect">
              <a:avLst/>
            </a:prstGeom>
            <a:solidFill>
              <a:srgbClr val="EBF1DE">
                <a:alpha val="30196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32" name="Прямоугольник 69"/>
            <p:cNvSpPr>
              <a:spLocks noChangeArrowheads="1"/>
            </p:cNvSpPr>
            <p:nvPr/>
          </p:nvSpPr>
          <p:spPr bwMode="auto">
            <a:xfrm>
              <a:off x="783130" y="213552"/>
              <a:ext cx="180000" cy="180000"/>
            </a:xfrm>
            <a:prstGeom prst="rect">
              <a:avLst/>
            </a:prstGeom>
            <a:solidFill>
              <a:srgbClr val="EBF1DE">
                <a:alpha val="30196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  <p:sp>
          <p:nvSpPr>
            <p:cNvPr id="38933" name="Прямоугольник 70"/>
            <p:cNvSpPr>
              <a:spLocks noChangeArrowheads="1"/>
            </p:cNvSpPr>
            <p:nvPr/>
          </p:nvSpPr>
          <p:spPr bwMode="auto">
            <a:xfrm>
              <a:off x="973930" y="21889"/>
              <a:ext cx="180000" cy="180000"/>
            </a:xfrm>
            <a:prstGeom prst="rect">
              <a:avLst/>
            </a:prstGeom>
            <a:solidFill>
              <a:srgbClr val="EBF1DE">
                <a:alpha val="20000"/>
              </a:srgbClr>
            </a:solidFill>
            <a:ln w="9525" algn="ctr">
              <a:noFill/>
              <a:round/>
              <a:headEnd/>
              <a:tailEnd/>
            </a:ln>
          </p:spPr>
          <p:txBody>
            <a:bodyPr/>
            <a:lstStyle/>
            <a:p>
              <a:pPr algn="r"/>
              <a:endParaRPr lang="ru-RU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solidFill>
                  <a:srgbClr val="00B050"/>
                </a:solidFill>
              </a:rPr>
              <a:t>Парадигмы стратегии развития городов России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/>
              <a:t>Россия в принципах формирования крупных регионов прошла несколько этапов связанных с развитием тех или иных транспортных коридоров. Одним из первых таких коридоров была система рек, которые связывали города в единые крупные хозяйственные комплексы, примером может служить система Волги, Оки и Камы, которые сформировали систему городов: Москва, Ярославль, Нижний Новгород, Казань, Самара, Саратов, Чебоксары, Пермь, Царицын, Астрахань</a:t>
            </a:r>
            <a:r>
              <a:rPr lang="ru-RU"/>
              <a:t>. </a:t>
            </a:r>
            <a:r>
              <a:rPr lang="ru-RU" smtClean="0"/>
              <a:t>Второй </a:t>
            </a:r>
            <a:r>
              <a:rPr lang="ru-RU" dirty="0"/>
              <a:t>основной системой стала Транссибирская магистраль, которая дала толчок к  развитию городов Омск, Красноярск, Томск, Чита,  обеспечивая бурное экономическое развитие.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/>
              <a:t>В советское время возникло значительное количество городов вокруг размещаемых предприятий, особенно значительным был их рост в период индустриализации и в 50-60 годы ХХ века.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smtClean="0">
                <a:solidFill>
                  <a:srgbClr val="00B050"/>
                </a:solidFill>
              </a:rPr>
              <a:t>Историческая динамика градообразования в России</a:t>
            </a:r>
          </a:p>
        </p:txBody>
      </p:sp>
      <p:sp>
        <p:nvSpPr>
          <p:cNvPr id="513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611188" y="1341438"/>
          <a:ext cx="7921625" cy="4751387"/>
        </p:xfrm>
        <a:graphic>
          <a:graphicData uri="http://schemas.openxmlformats.org/presentationml/2006/ole">
            <p:oleObj spid="_x0000_s5134" name="Диаграмма" r:id="rId3" imgW="6048375" imgH="3038475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r>
              <a:rPr lang="ru-RU" b="1" dirty="0">
                <a:solidFill>
                  <a:srgbClr val="00B050"/>
                </a:solidFill>
              </a:rPr>
              <a:t> Смена парадигмы стратегии регионального развития </a:t>
            </a:r>
            <a:r>
              <a:rPr lang="ru-RU" dirty="0">
                <a:solidFill>
                  <a:srgbClr val="00B050"/>
                </a:solidFill>
              </a:rPr>
              <a:t/>
            </a:r>
            <a:br>
              <a:rPr lang="ru-RU" dirty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9458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indent="449263" algn="just" eaLnBrk="1" hangingPunct="1"/>
            <a:r>
              <a:rPr lang="ru-RU" smtClean="0">
                <a:latin typeface="Times New Roman" pitchFamily="18" charset="0"/>
              </a:rPr>
              <a:t>это смена подхода к разработке стратегии развития от планового подхода точечного размещения производств, с последующим формированием поселенческой структуры,  к формированию поселенческой структуры в виде агломераций и созданию конкурентных условий для развития кластеров и инновационных технологий.</a:t>
            </a:r>
            <a:endParaRPr lang="ru-RU" sz="2000" smtClean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900" b="1" dirty="0">
                <a:solidFill>
                  <a:srgbClr val="00B050"/>
                </a:solidFill>
              </a:rPr>
              <a:t>Динамика структуры населения по типам городов</a:t>
            </a:r>
            <a:r>
              <a:rPr lang="ru-RU" sz="3600" b="1" dirty="0">
                <a:solidFill>
                  <a:srgbClr val="00B050"/>
                </a:solidFill>
              </a:rPr>
              <a:t/>
            </a:r>
            <a:br>
              <a:rPr lang="ru-RU" sz="3600" b="1" dirty="0">
                <a:solidFill>
                  <a:srgbClr val="00B050"/>
                </a:solidFill>
              </a:rPr>
            </a:br>
            <a:r>
              <a:rPr lang="ru-RU" sz="1800" dirty="0">
                <a:solidFill>
                  <a:srgbClr val="00B050"/>
                </a:solidFill>
              </a:rPr>
              <a:t>(Доля к численности населения проживающего в городах в %)</a:t>
            </a:r>
            <a:endParaRPr lang="ru-RU" dirty="0"/>
          </a:p>
        </p:txBody>
      </p:sp>
      <p:pic>
        <p:nvPicPr>
          <p:cNvPr id="20482" name="Picture 1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58863" y="3127375"/>
            <a:ext cx="6264275" cy="18192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smtClean="0">
                <a:solidFill>
                  <a:srgbClr val="00B050"/>
                </a:solidFill>
              </a:rPr>
              <a:t>Итоги переписи сельского населения      2010 года</a:t>
            </a:r>
            <a:endParaRPr lang="ru-RU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ph type="tbl" idx="1"/>
          </p:nvPr>
        </p:nvGraphicFramePr>
        <p:xfrm>
          <a:off x="446088" y="1700213"/>
          <a:ext cx="8229600" cy="47593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759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сельского населения -37587,2 </a:t>
                      </a:r>
                      <a:r>
                        <a:rPr kumimoji="0" lang="ru-RU" sz="32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тыс.чел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 или 26,3%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Всего сельских населенных пунктов –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153125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Без постоянных жителей –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19439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Население от 5 до 100 человек –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82762</a:t>
                      </a: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  <a:defRPr/>
                      </a:pP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Население более 100 человек </a:t>
                      </a:r>
                      <a:r>
                        <a:rPr kumimoji="0" lang="ru-RU" sz="3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- 50924</a:t>
                      </a:r>
                    </a:p>
                  </a:txBody>
                  <a:tcPr marT="45719" marB="45719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200" b="1" smtClean="0">
                <a:solidFill>
                  <a:srgbClr val="00B050"/>
                </a:solidFill>
              </a:rPr>
              <a:t>Тенденции городского расселения в 20-летней перспективе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1. </a:t>
            </a:r>
            <a:r>
              <a:rPr lang="ru-RU" sz="2800" dirty="0" smtClean="0"/>
              <a:t>Рост контрастности расселения: </a:t>
            </a:r>
            <a:r>
              <a:rPr lang="ru-RU" sz="2000" dirty="0" smtClean="0"/>
              <a:t>разрыв между процветающими мегаполисами и провинциальными городками будет расти не только в отношении численности населения, но и  в отношении социальных и экономических условий жизни. </a:t>
            </a: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2. </a:t>
            </a:r>
            <a:r>
              <a:rPr lang="ru-RU" sz="2800" dirty="0" smtClean="0"/>
              <a:t>Рост крупных городов и мегаполисов будет происходить за счет миграции из средних городов</a:t>
            </a: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3. </a:t>
            </a:r>
            <a:r>
              <a:rPr lang="ru-RU" sz="2800" dirty="0" smtClean="0"/>
              <a:t>Обострение инфраструктурных проблем, связанных с развитием городов. </a:t>
            </a: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4. </a:t>
            </a:r>
            <a:r>
              <a:rPr lang="ru-RU" sz="2800" dirty="0" smtClean="0"/>
              <a:t>Переход от точечной к </a:t>
            </a:r>
            <a:r>
              <a:rPr lang="ru-RU" sz="2800" dirty="0" err="1" smtClean="0"/>
              <a:t>агломеративной</a:t>
            </a:r>
            <a:r>
              <a:rPr lang="ru-RU" sz="2800" dirty="0" smtClean="0"/>
              <a:t> системе расселения.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288" y="1196975"/>
            <a:ext cx="8229600" cy="489585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Усиление конкуренции за привлечение квалифицированной рабочей силы, прежде всего высококвалифицированных специалистов-инженеров, ученых и рабочих, рост издержек на рабочую силу.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Развитие социальной инфраструктуры городов станет одним из решающих факторов, обеспечивающим приток квалифицированной рабочей силы и, таким образом, возможности развития высокотехнологичных производств. 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mtClean="0"/>
              <a:t>Обострение рекреативных и экологических проблем крупных городов и мегаполисов.</a:t>
            </a:r>
          </a:p>
        </p:txBody>
      </p:sp>
      <p:sp>
        <p:nvSpPr>
          <p:cNvPr id="23554" name="Rectangle 5"/>
          <p:cNvSpPr>
            <a:spLocks noChangeArrowheads="1"/>
          </p:cNvSpPr>
          <p:nvPr/>
        </p:nvSpPr>
        <p:spPr bwMode="auto">
          <a:xfrm>
            <a:off x="395288" y="333375"/>
            <a:ext cx="8497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400" b="1">
                <a:solidFill>
                  <a:srgbClr val="00B050"/>
                </a:solidFill>
              </a:rPr>
              <a:t>Обострение проблем развития крупных городов:</a:t>
            </a:r>
            <a:endParaRPr lang="ru-RU" sz="240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973</TotalTime>
  <Words>1264</Words>
  <Application>Microsoft Office PowerPoint</Application>
  <PresentationFormat>Экран (4:3)</PresentationFormat>
  <Paragraphs>243</Paragraphs>
  <Slides>24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7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9" baseType="lpstr">
      <vt:lpstr>Arial</vt:lpstr>
      <vt:lpstr>Century Schoolbook</vt:lpstr>
      <vt:lpstr>Wingdings</vt:lpstr>
      <vt:lpstr>Wingdings 2</vt:lpstr>
      <vt:lpstr>Calibri</vt:lpstr>
      <vt:lpstr>Times New Roman</vt:lpstr>
      <vt:lpstr>Tahoma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Диаграмма</vt:lpstr>
      <vt:lpstr> СМЕНА ПАРАДИГМЫ СТРАТЕГИИ РЕГИОНАЛЬНОГО РАЗВИТИЯ РОССИИ  </vt:lpstr>
      <vt:lpstr>Слайд 2</vt:lpstr>
      <vt:lpstr>ПАРАДИГМЫ СТРАТЕГИИ РАЗВИТИЯ ГОРОДОВ РОССИИ</vt:lpstr>
      <vt:lpstr>ИСТОРИЧЕСКАЯ ДИНАМИКА ГРАДООБРАЗОВАНИЯ В РОССИИ</vt:lpstr>
      <vt:lpstr>             СМЕНА ПАРАДИГМЫ СТРАТЕГИИ РЕГИОНАЛЬНОГО РАЗВИТИЯ  </vt:lpstr>
      <vt:lpstr>ДИНАМИКА СТРУКТУРЫ НАСЕЛЕНИЯ ПО ТИПАМ ГОРОДОВ (ДОЛЯ К ЧИСЛЕННОСТИ НАСЕЛЕНИЯ ПРОЖИВАЮЩЕГО В ГОРОДАХ В %)</vt:lpstr>
      <vt:lpstr>ИТОГИ ПЕРЕПИСИ СЕЛЬСКОГО НАСЕЛЕНИЯ      2010 ГОДА</vt:lpstr>
      <vt:lpstr>ТЕНДЕНЦИИ ГОРОДСКОГО РАССЕЛЕНИЯ В 20-ЛЕТНЕЙ ПЕРСПЕКТИВЕ</vt:lpstr>
      <vt:lpstr>Слайд 9</vt:lpstr>
      <vt:lpstr>Слайд 10</vt:lpstr>
      <vt:lpstr>Слайд 11</vt:lpstr>
      <vt:lpstr>ПРЕИМУЩЕСТВА АГЛОМЕРАТИВНОГО РАССЕЛЕНИЯ:</vt:lpstr>
      <vt:lpstr>АГЛОМЕРАЦИИ И ПРОМЫШЛЕННО-ИННОВАЦИОННЫЕ КЛАСТЕРЫ</vt:lpstr>
      <vt:lpstr>Слайд 14</vt:lpstr>
      <vt:lpstr>ГОРОДСКИЕ АГЛОМЕРАЦИИ В РОССИИ</vt:lpstr>
      <vt:lpstr>Пилотные проекты (1 очередь)</vt:lpstr>
      <vt:lpstr>Пилотные проекты (1 очередь)</vt:lpstr>
      <vt:lpstr>Пилотные проекты (1 очередь)</vt:lpstr>
      <vt:lpstr>ПИЛОТНЫЕ ПРОЕКТЫ (2 ЧЕРЕДЬ)</vt:lpstr>
      <vt:lpstr>ПИЛОТНЫЕ ПРОЕКТЫ (2 ЧЕРЕДЬ)</vt:lpstr>
      <vt:lpstr>ВОЗМОЖНЫЙ КАРКАС СТРУКТУРЫ РОССИИ</vt:lpstr>
      <vt:lpstr>ВОЗМОЖНЫЙ КАРКАС СТРУКТУРЫ РОССИИ</vt:lpstr>
      <vt:lpstr>ВОЗМОЖНЫЙ КАРКАС СТРУКТУРЫ РОССИИ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тенденции городского расселения</dc:title>
  <dc:creator>Вера</dc:creator>
  <cp:lastModifiedBy>ANeshchadin</cp:lastModifiedBy>
  <cp:revision>37</cp:revision>
  <dcterms:created xsi:type="dcterms:W3CDTF">2011-02-27T05:56:24Z</dcterms:created>
  <dcterms:modified xsi:type="dcterms:W3CDTF">2013-10-07T10:11:11Z</dcterms:modified>
</cp:coreProperties>
</file>