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79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8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33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0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7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84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25616" y="3020200"/>
            <a:ext cx="9340769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Что экономисты знают </a:t>
            </a:r>
            <a:r>
              <a:rPr lang="ru-RU" sz="3600">
                <a:latin typeface="Arial" panose="020B0604020202020204" pitchFamily="34" charset="0"/>
                <a:cs typeface="Arial" panose="020B0604020202020204" pitchFamily="34" charset="0"/>
              </a:rPr>
              <a:t>про демографию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5616" y="4641447"/>
            <a:ext cx="934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spc="300" dirty="0" err="1"/>
              <a:t>Дзюба</a:t>
            </a:r>
            <a:r>
              <a:rPr lang="ru-RU" cap="all" spc="300" dirty="0"/>
              <a:t> Сергей Ануфриевич</a:t>
            </a:r>
          </a:p>
          <a:p>
            <a:r>
              <a:rPr lang="ru-RU" dirty="0"/>
              <a:t>Профессор ШЭМ ДВФУ</a:t>
            </a:r>
          </a:p>
        </p:txBody>
      </p:sp>
    </p:spTree>
    <p:extLst>
      <p:ext uri="{BB962C8B-B14F-4D97-AF65-F5344CB8AC3E}">
        <p14:creationId xmlns:p14="http://schemas.microsoft.com/office/powerpoint/2010/main" val="199999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9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16306" y="907324"/>
            <a:ext cx="9759388" cy="43396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2400" cap="all" spc="300" dirty="0">
                <a:latin typeface="Arial" panose="020B0604020202020204" pitchFamily="34" charset="0"/>
                <a:cs typeface="Arial" panose="020B0604020202020204" pitchFamily="34" charset="0"/>
              </a:rPr>
              <a:t>Наблюдаемый факт:</a:t>
            </a:r>
            <a:endParaRPr lang="en-US" sz="2400" cap="all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cap="all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Темпы роста населения в настоящее время снижаются во всех регионах</a:t>
            </a:r>
          </a:p>
          <a:p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Но так было не всегда</a:t>
            </a:r>
          </a:p>
        </p:txBody>
      </p:sp>
    </p:spTree>
    <p:extLst>
      <p:ext uri="{BB962C8B-B14F-4D97-AF65-F5344CB8AC3E}">
        <p14:creationId xmlns:p14="http://schemas.microsoft.com/office/powerpoint/2010/main" val="42175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4320" y="364192"/>
            <a:ext cx="10000526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по регионам с 1820 г.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88EEC-2BE3-B25B-A56D-63E844E103CF}"/>
              </a:ext>
            </a:extLst>
          </p:cNvPr>
          <p:cNvSpPr txBox="1"/>
          <p:nvPr/>
        </p:nvSpPr>
        <p:spPr>
          <a:xfrm>
            <a:off x="839705" y="4420722"/>
            <a:ext cx="10000526" cy="16312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1920 г. рост линейный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с 1920 по 1950 в Индии, Китае, Азии в целом и Африке выходит на экспоненциальную траекторию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к уже к концу 1980-х снова вернулся к линейной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(линейный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снижающийся темп роста; экспоненциальный – постоянный)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5174E-2CF1-3F10-5341-11AC789D018E}"/>
              </a:ext>
            </a:extLst>
          </p:cNvPr>
          <p:cNvSpPr txBox="1"/>
          <p:nvPr/>
        </p:nvSpPr>
        <p:spPr>
          <a:xfrm>
            <a:off x="8582906" y="5967037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Источник: Maddison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FABDCF-B65A-8CCF-4A41-32460E528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920758"/>
            <a:ext cx="7772400" cy="34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3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4320" y="364192"/>
            <a:ext cx="10000526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Темпы роста с 1950 г.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88EEC-2BE3-B25B-A56D-63E844E103CF}"/>
              </a:ext>
            </a:extLst>
          </p:cNvPr>
          <p:cNvSpPr txBox="1"/>
          <p:nvPr/>
        </p:nvSpPr>
        <p:spPr>
          <a:xfrm>
            <a:off x="835877" y="5513683"/>
            <a:ext cx="10000526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Темпы роста снижаются даже в самых динамичных регионах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5174E-2CF1-3F10-5341-11AC789D018E}"/>
              </a:ext>
            </a:extLst>
          </p:cNvPr>
          <p:cNvSpPr txBox="1"/>
          <p:nvPr/>
        </p:nvSpPr>
        <p:spPr>
          <a:xfrm>
            <a:off x="8582906" y="5967037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Источник: Maddison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5FD237-F205-FDB8-FA3B-62CFF3A1F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00" y="944207"/>
            <a:ext cx="9784532" cy="440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5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16306" y="938103"/>
            <a:ext cx="9759388" cy="427809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2400" cap="all" spc="300" dirty="0">
                <a:latin typeface="Arial" panose="020B0604020202020204" pitchFamily="34" charset="0"/>
                <a:cs typeface="Arial" panose="020B0604020202020204" pitchFamily="34" charset="0"/>
              </a:rPr>
              <a:t>Расширенный Наблюдаемый факт:</a:t>
            </a:r>
            <a:endParaRPr lang="en-US" sz="2400" cap="all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cap="all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Мальтузианская и ранняя индустриальная эпоха – слабый рост населения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Развитая индустриальная – сильный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Поздняя индустриальная и постиндустриальная – возврат к слабому росту с потенциалом депопуляции</a:t>
            </a:r>
          </a:p>
          <a:p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Может ли экономика это объяснить?</a:t>
            </a:r>
          </a:p>
        </p:txBody>
      </p:sp>
    </p:spTree>
    <p:extLst>
      <p:ext uri="{BB962C8B-B14F-4D97-AF65-F5344CB8AC3E}">
        <p14:creationId xmlns:p14="http://schemas.microsoft.com/office/powerpoint/2010/main" val="44112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16306" y="291773"/>
            <a:ext cx="9759388" cy="557075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2400" cap="all" spc="300" dirty="0">
                <a:latin typeface="Arial" panose="020B0604020202020204" pitchFamily="34" charset="0"/>
                <a:cs typeface="Arial" panose="020B0604020202020204" pitchFamily="34" charset="0"/>
              </a:rPr>
              <a:t>Может</a:t>
            </a:r>
            <a:endParaRPr lang="en-US" sz="2400" cap="all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cap="all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доиндустриальную эпоху 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роль детей такая же, как в современную у сбережений: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Больше детей – это более обеспеченная старость.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детей – нищета (в лучшем случае) при потере трудоспособности.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детей ограничено только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проблемой пропитания,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высокой детской смертностью.</a:t>
            </a:r>
          </a:p>
          <a:p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Что изменилось потом?</a:t>
            </a:r>
          </a:p>
        </p:txBody>
      </p:sp>
    </p:spTree>
    <p:extLst>
      <p:ext uri="{BB962C8B-B14F-4D97-AF65-F5344CB8AC3E}">
        <p14:creationId xmlns:p14="http://schemas.microsoft.com/office/powerpoint/2010/main" val="37635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16306" y="938104"/>
            <a:ext cx="9759388" cy="427809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2400" cap="all" spc="300" dirty="0">
                <a:latin typeface="Arial" panose="020B0604020202020204" pitchFamily="34" charset="0"/>
                <a:cs typeface="Arial" panose="020B0604020202020204" pitchFamily="34" charset="0"/>
              </a:rPr>
              <a:t>Технологии – причина роста</a:t>
            </a:r>
            <a:endParaRPr lang="en-US" sz="2400" cap="all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cap="all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Развитие технологий сняло ограничения на количество детей: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Сначала медицина снизила детскую смертность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Затем революция удобрений системно устранила проблему голода</a:t>
            </a:r>
          </a:p>
          <a:p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Что изменилось потом?</a:t>
            </a:r>
          </a:p>
        </p:txBody>
      </p:sp>
    </p:spTree>
    <p:extLst>
      <p:ext uri="{BB962C8B-B14F-4D97-AF65-F5344CB8AC3E}">
        <p14:creationId xmlns:p14="http://schemas.microsoft.com/office/powerpoint/2010/main" val="412789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16306" y="384106"/>
            <a:ext cx="9759388" cy="538609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2400" cap="all" spc="300" dirty="0">
                <a:latin typeface="Arial" panose="020B0604020202020204" pitchFamily="34" charset="0"/>
                <a:cs typeface="Arial" panose="020B0604020202020204" pitchFamily="34" charset="0"/>
              </a:rPr>
              <a:t>Технологии – причина торможения</a:t>
            </a:r>
            <a:endParaRPr lang="en-US" sz="2400" cap="all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cap="all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Радикальное повышение производительности труда в индустриальную эпоху привело к тому, что: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Теперь нужно меньше детей, чтобы обеспечить старость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Увеличился период иждивения детей для обучения</a:t>
            </a:r>
          </a:p>
          <a:p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Благодаря технологиям дети стали более производительными и более трудозатратными</a:t>
            </a:r>
          </a:p>
        </p:txBody>
      </p:sp>
    </p:spTree>
    <p:extLst>
      <p:ext uri="{BB962C8B-B14F-4D97-AF65-F5344CB8AC3E}">
        <p14:creationId xmlns:p14="http://schemas.microsoft.com/office/powerpoint/2010/main" val="27940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16306" y="1307436"/>
            <a:ext cx="9759388" cy="35394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2400" cap="all" spc="300" dirty="0">
                <a:latin typeface="Arial" panose="020B0604020202020204" pitchFamily="34" charset="0"/>
                <a:cs typeface="Arial" panose="020B0604020202020204" pitchFamily="34" charset="0"/>
              </a:rPr>
              <a:t>Обобщая сказанное</a:t>
            </a:r>
            <a:endParaRPr lang="en-US" sz="2400" cap="all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cap="all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Говоря языком сообщества Россия 2062, технический прогресс привёл к тому, что дети: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из контура нужды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переместились в контур созидания</a:t>
            </a:r>
          </a:p>
          <a:p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theme/theme1.xml><?xml version="1.0" encoding="utf-8"?>
<a:theme xmlns:a="http://schemas.openxmlformats.org/drawingml/2006/main" name="Глубин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3635</TotalTime>
  <Words>283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Corbel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МЭФ</dc:title>
  <dc:creator>*</dc:creator>
  <cp:lastModifiedBy>Василиса</cp:lastModifiedBy>
  <cp:revision>82</cp:revision>
  <dcterms:created xsi:type="dcterms:W3CDTF">2022-02-01T10:29:34Z</dcterms:created>
  <dcterms:modified xsi:type="dcterms:W3CDTF">2025-04-03T08:11:03Z</dcterms:modified>
</cp:coreProperties>
</file>