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9"/>
  </p:notesMasterIdLst>
  <p:sldIdLst>
    <p:sldId id="256" r:id="rId10"/>
    <p:sldId id="293" r:id="rId11"/>
    <p:sldId id="285" r:id="rId12"/>
    <p:sldId id="294" r:id="rId13"/>
    <p:sldId id="295" r:id="rId14"/>
    <p:sldId id="259" r:id="rId15"/>
    <p:sldId id="258" r:id="rId16"/>
    <p:sldId id="280" r:id="rId17"/>
    <p:sldId id="262" r:id="rId18"/>
    <p:sldId id="284" r:id="rId19"/>
    <p:sldId id="287" r:id="rId20"/>
    <p:sldId id="288" r:id="rId21"/>
    <p:sldId id="289" r:id="rId22"/>
    <p:sldId id="296" r:id="rId23"/>
    <p:sldId id="276" r:id="rId24"/>
    <p:sldId id="292" r:id="rId25"/>
    <p:sldId id="297" r:id="rId26"/>
    <p:sldId id="290" r:id="rId27"/>
    <p:sldId id="27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  <a:srgbClr val="FF6600"/>
    <a:srgbClr val="FFFFFF"/>
    <a:srgbClr val="FFCC00"/>
    <a:srgbClr val="0DC33D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2ECA9-19D7-4A61-B1EC-7AB271388B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F3165-8969-4901-8FEF-BDC27EB0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3165-8969-4901-8FEF-BDC27EB0B58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9582-4FBA-4060-AAB9-AC956E3D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C413-CD2B-4B54-B827-424AAFF11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3CC8-BC07-4C2D-A27B-ED3C0943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98FC-BC91-4255-B429-3D1FD0F5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BB06-E58C-4541-B81E-8B0C00B27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D3D5-1242-409A-B362-7D59E651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7D707-547E-439F-8A67-5058B8C2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8E71-FC2B-4EF7-982F-A2607F4F3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ACF6-4E16-49C3-A31B-1FE589635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1F34C-311F-4C12-989C-4EA043EE2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B1E6-CFAC-4095-AD24-DC3A1E891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9088-FFCA-4049-8D6B-349B97BC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209B-D2F8-4E04-B9DA-F404E7203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8981-AFC5-4EBA-AD1B-6C66EC43C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BAC4-4EB3-4342-B437-B23E14AF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C9378-157C-4DD2-836D-33F640A29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860E-682F-4E4C-BEBA-C1BE0DE5D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9FC0-FECD-42EA-91EC-7416AE721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7E38-A919-4E4F-8C5C-8BDB08016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B1C9-C29D-4AF2-AD69-E92E7B00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4E52-8D23-4EB2-9C3D-0B583646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0C439-A9D1-4C8B-B1DA-3823524C3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2D1E-9F85-481A-8257-5057CC86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41FB-A3AA-450A-BFE4-1BC57325A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FDBB-37FA-4DE1-A102-6E30E57E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DEB5-0C5F-49AA-B248-C6C305386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DBAA-F69A-45C5-B632-EEC7F597B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7437-9FF0-468A-85EE-BA93C3849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F4B8-C916-4E14-B459-89F6E463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5C1C-7996-4DDF-967C-0E0BA0FD8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B955-A2C5-4651-86E3-3135A58E8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4A84-AE96-4A3E-965F-911BDC955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0137-F96B-4AD1-853D-673209FCB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077B3-2579-4282-B5C1-DEC4C85E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8108C-15CF-450B-8F3C-10CF25354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68E3-DC78-406D-8152-EA9AFE3C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E41-3E74-4CF1-9167-86DEB8D5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0387-ED9F-4600-8FDE-6C0881E71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9171-E7CE-4267-8769-779829D3E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52B8-05C8-4F03-82BF-68B508122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256E-4D3E-43D0-9077-B7BCE64FB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0739-B8CB-4C70-8E4C-F484B73C7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DD69-4B19-4B03-86A0-4E6D37B7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CC2C1-7EA0-491D-B81E-8043F422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6DA6-CFE6-41EC-A15E-0449B368B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C58B-A6B4-48F2-97B6-4E43DE3EB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8CA9-C2AD-4B1F-8503-DDB22C1B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B9C7-38B9-4D20-9951-E294E14E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5FFD-9E16-4420-9DEF-F81AAC72A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395B-0D1B-4598-9088-5BDCF05DF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E701-8880-4B2C-B74A-5B0B9273B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7964-B2DF-4C29-B0DE-FF35CD573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05B8-9DB1-4C5A-A619-CB5611B2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2D6B-7B73-4470-AC6E-8C0FF102A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1EB0-687A-4F88-A854-BD5F1B8F2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21AE-43C7-4C89-AADD-5B08F8DB1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85CD5-D19A-449D-8C7A-81C68091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F1FA-D70B-47C8-9ABA-20EA58F53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5E49-D35A-4CE7-990D-94D1C8DE0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6150-B48A-4061-9171-BA3C4CAC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0401-EC56-4924-B84C-892FE6F53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AA46-3D55-4A49-A1BA-54521A67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66342-E02B-4C0A-AEBA-D8673B677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2304-5BBC-43B1-862C-B740BEE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C141-2216-471E-B7C1-C7E7AB31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7B5E-4508-45BC-A0B2-C3C8D4A86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D267-FA3B-41CD-8763-A823C9BDF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5699-C6E9-4B7A-8CC8-CC5135857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89F3-A755-4777-BAA9-7D6AF9ED7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C0D8D-65FD-46F7-B36E-3630C112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C800-C265-4D7F-B45E-6F63550E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1043-8B7F-49E2-A442-CD9EBA67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A557-3418-4B7B-8770-3207FD1B7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2F00-7E48-4EFA-B344-B9410321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4BE65-4340-4A3C-9D61-B60338090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BF07-A0FD-4776-9AB2-08243F80D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D018F-FB4B-4C4B-8F5F-AEE532C6A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9B0E-A05F-4F33-B007-6CF34741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E74B-2112-4BE2-8C4F-6F3E8584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AC86-301E-4AE8-8836-7419E6068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5BAB-F1EA-4A2D-9CD1-9DE696CEA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EC51-855F-4D12-B07C-9ADD6D950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00EA-9C6A-4ECB-BDC6-E0FC4AB7F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E655-755D-4D8A-888A-D3882FBB4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0C5-F673-4975-896B-EE740EE6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880F-55AA-43D3-AA54-DACF397E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957F-4565-4AE1-8909-1E8A2ED03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FA9D-A5EA-49E7-97A1-E7C45B2BE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F86A8-3D35-4C40-899A-1D6DE95F7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1673-6BFC-40AF-9787-CDF74B33F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296F-86B1-4A1B-9C2C-BD2D39CF0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E47-0E09-48EB-8270-6BCB094A6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2294-502B-4E95-846B-73661EE0C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DCFB-4581-4D73-AFED-AF5CBD9B5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325E-1932-4D02-8ED4-824871549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43C-AD8F-4BA9-B21A-269F72F0E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F5EF-DD12-44B7-ADAD-6A81D2A13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63AD-6E15-464C-BA63-FCF382E2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BAFA6-2DB2-441E-822D-D62D66888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5E96E2C-EF17-4EA1-B79F-2DB7BEE21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CC60B68-FB82-4C8F-9734-4E5F0F571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155590-A5E1-4598-A80E-F9B39E4FF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1147577-FB32-49C9-B4A7-5630A0A9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4954B9B-EF27-48D2-BF1A-E45F2864F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AD74298-525E-43F5-88B2-EF6430DAF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04454B0-8203-4AC1-AFCF-C9AD41A8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A5C4C1-5EF6-4F43-A32A-F18748E59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5D304B5-BC09-4999-9E95-806D6CFD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79248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2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514600" y="3581400"/>
            <a:ext cx="4343400" cy="533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 РОССИИ</a:t>
            </a:r>
            <a:endParaRPr lang="ru-RU" sz="2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7848600" cy="609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СОЦИАЛЬНО-ЭКОНОМИЧЕСКИХ ОТНОШЕНИЙ</a:t>
            </a:r>
            <a:endParaRPr lang="ru-RU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4572000"/>
            <a:ext cx="4972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к.ф-м.н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., доцент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Шварцман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М.М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	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5943600"/>
            <a:ext cx="2895600" cy="5847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МЭФ - 2014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00200"/>
            <a:ext cx="8610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Основной</a:t>
            </a:r>
            <a:r>
              <a:rPr lang="ru-RU" sz="2400" dirty="0" smtClean="0"/>
              <a:t> экономический закон, определяющий динамику социально-экономических процессов в России прост в формулировке, но трагичен для экономики и целостности государства: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/>
              <a:t>«</a:t>
            </a:r>
            <a:r>
              <a:rPr lang="ru-RU" sz="2600" dirty="0" smtClean="0"/>
              <a:t>Процессы в СЭО направлены  на дальнейшее </a:t>
            </a:r>
            <a:r>
              <a:rPr lang="ru-RU" sz="2600" u="sng" dirty="0" smtClean="0">
                <a:solidFill>
                  <a:schemeClr val="accent5">
                    <a:lumMod val="50000"/>
                  </a:schemeClr>
                </a:solidFill>
              </a:rPr>
              <a:t>ускоренное</a:t>
            </a:r>
            <a:r>
              <a:rPr lang="ru-RU" sz="2600" dirty="0" smtClean="0"/>
              <a:t> </a:t>
            </a:r>
            <a:r>
              <a:rPr lang="ru-RU" sz="2600" u="sng" dirty="0" smtClean="0">
                <a:solidFill>
                  <a:schemeClr val="accent5">
                    <a:lumMod val="50000"/>
                  </a:schemeClr>
                </a:solidFill>
              </a:rPr>
              <a:t>обогащение</a:t>
            </a:r>
            <a:r>
              <a:rPr lang="ru-RU" sz="2600" dirty="0" smtClean="0"/>
              <a:t> членов Теневой экономики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7065" y="4800600"/>
            <a:ext cx="870693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ЭКОНОМИЧЕСКИЕ ЗАКОНЫ – ОБЪЕКТИВНАЯ РЕАЛЬНОСТЬ</a:t>
            </a:r>
            <a:endParaRPr lang="ru-RU" sz="2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ОСНОВНОЙ</a:t>
            </a:r>
            <a:b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ЭКОНОМИЧЕКСКИЙ ЗАКОН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848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Ускоренно (т.е. до распада России) можно обогатиться только:</a:t>
            </a:r>
          </a:p>
          <a:p>
            <a:endParaRPr lang="ru-RU" sz="2400" dirty="0" smtClean="0"/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за счёт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распродажи</a:t>
            </a:r>
            <a:r>
              <a:rPr lang="ru-RU" sz="2400" dirty="0" smtClean="0"/>
              <a:t> природных ресурсов;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u="sng" dirty="0" smtClean="0"/>
              <a:t>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доступа</a:t>
            </a:r>
            <a:r>
              <a:rPr lang="ru-RU" sz="2400" dirty="0" smtClean="0"/>
              <a:t> к «живительным» финансовым потокам;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/>
              <a:t>использования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дешёвой</a:t>
            </a:r>
            <a:r>
              <a:rPr lang="ru-RU" sz="2400" dirty="0" smtClean="0"/>
              <a:t> рабочей силы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200400"/>
            <a:ext cx="8534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</a:t>
            </a:r>
            <a:r>
              <a:rPr lang="ru-RU" sz="2400" b="1" cap="all" dirty="0" smtClean="0">
                <a:solidFill>
                  <a:srgbClr val="FF0000"/>
                </a:solidFill>
              </a:rPr>
              <a:t>системно</a:t>
            </a:r>
            <a:r>
              <a:rPr lang="ru-RU" sz="2400" dirty="0" smtClean="0"/>
              <a:t> ОЗНАЧАЕТ:</a:t>
            </a:r>
          </a:p>
          <a:p>
            <a:pPr algn="ctr"/>
            <a:endParaRPr lang="ru-RU" sz="2400" dirty="0" smtClean="0"/>
          </a:p>
          <a:p>
            <a:pPr lvl="0"/>
            <a:r>
              <a:rPr lang="ru-RU" sz="2400" b="1" i="1" u="sng" cap="all" dirty="0" smtClean="0">
                <a:solidFill>
                  <a:srgbClr val="FF0000"/>
                </a:solidFill>
              </a:rPr>
              <a:t>1. принципиальную</a:t>
            </a:r>
            <a:r>
              <a:rPr lang="ru-RU" sz="2400" dirty="0" smtClean="0"/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НЕВОЗМОЖНОСТЬ</a:t>
            </a:r>
            <a:r>
              <a:rPr lang="ru-RU" sz="2800" i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sz="2400" dirty="0" smtClean="0"/>
              <a:t>трансформации сырьевой экономики,</a:t>
            </a:r>
            <a:br>
              <a:rPr lang="ru-RU" sz="2400" dirty="0" smtClean="0"/>
            </a:br>
            <a:r>
              <a:rPr lang="ru-RU" sz="2400" dirty="0" smtClean="0"/>
              <a:t>в экономику, базирующейся на высоких технологиях;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2. </a:t>
            </a:r>
            <a:r>
              <a:rPr lang="ru-RU" sz="2400" dirty="0" smtClean="0">
                <a:solidFill>
                  <a:srgbClr val="FF0000"/>
                </a:solidFill>
              </a:rPr>
              <a:t>Борьбу</a:t>
            </a:r>
            <a:r>
              <a:rPr lang="ru-RU" sz="2400" dirty="0" smtClean="0"/>
              <a:t> коррумпированных, неподсудных</a:t>
            </a:r>
          </a:p>
          <a:p>
            <a:pPr lvl="0"/>
            <a:r>
              <a:rPr lang="ru-RU" sz="2400" dirty="0" smtClean="0"/>
              <a:t>кланов </a:t>
            </a:r>
            <a:r>
              <a:rPr lang="ru-RU" sz="2400" dirty="0" smtClean="0">
                <a:solidFill>
                  <a:srgbClr val="FF0000"/>
                </a:solidFill>
              </a:rPr>
              <a:t>за доступ </a:t>
            </a:r>
            <a:r>
              <a:rPr lang="ru-RU" sz="2400" dirty="0" smtClean="0"/>
              <a:t>к финансовым потокам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3. </a:t>
            </a:r>
            <a:r>
              <a:rPr lang="ru-RU" sz="2400" dirty="0" smtClean="0">
                <a:solidFill>
                  <a:srgbClr val="FF0000"/>
                </a:solidFill>
              </a:rPr>
              <a:t>Увеличение асимметрии </a:t>
            </a:r>
            <a:r>
              <a:rPr lang="ru-RU" sz="2400" dirty="0" smtClean="0"/>
              <a:t>в распределении финансовых</a:t>
            </a:r>
          </a:p>
          <a:p>
            <a:pPr lvl="0"/>
            <a:r>
              <a:rPr lang="ru-RU" sz="2400" dirty="0" smtClean="0"/>
              <a:t>накоплений между различными социальными группами;</a:t>
            </a:r>
          </a:p>
          <a:p>
            <a:pPr lvl="0"/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ru-RU" sz="2400" dirty="0" smtClean="0">
                <a:solidFill>
                  <a:srgbClr val="FF0000"/>
                </a:solidFill>
              </a:rPr>
              <a:t>Дальнейшую стагнацию </a:t>
            </a:r>
            <a:r>
              <a:rPr lang="ru-RU" sz="2400" dirty="0" smtClean="0"/>
              <a:t>в подсистемах:</a:t>
            </a:r>
          </a:p>
          <a:p>
            <a:r>
              <a:rPr lang="ru-RU" sz="2400" dirty="0" smtClean="0"/>
              <a:t>наука, образование, промышленность, сельское хозяйство…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 smtClean="0"/>
          </a:p>
          <a:p>
            <a:pPr lvl="0"/>
            <a:r>
              <a:rPr lang="ru-RU" sz="2400" dirty="0" smtClean="0"/>
              <a:t>5. </a:t>
            </a:r>
            <a:r>
              <a:rPr lang="ru-RU" sz="2400" dirty="0" smtClean="0">
                <a:solidFill>
                  <a:srgbClr val="FF0000"/>
                </a:solidFill>
              </a:rPr>
              <a:t>Деградацию:</a:t>
            </a:r>
          </a:p>
          <a:p>
            <a:pPr lvl="0"/>
            <a:r>
              <a:rPr lang="ru-RU" sz="2400" dirty="0" smtClean="0"/>
              <a:t>     </a:t>
            </a:r>
            <a:r>
              <a:rPr lang="ru-RU" sz="2200" dirty="0" smtClean="0"/>
              <a:t>а. экологической обстановки;</a:t>
            </a:r>
          </a:p>
          <a:p>
            <a:pPr lvl="0"/>
            <a:r>
              <a:rPr lang="ru-RU" sz="2200" dirty="0" smtClean="0"/>
              <a:t>     б. человеческого ресурса:</a:t>
            </a:r>
          </a:p>
          <a:p>
            <a:pPr lvl="0"/>
            <a:r>
              <a:rPr lang="ru-RU" sz="2400" dirty="0" smtClean="0"/>
              <a:t>	</a:t>
            </a:r>
            <a:r>
              <a:rPr lang="ru-RU" sz="2000" dirty="0" smtClean="0"/>
              <a:t>- уменьшение продолжительности жизни россиян;</a:t>
            </a:r>
          </a:p>
          <a:p>
            <a:pPr lvl="0"/>
            <a:r>
              <a:rPr lang="ru-RU" sz="2000" dirty="0" smtClean="0"/>
              <a:t>	- сокращение численности коренного населения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    в. </a:t>
            </a:r>
            <a:r>
              <a:rPr lang="ru-RU" sz="2200" dirty="0" smtClean="0"/>
              <a:t>социальной среды 	(экологии человеческих отношений):</a:t>
            </a:r>
          </a:p>
          <a:p>
            <a:r>
              <a:rPr lang="ru-RU" sz="2400" dirty="0" smtClean="0"/>
              <a:t>	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падение нравов;</a:t>
            </a:r>
          </a:p>
          <a:p>
            <a:r>
              <a:rPr lang="ru-RU" sz="2000" dirty="0" smtClean="0"/>
              <a:t>	-</a:t>
            </a:r>
            <a:r>
              <a:rPr lang="en-US" sz="2000" dirty="0" smtClean="0"/>
              <a:t> </a:t>
            </a:r>
            <a:r>
              <a:rPr lang="ru-RU" sz="2000" dirty="0" smtClean="0"/>
              <a:t>уход в наркотический мир и/или суицид</a:t>
            </a:r>
            <a:br>
              <a:rPr lang="ru-RU" sz="2000" dirty="0" smtClean="0"/>
            </a:br>
            <a:r>
              <a:rPr lang="ru-RU" sz="2000" dirty="0" smtClean="0"/>
              <a:t>	   </a:t>
            </a:r>
            <a:r>
              <a:rPr lang="en-US" sz="2000" dirty="0" smtClean="0"/>
              <a:t>/</a:t>
            </a:r>
            <a:r>
              <a:rPr lang="ru-RU" sz="2000" dirty="0" smtClean="0"/>
              <a:t>вышли на 1-ое место в Европе</a:t>
            </a:r>
            <a:r>
              <a:rPr lang="en-US" sz="2000" dirty="0" smtClean="0"/>
              <a:t>/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	- несовершеннолетние подвергаются насилию</a:t>
            </a:r>
            <a:br>
              <a:rPr lang="ru-RU" sz="2000" dirty="0" smtClean="0"/>
            </a:br>
            <a:r>
              <a:rPr lang="ru-RU" sz="2000" dirty="0" smtClean="0"/>
              <a:t>	   и в свою очередь расправляются со взрослыми;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119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r>
              <a:rPr lang="en-US" sz="2400" dirty="0" smtClean="0"/>
              <a:t>a. </a:t>
            </a:r>
            <a:r>
              <a:rPr lang="ru-RU" sz="2400" dirty="0" smtClean="0">
                <a:solidFill>
                  <a:srgbClr val="FF0000"/>
                </a:solidFill>
              </a:rPr>
              <a:t>Эмиграцию «умов» </a:t>
            </a:r>
            <a:r>
              <a:rPr lang="ru-RU" sz="2400" dirty="0" smtClean="0"/>
              <a:t>в ЭРС,</a:t>
            </a:r>
            <a:endParaRPr lang="en-US" sz="2400" dirty="0" smtClean="0"/>
          </a:p>
          <a:p>
            <a:r>
              <a:rPr lang="ru-RU" sz="2400" dirty="0" smtClean="0"/>
              <a:t>развивая в этих странах искусство, технику и науку,</a:t>
            </a:r>
            <a:endParaRPr lang="en-US" sz="2400" dirty="0" smtClean="0"/>
          </a:p>
          <a:p>
            <a:r>
              <a:rPr lang="ru-RU" sz="2400" dirty="0" smtClean="0"/>
              <a:t>становясь нобелевскими лауреатами;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6</a:t>
            </a:r>
            <a:r>
              <a:rPr lang="en-US" sz="2400" dirty="0" smtClean="0"/>
              <a:t>b. </a:t>
            </a:r>
            <a:r>
              <a:rPr lang="ru-RU" sz="2400" dirty="0" smtClean="0">
                <a:solidFill>
                  <a:srgbClr val="FF0000"/>
                </a:solidFill>
              </a:rPr>
              <a:t>Миграцию неквалифицированной </a:t>
            </a:r>
            <a:r>
              <a:rPr lang="ru-RU" sz="2400" dirty="0" smtClean="0"/>
              <a:t>рабочей силы,</a:t>
            </a:r>
            <a:endParaRPr lang="en-US" sz="2400" dirty="0" smtClean="0"/>
          </a:p>
          <a:p>
            <a:r>
              <a:rPr lang="ru-RU" sz="2400" dirty="0" smtClean="0"/>
              <a:t>создающей криминогенную среду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9248301" cy="4178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СТРУКТУРА СОЦИАЛЬНО-ЭКОНОМИЧЕСКИХ ОТНОШЕНИЙ,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СФОРМИРОВАННАЯ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АДМИНИСТРАТИВНО-ОЛИГАРХИЧЕСКИМ КЛАНОМ,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СПОСОБСТВУЕТ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ОБОГАЩЕНИЮ</a:t>
            </a:r>
            <a:r>
              <a:rPr lang="ru-RU" sz="2400" b="1" dirty="0" smtClean="0"/>
              <a:t> ЕГО ЧЛЕНОВ,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НО В СВОЕЙ СУТИ НАПРАВЛЕНА </a:t>
            </a:r>
          </a:p>
          <a:p>
            <a:pPr algn="ctr">
              <a:lnSpc>
                <a:spcPct val="150000"/>
              </a:lnSpc>
            </a:pPr>
            <a:r>
              <a:rPr lang="ru-RU" sz="3600" b="1" i="1" u="sng" dirty="0" smtClean="0">
                <a:solidFill>
                  <a:srgbClr val="FF0000"/>
                </a:solidFill>
              </a:rPr>
              <a:t>ПРОТИВ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ЖИЗНЕСУЩЕСТВОВАНИЯ СОГРАЖДАН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07" y="990600"/>
            <a:ext cx="885319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dirty="0" smtClean="0"/>
              <a:t>Благие идеи, управленческие решения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/>
              <a:t>/</a:t>
            </a:r>
            <a:r>
              <a:rPr lang="ru-RU" sz="2600" i="1" dirty="0" smtClean="0"/>
              <a:t>хотели как лучше</a:t>
            </a:r>
            <a:r>
              <a:rPr lang="ru-RU" sz="2600" dirty="0" smtClean="0"/>
              <a:t>/, направленные</a:t>
            </a:r>
          </a:p>
          <a:p>
            <a:pPr algn="ctr">
              <a:lnSpc>
                <a:spcPct val="150000"/>
              </a:lnSpc>
            </a:pPr>
            <a:r>
              <a:rPr lang="ru-RU" sz="2600" i="1" u="sng" dirty="0" smtClean="0">
                <a:solidFill>
                  <a:srgbClr val="FF0000"/>
                </a:solidFill>
              </a:rPr>
              <a:t>против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b="1" cap="all" dirty="0" smtClean="0">
                <a:solidFill>
                  <a:srgbClr val="FF0000"/>
                </a:solidFill>
              </a:rPr>
              <a:t>системных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/>
              <a:t>процессов, будут </a:t>
            </a:r>
            <a:r>
              <a:rPr lang="ru-RU" sz="2600" i="1" dirty="0" smtClean="0"/>
              <a:t>трансформироваться</a:t>
            </a:r>
            <a:r>
              <a:rPr lang="ru-RU" sz="2600" dirty="0" smtClean="0"/>
              <a:t> СЭО,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/>
              <a:t>в дальнейшее обогащение членов Теневой экономики /</a:t>
            </a:r>
            <a:r>
              <a:rPr lang="ru-RU" sz="2600" i="1" dirty="0" smtClean="0"/>
              <a:t>получилось, как всегда</a:t>
            </a:r>
            <a:r>
              <a:rPr lang="ru-RU" sz="2600" dirty="0" smtClean="0"/>
              <a:t>/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57200"/>
            <a:ext cx="870693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ЭКОНОМИЧЕСКИЕ ЗАКОНЫ – ОБЪЕКТИВНАЯ РЕАЛЬНОСТЬ</a:t>
            </a:r>
            <a:endParaRPr lang="ru-RU" sz="2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848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cap="all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>
                <a:solidFill>
                  <a:srgbClr val="FF0000"/>
                </a:solidFill>
              </a:rPr>
              <a:t>Временно</a:t>
            </a:r>
            <a:r>
              <a:rPr lang="ru-RU" sz="2400" dirty="0" smtClean="0"/>
              <a:t> нас спасает: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нефтяной </a:t>
            </a:r>
            <a:r>
              <a:rPr lang="ru-RU" sz="2400" dirty="0" err="1" smtClean="0"/>
              <a:t>золото-валютный</a:t>
            </a:r>
            <a:r>
              <a:rPr lang="ru-RU" sz="2400" dirty="0" smtClean="0"/>
              <a:t> резерв;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пока </a:t>
            </a:r>
            <a:r>
              <a:rPr lang="ru-RU" sz="2400" dirty="0" err="1" smtClean="0"/>
              <a:t>высокиецены</a:t>
            </a:r>
            <a:r>
              <a:rPr lang="ru-RU" sz="2400" dirty="0" smtClean="0"/>
              <a:t> на углеводородное сырье;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импорт вооружения;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распродажа государственных пакетов акций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9" name="Группа 9"/>
          <p:cNvGrpSpPr/>
          <p:nvPr/>
        </p:nvGrpSpPr>
        <p:grpSpPr>
          <a:xfrm>
            <a:off x="2457450" y="2819400"/>
            <a:ext cx="5619750" cy="3810000"/>
            <a:chOff x="2457450" y="2819400"/>
            <a:chExt cx="5619750" cy="3810000"/>
          </a:xfrm>
        </p:grpSpPr>
        <p:pic>
          <p:nvPicPr>
            <p:cNvPr id="3" name="Picture 6" descr="C:\Users\СтартМастер\Documents\Анимашки\комп1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88" y="2819400"/>
              <a:ext cx="2667000" cy="263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 descr="C:\Users\СтартМастер\Documents\Анимашки\human14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3" y="3390900"/>
              <a:ext cx="1258887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WordArt 7"/>
            <p:cNvSpPr>
              <a:spLocks noChangeArrowheads="1" noChangeShapeType="1" noTextEdit="1"/>
            </p:cNvSpPr>
            <p:nvPr/>
          </p:nvSpPr>
          <p:spPr bwMode="auto">
            <a:xfrm rot="-567385">
              <a:off x="3524250" y="5481637"/>
              <a:ext cx="1133475" cy="3905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КРИЗИС</a:t>
              </a:r>
            </a:p>
          </p:txBody>
        </p:sp>
        <p:sp>
          <p:nvSpPr>
            <p:cNvPr id="6" name="Стрелка вверх 5"/>
            <p:cNvSpPr/>
            <p:nvPr/>
          </p:nvSpPr>
          <p:spPr>
            <a:xfrm>
              <a:off x="5000625" y="5033962"/>
              <a:ext cx="500063" cy="857250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065407" y="5819786"/>
              <a:ext cx="236398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/>
                  </a:solidFill>
                  <a:cs typeface="+mn-cs"/>
                </a:rPr>
                <a:t>нефтерубли</a:t>
              </a:r>
            </a:p>
          </p:txBody>
        </p:sp>
        <p:sp>
          <p:nvSpPr>
            <p:cNvPr id="8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4707732" y="4255293"/>
              <a:ext cx="2786062" cy="485775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ru-RU" sz="20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 Black"/>
                </a:rPr>
                <a:t>ЭКОНОМИКА</a:t>
              </a:r>
            </a:p>
          </p:txBody>
        </p:sp>
        <p:sp>
          <p:nvSpPr>
            <p:cNvPr id="10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457450" y="6372225"/>
              <a:ext cx="5619750" cy="257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ДЕНЬГИ ОТ ПРОДАЖИ ВООРУЖЕНИЯ И ГОСАКЦИЙ</a:t>
              </a:r>
              <a:endParaRPr lang="ru-RU" sz="18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Идеи, решения, предлагаемые участниками МЭФ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для выхода из существующего кризиса,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не затрагивающие </a:t>
            </a:r>
            <a:r>
              <a:rPr lang="ru-RU" sz="2400" dirty="0" smtClean="0"/>
              <a:t>структуру существующих СЭО,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БЕСПОЛЕЗНЫ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БузгалинАВ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10" y="3886200"/>
            <a:ext cx="2405670" cy="1600200"/>
          </a:xfrm>
          <a:prstGeom prst="rect">
            <a:avLst/>
          </a:prstGeom>
        </p:spPr>
      </p:pic>
      <p:pic>
        <p:nvPicPr>
          <p:cNvPr id="4" name="Рисунок 3" descr="БабкинК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1800"/>
            <a:ext cx="1676400" cy="25171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203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Необходимым</a:t>
            </a:r>
            <a:r>
              <a:rPr lang="ru-RU" sz="2400" dirty="0" smtClean="0"/>
              <a:t> условием перехода к СЭО ЭРС является</a:t>
            </a:r>
            <a:br>
              <a:rPr lang="ru-RU" sz="2400" dirty="0" smtClean="0"/>
            </a:br>
            <a:r>
              <a:rPr lang="ru-RU" sz="2400" dirty="0" smtClean="0"/>
              <a:t>обратная инверсия структуры СЭО в России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Конкретно это означает, что все виды ресурсов,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подкреплённые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политической волей,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направлять на создание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реального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среднего класса производителей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64867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преодоления сопротивления членов</a:t>
            </a:r>
          </a:p>
          <a:p>
            <a:r>
              <a:rPr lang="ru-RU" sz="2400" dirty="0" smtClean="0"/>
              <a:t>административно-олигархических кланов,</a:t>
            </a:r>
          </a:p>
          <a:p>
            <a:r>
              <a:rPr lang="ru-RU" sz="2400" dirty="0" smtClean="0"/>
              <a:t>необходимо использовать позитивный опыт</a:t>
            </a:r>
          </a:p>
          <a:p>
            <a:r>
              <a:rPr lang="ru-RU" sz="2400" dirty="0" smtClean="0"/>
              <a:t>социально-экономических преобразований,</a:t>
            </a:r>
          </a:p>
          <a:p>
            <a:r>
              <a:rPr lang="ru-RU" sz="2400" dirty="0" smtClean="0"/>
              <a:t>проводимых в Китае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7291" y="762000"/>
            <a:ext cx="3611309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БЛАГОДАРЮ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Рисунок 3" descr="My_phot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9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685800"/>
            <a:ext cx="3829896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Г Л А В Л Е Н И Е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71655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600" dirty="0" smtClean="0"/>
              <a:t>Специфика структуры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600" dirty="0" smtClean="0"/>
              <a:t>Процессы, </a:t>
            </a:r>
            <a:r>
              <a:rPr lang="ru-RU" sz="2600" dirty="0" smtClean="0">
                <a:solidFill>
                  <a:srgbClr val="FF0000"/>
                </a:solidFill>
              </a:rPr>
              <a:t>СИСТЕМНО</a:t>
            </a:r>
            <a:r>
              <a:rPr lang="ru-RU" sz="2600" dirty="0" smtClean="0"/>
              <a:t> инициированные структурой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600" dirty="0" smtClean="0"/>
              <a:t>Условия трансформации структуры</a:t>
            </a:r>
            <a:endParaRPr lang="ru-RU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81000"/>
            <a:ext cx="7746351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contourW="12700" prstMaterial="metal">
            <a:contourClr>
              <a:schemeClr val="accent1">
                <a:lumMod val="75000"/>
              </a:schemeClr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положения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34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Структура социально-экономических отношений (СЭО)</a:t>
            </a:r>
            <a:br>
              <a:rPr lang="ru-RU" sz="2400" dirty="0" smtClean="0"/>
            </a:br>
            <a:r>
              <a:rPr lang="ru-RU" sz="2400" dirty="0" smtClean="0"/>
              <a:t> в России </a:t>
            </a:r>
            <a:r>
              <a:rPr lang="ru-RU" sz="2400" b="1" dirty="0" smtClean="0">
                <a:solidFill>
                  <a:srgbClr val="FF0000"/>
                </a:solidFill>
              </a:rPr>
              <a:t>инверсна</a:t>
            </a:r>
            <a:r>
              <a:rPr lang="ru-RU" sz="2400" dirty="0" smtClean="0"/>
              <a:t> структуре СЭО</a:t>
            </a:r>
            <a:br>
              <a:rPr lang="ru-RU" sz="2400" dirty="0" smtClean="0"/>
            </a:br>
            <a:r>
              <a:rPr lang="ru-RU" sz="2400" dirty="0" smtClean="0"/>
              <a:t>экономически развитых стран (ЭРС)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Сформулирован </a:t>
            </a:r>
            <a:r>
              <a:rPr lang="ru-RU" sz="2400" b="1" dirty="0" smtClean="0">
                <a:solidFill>
                  <a:srgbClr val="FF0000"/>
                </a:solidFill>
              </a:rPr>
              <a:t>основной</a:t>
            </a:r>
            <a:r>
              <a:rPr lang="ru-RU" sz="2400" dirty="0" smtClean="0"/>
              <a:t> экономический закон, </a:t>
            </a:r>
            <a:r>
              <a:rPr lang="ru-RU" sz="2400" b="1" dirty="0" smtClean="0">
                <a:solidFill>
                  <a:srgbClr val="FF0000"/>
                </a:solidFill>
              </a:rPr>
              <a:t>СИСТЕМНО</a:t>
            </a:r>
            <a:r>
              <a:rPr lang="ru-RU" sz="2400" dirty="0" smtClean="0"/>
              <a:t> определяющий динамику социально-экономических процессов в России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Необходимым</a:t>
            </a:r>
            <a:r>
              <a:rPr lang="ru-RU" sz="2400" dirty="0" smtClean="0"/>
              <a:t> условием перехода к СЭО ЭРС (обратной инверсии) является формирование </a:t>
            </a:r>
            <a:r>
              <a:rPr lang="ru-RU" sz="2400" dirty="0" smtClean="0">
                <a:solidFill>
                  <a:srgbClr val="FF0000"/>
                </a:solidFill>
              </a:rPr>
              <a:t>реального</a:t>
            </a:r>
            <a:r>
              <a:rPr lang="ru-RU" sz="2400" dirty="0" smtClean="0"/>
              <a:t> среднего класса производителей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Специфика структуры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пред- и новейшая история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95400"/>
            <a:ext cx="89154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Сталин</a:t>
            </a:r>
            <a:r>
              <a:rPr lang="ru-RU" sz="2000" dirty="0" smtClean="0"/>
              <a:t> на костях миллионов людей выстроил экономику, основанную на командно-административной системе управления;</a:t>
            </a:r>
          </a:p>
          <a:p>
            <a:pPr marL="288000" indent="457200">
              <a:buFont typeface="+mj-lt"/>
              <a:buAutoNum type="arabicPeriod"/>
            </a:pPr>
            <a:endParaRPr lang="ru-RU" sz="2000" dirty="0" smtClean="0"/>
          </a:p>
          <a:p>
            <a:pPr marL="288000" indent="457200">
              <a:buFont typeface="+mj-lt"/>
              <a:buAutoNum type="arabicPeriod"/>
            </a:pPr>
            <a:r>
              <a:rPr lang="ru-RU" sz="2000" dirty="0" smtClean="0">
                <a:solidFill>
                  <a:srgbClr val="FF6600"/>
                </a:solidFill>
              </a:rPr>
              <a:t>Хрущёв</a:t>
            </a:r>
            <a:r>
              <a:rPr lang="ru-RU" sz="2000" dirty="0" smtClean="0"/>
              <a:t> -  дилетант  с  неуёмной инициативой - расшатал командно-административную систему управления;</a:t>
            </a:r>
          </a:p>
          <a:p>
            <a:pPr marL="288000" indent="457200">
              <a:buFont typeface="+mj-lt"/>
              <a:buAutoNum type="arabicPeriod"/>
            </a:pPr>
            <a:endParaRPr lang="ru-RU" sz="2000" dirty="0" smtClean="0"/>
          </a:p>
          <a:p>
            <a:pPr marL="288000" indent="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</a:rPr>
              <a:t>Брежнев</a:t>
            </a:r>
            <a:r>
              <a:rPr lang="ru-RU" sz="2000" dirty="0" smtClean="0"/>
              <a:t> -  в прогрессирующем маразме был зеркалом  социалистической экономики;</a:t>
            </a:r>
          </a:p>
          <a:p>
            <a:pPr marL="288000" indent="457200">
              <a:buFont typeface="+mj-lt"/>
              <a:buAutoNum type="arabicPeriod"/>
            </a:pPr>
            <a:endParaRPr lang="ru-RU" sz="2000" dirty="0" smtClean="0"/>
          </a:p>
          <a:p>
            <a:pPr marL="288000" indent="457200">
              <a:buFont typeface="+mj-lt"/>
              <a:buAutoNum type="arabicPeriod"/>
            </a:pPr>
            <a:r>
              <a:rPr lang="ru-RU" sz="2000" dirty="0" smtClean="0">
                <a:solidFill>
                  <a:srgbClr val="FFC000"/>
                </a:solidFill>
              </a:rPr>
              <a:t>Горбачёв</a:t>
            </a:r>
            <a:r>
              <a:rPr lang="ru-RU" sz="2000" dirty="0" smtClean="0"/>
              <a:t>-генсек – оказался слабейшим звеном, через которое прогнившая экономика сорвалась в ХАОС;</a:t>
            </a:r>
          </a:p>
          <a:p>
            <a:pPr marL="288000" indent="457200">
              <a:buFont typeface="+mj-lt"/>
              <a:buAutoNum type="arabicPeriod"/>
            </a:pPr>
            <a:r>
              <a:rPr lang="ru-RU" sz="2000" dirty="0" smtClean="0">
                <a:solidFill>
                  <a:srgbClr val="FFC000"/>
                </a:solidFill>
              </a:rPr>
              <a:t>Горбачёв</a:t>
            </a:r>
            <a:r>
              <a:rPr lang="ru-RU" sz="2000" dirty="0" smtClean="0"/>
              <a:t>-президент  - назвал ХАОС - </a:t>
            </a:r>
            <a:r>
              <a:rPr lang="en-US" sz="2000" dirty="0" smtClean="0"/>
              <a:t>‘</a:t>
            </a:r>
            <a:r>
              <a:rPr lang="ru-RU" sz="2000" dirty="0" smtClean="0"/>
              <a:t>Перестройкой</a:t>
            </a:r>
            <a:r>
              <a:rPr lang="en-US" sz="2000" dirty="0" smtClean="0"/>
              <a:t>’</a:t>
            </a:r>
            <a:r>
              <a:rPr lang="ru-RU" sz="2000" dirty="0" smtClean="0"/>
              <a:t>;</a:t>
            </a:r>
          </a:p>
          <a:p>
            <a:pPr marL="288000" indent="457200">
              <a:buFont typeface="+mj-lt"/>
              <a:buAutoNum type="arabicPeriod"/>
            </a:pPr>
            <a:endParaRPr lang="ru-RU" sz="2000" dirty="0" smtClean="0"/>
          </a:p>
          <a:p>
            <a:pPr marL="288000" indent="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Ельцин</a:t>
            </a:r>
            <a:r>
              <a:rPr lang="ru-RU" sz="2000" dirty="0" smtClean="0"/>
              <a:t> - под вызывающим эйфорию лозунгом «Демократия» беспомощно наблюдал, как в существовавшем </a:t>
            </a:r>
            <a:r>
              <a:rPr lang="ru-RU" sz="2000" dirty="0" err="1" smtClean="0"/>
              <a:t>ХАОСе</a:t>
            </a:r>
            <a:r>
              <a:rPr lang="ru-RU" sz="2000" dirty="0" smtClean="0"/>
              <a:t> группа людей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узурпировала</a:t>
            </a:r>
            <a:r>
              <a:rPr lang="ru-RU" sz="2000" dirty="0" smtClean="0"/>
              <a:t> национальное достояние. </a:t>
            </a:r>
          </a:p>
          <a:p>
            <a:pPr marL="288000" indent="457200"/>
            <a:endParaRPr lang="ru-RU" sz="2000" dirty="0" smtClean="0"/>
          </a:p>
          <a:p>
            <a:pPr marL="288000" indent="457200">
              <a:buFont typeface="+mj-lt"/>
              <a:buAutoNum type="arabicPeriod"/>
            </a:pPr>
            <a:endParaRPr lang="ru-RU" sz="2000" dirty="0" smtClean="0"/>
          </a:p>
          <a:p>
            <a:pPr marL="288000" indent="457200"/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УЗУРПИРОВАВШЕЕ национальное достояние, стали Российскими </a:t>
            </a:r>
            <a:r>
              <a:rPr lang="ru-RU" sz="2400" dirty="0" err="1" smtClean="0"/>
              <a:t>миллиардерами$</a:t>
            </a:r>
            <a:r>
              <a:rPr lang="ru-RU" sz="2400" dirty="0" smtClean="0"/>
              <a:t>. Они определили кандидатуру приемника Б. Ельцина:</a:t>
            </a:r>
            <a:endParaRPr lang="en-US" sz="2400" dirty="0" smtClean="0"/>
          </a:p>
          <a:p>
            <a:pPr algn="ctr"/>
            <a:r>
              <a:rPr lang="ru-RU" sz="2400" dirty="0" smtClean="0"/>
              <a:t>В. Путина.</a:t>
            </a:r>
          </a:p>
          <a:p>
            <a:r>
              <a:rPr lang="ru-RU" sz="2400" dirty="0" smtClean="0"/>
              <a:t>Из </a:t>
            </a:r>
            <a:r>
              <a:rPr lang="ru-RU" sz="2400" dirty="0" err="1" smtClean="0"/>
              <a:t>ХАОСа</a:t>
            </a:r>
            <a:r>
              <a:rPr lang="ru-RU" sz="2400" dirty="0" smtClean="0"/>
              <a:t> выкристаллизовалась структура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ВластЪ</a:t>
            </a:r>
            <a:r>
              <a:rPr lang="en-US" sz="2400" dirty="0" smtClean="0"/>
              <a:t> </a:t>
            </a:r>
            <a:r>
              <a:rPr lang="ru-RU" sz="2400" dirty="0" smtClean="0"/>
              <a:t>↔</a:t>
            </a:r>
            <a:r>
              <a:rPr lang="en-US" sz="2400" dirty="0" smtClean="0"/>
              <a:t> </a:t>
            </a:r>
            <a:r>
              <a:rPr lang="ru-RU" sz="2400" dirty="0" err="1" smtClean="0"/>
              <a:t>КапиталЪ</a:t>
            </a:r>
            <a:r>
              <a:rPr lang="en-US" sz="2400" dirty="0" smtClean="0"/>
              <a:t> </a:t>
            </a:r>
            <a:r>
              <a:rPr lang="ru-RU" sz="2400" dirty="0" smtClean="0"/>
              <a:t>,</a:t>
            </a:r>
          </a:p>
          <a:p>
            <a:endParaRPr lang="ru-RU" sz="2400" dirty="0" smtClean="0"/>
          </a:p>
          <a:p>
            <a:r>
              <a:rPr lang="ru-RU" sz="2400" dirty="0" smtClean="0"/>
              <a:t>Образовался </a:t>
            </a:r>
            <a:r>
              <a:rPr lang="ru-RU" sz="2400" dirty="0" err="1" smtClean="0"/>
              <a:t>административно&amp;олигархический</a:t>
            </a:r>
            <a:r>
              <a:rPr lang="ru-RU" sz="2400" dirty="0" smtClean="0"/>
              <a:t> клан</a:t>
            </a:r>
          </a:p>
          <a:p>
            <a:r>
              <a:rPr lang="ru-RU" sz="2400" dirty="0" smtClean="0"/>
              <a:t>фрактально повторяющийся на нижних уровнях: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федеральный округ;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область</a:t>
            </a:r>
            <a:r>
              <a:rPr lang="en-US" sz="2400" dirty="0" smtClean="0"/>
              <a:t>/</a:t>
            </a:r>
            <a:r>
              <a:rPr lang="ru-RU" sz="2400" dirty="0" smtClean="0"/>
              <a:t>край;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город, район и т.д.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nversiya_tenenevaya_e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510395"/>
            <a:ext cx="5562600" cy="3052205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Структура составляющих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ЭРС (слева) и в России (справа) экономиках</a:t>
            </a: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286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 </a:t>
            </a:r>
            <a:r>
              <a:rPr lang="ru-RU" sz="2400" dirty="0" err="1" smtClean="0"/>
              <a:t>ХАОСа</a:t>
            </a:r>
            <a:r>
              <a:rPr lang="ru-RU" sz="2400" dirty="0" smtClean="0"/>
              <a:t>, вследствие отсутствия </a:t>
            </a:r>
            <a:r>
              <a:rPr lang="ru-RU" sz="2400" b="1" dirty="0" smtClean="0">
                <a:solidFill>
                  <a:srgbClr val="FF0000"/>
                </a:solidFill>
              </a:rPr>
              <a:t>жёсткого</a:t>
            </a:r>
            <a:r>
              <a:rPr lang="ru-RU" sz="2400" dirty="0" smtClean="0"/>
              <a:t> административного управления переходным процессом, сформировалась структура СЭО, </a:t>
            </a:r>
            <a:r>
              <a:rPr lang="ru-RU" sz="2800" cap="all" dirty="0" smtClean="0">
                <a:solidFill>
                  <a:srgbClr val="FF0000"/>
                </a:solidFill>
              </a:rPr>
              <a:t>инверсная</a:t>
            </a:r>
            <a:r>
              <a:rPr lang="ru-RU" sz="2400" dirty="0" smtClean="0"/>
              <a:t> по иерархии составляющих, структуре СЭО ЭРС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90000"/>
                  </a:schemeClr>
                </a:solidFill>
              </a:rPr>
              <a:t>Структуры финансовых накоплений</a:t>
            </a:r>
            <a:br>
              <a:rPr lang="ru-RU" sz="2800" dirty="0" smtClean="0">
                <a:solidFill>
                  <a:schemeClr val="accent5">
                    <a:lumMod val="9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90000"/>
                  </a:schemeClr>
                </a:solidFill>
              </a:rPr>
              <a:t>трёх социальных групп</a:t>
            </a:r>
            <a:br>
              <a:rPr lang="ru-RU" sz="2800" dirty="0" smtClean="0">
                <a:solidFill>
                  <a:schemeClr val="accent5">
                    <a:lumMod val="9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90000"/>
                  </a:schemeClr>
                </a:solidFill>
              </a:rPr>
              <a:t>в рыночной (слева) и инверсной (справа) экономиках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assimetriya_col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220" y="1981200"/>
            <a:ext cx="72753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rmula_color_to_pres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400"/>
            <a:ext cx="3848100" cy="1390650"/>
          </a:xfrm>
          <a:prstGeom prst="rect">
            <a:avLst/>
          </a:prstGeom>
        </p:spPr>
      </p:pic>
      <p:pic>
        <p:nvPicPr>
          <p:cNvPr id="11" name="Рисунок 10" descr="доля_расчё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4419600" cy="2771775"/>
          </a:xfrm>
          <a:prstGeom prst="rect">
            <a:avLst/>
          </a:prstGeom>
        </p:spPr>
      </p:pic>
      <p:pic>
        <p:nvPicPr>
          <p:cNvPr id="12" name="Рисунок 11" descr="доля_экспер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971801"/>
            <a:ext cx="4191000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9800" y="0"/>
            <a:ext cx="4615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Расчёт параметра по формуле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05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Гистограммы параметра для разных стран,</a:t>
            </a:r>
          </a:p>
          <a:p>
            <a:pPr algn="ctr"/>
            <a:r>
              <a:rPr lang="ru-RU" sz="2400" dirty="0" err="1" smtClean="0"/>
              <a:t>пронормированные</a:t>
            </a:r>
            <a:r>
              <a:rPr lang="ru-RU" sz="2400" dirty="0" smtClean="0"/>
              <a:t> на значение наименьшего параметра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0678" y="5943600"/>
            <a:ext cx="240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Расчётные значения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1" y="581977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Оценочное наименьшее значение</a:t>
            </a:r>
          </a:p>
          <a:p>
            <a:pPr algn="ctr"/>
            <a:r>
              <a:rPr lang="ru-RU" dirty="0" smtClean="0"/>
              <a:t>для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8991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Это значит, что в России малая - по отношению к численности населения - группа людей владеют аномально большим - по отношению к ВВП - капиталом. Полученные результаты, количественно доказывают существенную асимметрию в распределении национального дохода и подтверждают </a:t>
            </a:r>
            <a:r>
              <a:rPr lang="ru-RU" sz="2800" dirty="0" smtClean="0">
                <a:solidFill>
                  <a:srgbClr val="FF0000"/>
                </a:solidFill>
              </a:rPr>
              <a:t>инверсность</a:t>
            </a:r>
            <a:r>
              <a:rPr lang="ru-RU" sz="2400" dirty="0" smtClean="0"/>
              <a:t> СЭО в России.</a:t>
            </a:r>
          </a:p>
          <a:p>
            <a:pPr algn="just"/>
            <a:r>
              <a:rPr lang="ru-RU" sz="2400" dirty="0" smtClean="0"/>
              <a:t>По данным за 2013г. 30 богатейших людей России владеют более 95% капитала. Это – патология СЭО </a:t>
            </a:r>
            <a:endParaRPr lang="ru-RU" sz="2400" dirty="0"/>
          </a:p>
        </p:txBody>
      </p:sp>
      <p:pic>
        <p:nvPicPr>
          <p:cNvPr id="11" name="Рисунок 10" descr="assimetriya_color_Ross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4200"/>
            <a:ext cx="3810000" cy="3177152"/>
          </a:xfrm>
          <a:prstGeom prst="rect">
            <a:avLst/>
          </a:prstGeom>
        </p:spPr>
      </p:pic>
      <p:pic>
        <p:nvPicPr>
          <p:cNvPr id="6" name="Рисунок 5" descr="доля_экспе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228" y="3124200"/>
            <a:ext cx="490945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und rectangle bevel">
  <a:themeElements>
    <a:clrScheme name="round rectangl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990033"/>
      </a:dk2>
      <a:lt2>
        <a:srgbClr val="FFCCCC"/>
      </a:lt2>
      <a:accent1>
        <a:srgbClr val="993366"/>
      </a:accent1>
      <a:accent2>
        <a:srgbClr val="FF9999"/>
      </a:accent2>
      <a:accent3>
        <a:srgbClr val="CAAAAD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660033"/>
      </a:lt1>
      <a:dk2>
        <a:srgbClr val="800000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660033"/>
      </a:lt1>
      <a:dk2>
        <a:srgbClr val="800000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618</Words>
  <Application>Microsoft Office PowerPoint</Application>
  <PresentationFormat>Экран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round rectangle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Слайд 3</vt:lpstr>
      <vt:lpstr>1. Специфика структуры пред- и новейшая история</vt:lpstr>
      <vt:lpstr>Слайд 5</vt:lpstr>
      <vt:lpstr>Структура составляющих в ЭРС (слева) и в России (справа) экономиках</vt:lpstr>
      <vt:lpstr>Структуры финансовых накоплений трёх социальных групп в рыночной (слева) и инверсной (справа) экономиках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Blue Worx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Шварцман Михаил</dc:creator>
  <cp:lastModifiedBy>СтартМастер</cp:lastModifiedBy>
  <cp:revision>297</cp:revision>
  <dcterms:created xsi:type="dcterms:W3CDTF">2005-10-30T02:25:20Z</dcterms:created>
  <dcterms:modified xsi:type="dcterms:W3CDTF">2014-03-27T06:32:03Z</dcterms:modified>
</cp:coreProperties>
</file>