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29.xml" ContentType="application/vnd.openxmlformats-officedocument.presentationml.tags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tags/tag27.xml" ContentType="application/vnd.openxmlformats-officedocument.presentationml.tags+xml"/>
  <Override PartName="/ppt/tags/tag36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34.xml" ContentType="application/vnd.openxmlformats-officedocument.presentationml.tags+xml"/>
  <Override PartName="/ppt/tags/tag12.xml" ContentType="application/vnd.openxmlformats-officedocument.presentationml.tags+xml"/>
  <Default Extension="xlsx" ContentType="application/vnd.openxmlformats-officedocument.spreadsheetml.sheet"/>
  <Override PartName="/ppt/tags/tag23.xml" ContentType="application/vnd.openxmlformats-officedocument.presentationml.tags+xml"/>
  <Override PartName="/ppt/tags/tag32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charts/chart1.xml" ContentType="application/vnd.openxmlformats-officedocument.drawingml.chart+xml"/>
  <Override PartName="/ppt/tags/tag21.xml" ContentType="application/vnd.openxmlformats-officedocument.presentationml.tags+xml"/>
  <Override PartName="/ppt/tags/tag30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tags/tag35.xml" ContentType="application/vnd.openxmlformats-officedocument.presentationml.tag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tags/tag15.xml" ContentType="application/vnd.openxmlformats-officedocument.presentationml.tags+xml"/>
  <Default Extension="gif" ContentType="image/gif"/>
  <Override PartName="/ppt/tags/tag24.xml" ContentType="application/vnd.openxmlformats-officedocument.presentationml.tags+xml"/>
  <Override PartName="/ppt/tags/tag33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20"/>
  </p:notesMasterIdLst>
  <p:sldIdLst>
    <p:sldId id="293" r:id="rId2"/>
    <p:sldId id="331" r:id="rId3"/>
    <p:sldId id="317" r:id="rId4"/>
    <p:sldId id="298" r:id="rId5"/>
    <p:sldId id="260" r:id="rId6"/>
    <p:sldId id="328" r:id="rId7"/>
    <p:sldId id="264" r:id="rId8"/>
    <p:sldId id="303" r:id="rId9"/>
    <p:sldId id="274" r:id="rId10"/>
    <p:sldId id="304" r:id="rId11"/>
    <p:sldId id="313" r:id="rId12"/>
    <p:sldId id="325" r:id="rId13"/>
    <p:sldId id="330" r:id="rId14"/>
    <p:sldId id="314" r:id="rId15"/>
    <p:sldId id="320" r:id="rId16"/>
    <p:sldId id="316" r:id="rId17"/>
    <p:sldId id="329" r:id="rId18"/>
    <p:sldId id="287" r:id="rId19"/>
  </p:sldIdLst>
  <p:sldSz cx="9144000" cy="6858000" type="screen4x3"/>
  <p:notesSz cx="6669088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srgbClr val="FF0000"/>
    </p:penClr>
  </p:showPr>
  <p:clrMru>
    <a:srgbClr val="0033CC"/>
    <a:srgbClr val="225F0D"/>
    <a:srgbClr val="CCFFFF"/>
    <a:srgbClr val="C71970"/>
    <a:srgbClr val="9900FF"/>
    <a:srgbClr val="99CCFF"/>
    <a:srgbClr val="6699FF"/>
    <a:srgbClr val="6D88F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0084" autoAdjust="0"/>
    <p:restoredTop sz="94660"/>
  </p:normalViewPr>
  <p:slideViewPr>
    <p:cSldViewPr>
      <p:cViewPr varScale="1">
        <p:scale>
          <a:sx n="66" d="100"/>
          <a:sy n="66" d="100"/>
        </p:scale>
        <p:origin x="-80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8.2079343365253545E-3"/>
          <c:y val="1.3274336283185861E-2"/>
          <c:w val="0.98221614227085985"/>
          <c:h val="0.95132743362832084"/>
        </c:manualLayout>
      </c:layout>
      <c:barChart>
        <c:barDir val="col"/>
        <c:grouping val="percentStacked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chemeClr val="accent1"/>
            </a:solidFill>
            <a:ln w="12955">
              <a:solidFill>
                <a:srgbClr val="FFFFFF"/>
              </a:solidFill>
              <a:prstDash val="solid"/>
            </a:ln>
          </c:spPr>
          <c:dLbls>
            <c:spPr>
              <a:noFill/>
              <a:ln w="25911">
                <a:noFill/>
              </a:ln>
            </c:spPr>
            <c:txPr>
              <a:bodyPr/>
              <a:lstStyle/>
              <a:p>
                <a:pPr>
                  <a:defRPr sz="1600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dLblPos val="ctr"/>
            <c:showVal val="1"/>
          </c:dLbls>
          <c:cat>
            <c:numRef>
              <c:f>Sheet1!$A$2:$A$5</c:f>
              <c:numCache>
                <c:formatCode>General</c:formatCode>
                <c:ptCount val="4"/>
              </c:numCache>
            </c:numRef>
          </c:cat>
          <c:val>
            <c:numRef>
              <c:f>Sheet1!$B$2:$B$5</c:f>
              <c:numCache>
                <c:formatCode>""#,##0"";""\-""#,##0"";""0""</c:formatCode>
                <c:ptCount val="4"/>
                <c:pt idx="0">
                  <c:v>71</c:v>
                </c:pt>
                <c:pt idx="1">
                  <c:v>66</c:v>
                </c:pt>
                <c:pt idx="2">
                  <c:v>35.000000000003979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solidFill>
              <a:schemeClr val="accent1"/>
            </a:solidFill>
            <a:ln w="12955">
              <a:solidFill>
                <a:srgbClr val="FFFFFF"/>
              </a:solidFill>
              <a:prstDash val="solid"/>
            </a:ln>
          </c:spPr>
          <c:cat>
            <c:numRef>
              <c:f>Sheet1!$A$2:$A$5</c:f>
              <c:numCache>
                <c:formatCode>General</c:formatCode>
                <c:ptCount val="4"/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</c:strCache>
            </c:strRef>
          </c:tx>
          <c:spPr>
            <a:solidFill>
              <a:schemeClr val="hlink"/>
            </a:solidFill>
            <a:ln w="12955">
              <a:solidFill>
                <a:srgbClr val="FFFFFF"/>
              </a:solidFill>
              <a:prstDash val="solid"/>
            </a:ln>
          </c:spPr>
          <c:cat>
            <c:numRef>
              <c:f>Sheet1!$A$2:$A$5</c:f>
              <c:numCache>
                <c:formatCode>General</c:formatCode>
                <c:ptCount val="4"/>
              </c:numCache>
            </c:numRef>
          </c:cat>
          <c:val>
            <c:numRef>
              <c:f>Sheet1!$D$2:$D$5</c:f>
              <c:numCache>
                <c:formatCode>General</c:formatCode>
                <c:ptCount val="4"/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</c:strCache>
            </c:strRef>
          </c:tx>
          <c:spPr>
            <a:solidFill>
              <a:schemeClr val="hlink"/>
            </a:solidFill>
            <a:ln w="12955">
              <a:solidFill>
                <a:srgbClr val="FFFFFF"/>
              </a:solidFill>
              <a:prstDash val="solid"/>
            </a:ln>
          </c:spPr>
          <c:cat>
            <c:numRef>
              <c:f>Sheet1!$A$2:$A$5</c:f>
              <c:numCache>
                <c:formatCode>General</c:formatCode>
                <c:ptCount val="4"/>
              </c:numCache>
            </c:numRef>
          </c:cat>
          <c:val>
            <c:numRef>
              <c:f>Sheet1!$E$2:$E$5</c:f>
              <c:numCache>
                <c:formatCode>""#,##0"";""\-""#,##0"";""0""</c:formatCode>
                <c:ptCount val="4"/>
                <c:pt idx="0">
                  <c:v>29</c:v>
                </c:pt>
                <c:pt idx="1">
                  <c:v>34</c:v>
                </c:pt>
                <c:pt idx="2">
                  <c:v>65.000000000007375</c:v>
                </c:pt>
              </c:numCache>
            </c:numRef>
          </c:val>
        </c:ser>
        <c:gapWidth val="40"/>
        <c:overlap val="100"/>
        <c:axId val="53929472"/>
        <c:axId val="53931008"/>
      </c:barChart>
      <c:catAx>
        <c:axId val="53929472"/>
        <c:scaling>
          <c:orientation val="minMax"/>
        </c:scaling>
        <c:axPos val="b"/>
        <c:numFmt formatCode="General" sourceLinked="1"/>
        <c:majorTickMark val="none"/>
        <c:tickLblPos val="none"/>
        <c:spPr>
          <a:ln w="38866">
            <a:solidFill>
              <a:schemeClr val="tx1"/>
            </a:solidFill>
            <a:prstDash val="solid"/>
          </a:ln>
        </c:spPr>
        <c:crossAx val="53931008"/>
        <c:crossesAt val="0"/>
        <c:auto val="1"/>
        <c:lblAlgn val="ctr"/>
        <c:lblOffset val="100"/>
        <c:tickLblSkip val="1"/>
        <c:tickMarkSkip val="1"/>
      </c:catAx>
      <c:valAx>
        <c:axId val="53931008"/>
        <c:scaling>
          <c:orientation val="minMax"/>
          <c:max val="1"/>
          <c:min val="0"/>
        </c:scaling>
        <c:axPos val="l"/>
        <c:numFmt formatCode="0%" sourceLinked="1"/>
        <c:majorTickMark val="none"/>
        <c:tickLblPos val="none"/>
        <c:spPr>
          <a:ln w="9717">
            <a:noFill/>
          </a:ln>
        </c:spPr>
        <c:crossAx val="53929472"/>
        <c:crosses val="autoZero"/>
        <c:crossBetween val="between"/>
      </c:valAx>
      <c:spPr>
        <a:noFill/>
        <a:ln w="25911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22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8250" y="1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4075" y="744538"/>
            <a:ext cx="4960938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714875"/>
            <a:ext cx="5335588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4"/>
            <a:ext cx="28892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250" y="9428164"/>
            <a:ext cx="28892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82FC645A-B474-498C-BB05-67EE95D795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>
              <a:latin typeface="Arial" pitchFamily="34" charset="0"/>
            </a:endParaRPr>
          </a:p>
        </p:txBody>
      </p:sp>
      <p:sp>
        <p:nvSpPr>
          <p:cNvPr id="38916" name="Номер слайда 3"/>
          <p:cNvSpPr txBox="1">
            <a:spLocks noGrp="1"/>
          </p:cNvSpPr>
          <p:nvPr/>
        </p:nvSpPr>
        <p:spPr bwMode="auto">
          <a:xfrm>
            <a:off x="3778250" y="9428164"/>
            <a:ext cx="28892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01375F9-AF74-49C7-841E-7DAB56CD9E11}" type="slidenum">
              <a:rPr lang="ru-RU" sz="1200"/>
              <a:pPr algn="r"/>
              <a:t>1</a:t>
            </a:fld>
            <a:endParaRPr lang="ru-RU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DD8118-1B28-4810-8EB0-30DDEADF62A0}" type="slidenum">
              <a:rPr lang="ru-RU"/>
              <a:pPr/>
              <a:t>12</a:t>
            </a:fld>
            <a:endParaRPr lang="ru-RU"/>
          </a:p>
        </p:txBody>
      </p:sp>
      <p:sp>
        <p:nvSpPr>
          <p:cNvPr id="5" name="doc id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ru-RU"/>
              <a:t>MSW-TFF039-20110609-OZ1wm-r</a:t>
            </a:r>
          </a:p>
        </p:txBody>
      </p:sp>
      <p:sp>
        <p:nvSpPr>
          <p:cNvPr id="86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8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1188" y="5334046"/>
            <a:ext cx="5681689" cy="260693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221FC2-2FE6-4A2B-BD0F-81D19FEFE843}" type="slidenum">
              <a:rPr lang="ru-RU"/>
              <a:pPr/>
              <a:t>15</a:t>
            </a:fld>
            <a:endParaRPr lang="ru-RU"/>
          </a:p>
        </p:txBody>
      </p:sp>
      <p:sp>
        <p:nvSpPr>
          <p:cNvPr id="5" name="doc id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ru-RU"/>
              <a:t>MSW-TFF039-20110609-OZ1wm-r</a:t>
            </a:r>
          </a:p>
        </p:txBody>
      </p:sp>
      <p:sp>
        <p:nvSpPr>
          <p:cNvPr id="870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1188" y="5334046"/>
            <a:ext cx="5681689" cy="260693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0957BC-6852-49AF-9184-DEFADA87C7CB}" type="datetime1">
              <a:rPr lang="ru-RU" smtClean="0"/>
              <a:pPr>
                <a:defRPr/>
              </a:pPr>
              <a:t>26.03.2014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©Вдовенко З.В.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52F682-6777-43EF-96B4-9DD6B26BC5D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8E3DB9-06C2-4B0B-899D-A9201105D4F8}" type="datetime1">
              <a:rPr lang="ru-RU" smtClean="0"/>
              <a:pPr>
                <a:defRPr/>
              </a:pPr>
              <a:t>26.03.2014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©Вдовенко З.В.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F115FF-1705-43FD-9C17-79E8DC41779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9D880E3-C51B-4332-8854-3BDE4F449DE9}" type="datetime1">
              <a:rPr lang="ru-RU" smtClean="0"/>
              <a:pPr>
                <a:defRPr/>
              </a:pPr>
              <a:t>26.03.2014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©Вдовенко З.В.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905CB0-A534-441B-8DAD-D9B981C7CC5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71592EC-61EA-4A0E-B59F-8CD9EE3EC074}" type="datetime1">
              <a:rPr lang="ru-RU" smtClean="0"/>
              <a:pPr>
                <a:defRPr/>
              </a:pPr>
              <a:t>26.03.2014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©Вдовенко З.В.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7131F4-C53B-4737-BF81-699DCB00A04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7287EA7-01D6-4F52-BABD-A05FA1DF9C98}" type="datetime1">
              <a:rPr lang="ru-RU" smtClean="0"/>
              <a:pPr>
                <a:defRPr/>
              </a:pPr>
              <a:t>26.03.2014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©Вдовенко З.В.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2EF113-5836-4CD8-A3AC-17BF472F744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6EB2663-CAD8-4270-8CFE-9717DF367BD5}" type="datetime1">
              <a:rPr lang="ru-RU" smtClean="0"/>
              <a:pPr>
                <a:defRPr/>
              </a:pPr>
              <a:t>26.03.2014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©Вдовенко З.В.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B05A2B-98CD-47EA-86A5-8F6A2E05F3D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25DD48-29CC-4C5A-88C9-F83EF6FB4A5A}" type="datetime1">
              <a:rPr lang="ru-RU" smtClean="0"/>
              <a:pPr>
                <a:defRPr/>
              </a:pPr>
              <a:t>26.03.2014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©Вдовенко З.В.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E92CB4-05AA-4B4E-AC87-1FDEB64B372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14FE40-B6C7-46BA-A667-601056ADCFA2}" type="datetime1">
              <a:rPr lang="ru-RU" smtClean="0"/>
              <a:pPr>
                <a:defRPr/>
              </a:pPr>
              <a:t>26.03.2014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©Вдовенко З.В.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411EC3-541C-4F9E-A4E0-357FD18EC42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F37228D-748F-4006-A625-CB0642FFB5FA}" type="datetime1">
              <a:rPr lang="ru-RU" smtClean="0"/>
              <a:pPr>
                <a:defRPr/>
              </a:pPr>
              <a:t>26.03.2014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©Вдовенко З.В.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1C12C4-8571-4CB7-A45E-C27731CEF92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99F3EFE-71B7-485F-BB58-58318F4B1091}" type="datetime1">
              <a:rPr lang="ru-RU" smtClean="0"/>
              <a:pPr>
                <a:defRPr/>
              </a:pPr>
              <a:t>26.03.2014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©Вдовенко З.В.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03C32E-39AA-46CC-9354-7F7A16DD7FC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1093108-D378-4B4A-A19B-79B3DEA0FEEB}" type="datetime1">
              <a:rPr lang="ru-RU" smtClean="0"/>
              <a:pPr>
                <a:defRPr/>
              </a:pPr>
              <a:t>26.03.2014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©Вдовенко З.В.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C98AF2-D46A-4386-8246-86F717F41E1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7B4C6B5-E073-4CBC-BD3D-2549FC278EAD}" type="datetime1">
              <a:rPr lang="ru-RU" smtClean="0"/>
              <a:pPr>
                <a:defRPr/>
              </a:pPr>
              <a:t>26.03.2014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 smtClean="0"/>
              <a:t>©Вдовенко З.В.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B688925-5076-4E83-912C-C7FDC4156D8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yandex.ru/yandsearch?img_url=http://www.profguide.ru/images/article/laborant_him_analiza_910_b.jpg&amp;iorient=&amp;ih=&amp;icolor=&amp;site=&amp;text=%D0%B0%D0%BF%D0%BF%D0%B0%D1%80%D0%B0%D1%82%D1%87%D0%B8%D0%BA%20%D0%B2%20%D1%85%D0%B8%D0%BC%D0%B8%D0%B8&amp;iw=&amp;wp=&amp;pos=7&amp;recent=&amp;type=&amp;isize=&amp;rpt=simage&amp;itype=&amp;nojs=1" TargetMode="External"/><Relationship Id="rId3" Type="http://schemas.openxmlformats.org/officeDocument/2006/relationships/image" Target="../media/image14.jpeg"/><Relationship Id="rId7" Type="http://schemas.openxmlformats.org/officeDocument/2006/relationships/image" Target="../media/image16.jpeg"/><Relationship Id="rId2" Type="http://schemas.openxmlformats.org/officeDocument/2006/relationships/hyperlink" Target="http://krsk.sibnovosti.ru/pictures/0380/4136/v_noyabre_izmenitsya_tablitsa_menedeleeva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yandex.ru/yandsearch?img_url=http://img.rian.ru/images/1130/77/11307796.jpg&amp;iorient=&amp;ih=&amp;icolor=&amp;p=2&amp;site=&amp;text=%D0%B0%D0%BF%D0%BF%D0%B0%D1%80%D0%B0%D1%82%D1%87%D0%B8%D0%BA%20%D0%B2%20%D1%85%D0%B8%D0%BC%D0%B8%D0%B8&amp;iw=&amp;wp=&amp;pos=68&amp;recent=&amp;type=&amp;isize=&amp;rpt=simage&amp;itype=&amp;nojs=1" TargetMode="External"/><Relationship Id="rId11" Type="http://schemas.openxmlformats.org/officeDocument/2006/relationships/image" Target="../media/image18.jpeg"/><Relationship Id="rId5" Type="http://schemas.openxmlformats.org/officeDocument/2006/relationships/image" Target="../media/image15.jpeg"/><Relationship Id="rId10" Type="http://schemas.openxmlformats.org/officeDocument/2006/relationships/hyperlink" Target="http://images.yandex.ru/yandsearch?p=2&amp;text=%D1%80%D0%B0%D0%B7%D1%80%D0%B0%D0%B1%D0%BE%D1%82%D0%BA%D0%B0%20%D0%BF%D1%80%D0%BE%D0%B5%D0%BA%D1%82%D0%BE%D0%B2&amp;clid=1932020&amp;img_url=http://www.ruspromexpert.ru/upload/medialibrary/35a/1.jpg&amp;pos=67&amp;rpt=simage&amp;nojs=1" TargetMode="External"/><Relationship Id="rId4" Type="http://schemas.openxmlformats.org/officeDocument/2006/relationships/hyperlink" Target="http://images.yandex.ru/yandsearch?p=2&amp;text=%D0%97%D0%B2%D0%B0%D0%BD%D0%B8%D0%B5%20%D0%BF%D1%80%D0%BE%D1%84%D0%B5%D1%81%D1%81%D0%B8%D0%BE%D0%BD%D0%B0%D0%BB%D1%8C%D0%BD%D1%8B%D0%B9%20%D0%B8%D0%BD%D0%B6%D0%B5%D0%BD%D0%B5%D1%80&amp;clid=1932020&amp;img_url=http://img.timeinc.net/time/photoessays/2011/high_degrees/electrical.jpg&amp;pos=89&amp;rpt=simage&amp;nojs=1" TargetMode="External"/><Relationship Id="rId9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7.xml"/><Relationship Id="rId13" Type="http://schemas.openxmlformats.org/officeDocument/2006/relationships/tags" Target="../tags/tag12.xml"/><Relationship Id="rId18" Type="http://schemas.openxmlformats.org/officeDocument/2006/relationships/tags" Target="../tags/tag17.xml"/><Relationship Id="rId26" Type="http://schemas.openxmlformats.org/officeDocument/2006/relationships/hyperlink" Target="http://www.magnetreps.com/img/portfolio/734_l.jpg" TargetMode="External"/><Relationship Id="rId3" Type="http://schemas.openxmlformats.org/officeDocument/2006/relationships/tags" Target="../tags/tag2.xml"/><Relationship Id="rId21" Type="http://schemas.openxmlformats.org/officeDocument/2006/relationships/tags" Target="../tags/tag20.xml"/><Relationship Id="rId7" Type="http://schemas.openxmlformats.org/officeDocument/2006/relationships/tags" Target="../tags/tag6.xml"/><Relationship Id="rId12" Type="http://schemas.openxmlformats.org/officeDocument/2006/relationships/tags" Target="../tags/tag11.xml"/><Relationship Id="rId17" Type="http://schemas.openxmlformats.org/officeDocument/2006/relationships/tags" Target="../tags/tag16.xml"/><Relationship Id="rId25" Type="http://schemas.openxmlformats.org/officeDocument/2006/relationships/chart" Target="../charts/chart1.xml"/><Relationship Id="rId2" Type="http://schemas.openxmlformats.org/officeDocument/2006/relationships/tags" Target="../tags/tag1.xml"/><Relationship Id="rId16" Type="http://schemas.openxmlformats.org/officeDocument/2006/relationships/tags" Target="../tags/tag15.xml"/><Relationship Id="rId20" Type="http://schemas.openxmlformats.org/officeDocument/2006/relationships/tags" Target="../tags/tag19.xml"/><Relationship Id="rId1" Type="http://schemas.openxmlformats.org/officeDocument/2006/relationships/vmlDrawing" Target="../drawings/vmlDrawing1.vml"/><Relationship Id="rId6" Type="http://schemas.openxmlformats.org/officeDocument/2006/relationships/tags" Target="../tags/tag5.xml"/><Relationship Id="rId11" Type="http://schemas.openxmlformats.org/officeDocument/2006/relationships/tags" Target="../tags/tag10.xml"/><Relationship Id="rId24" Type="http://schemas.openxmlformats.org/officeDocument/2006/relationships/oleObject" Target="../embeddings/oleObject1.bin"/><Relationship Id="rId5" Type="http://schemas.openxmlformats.org/officeDocument/2006/relationships/tags" Target="../tags/tag4.xml"/><Relationship Id="rId15" Type="http://schemas.openxmlformats.org/officeDocument/2006/relationships/tags" Target="../tags/tag14.xml"/><Relationship Id="rId23" Type="http://schemas.openxmlformats.org/officeDocument/2006/relationships/notesSlide" Target="../notesSlides/notesSlide2.xml"/><Relationship Id="rId10" Type="http://schemas.openxmlformats.org/officeDocument/2006/relationships/tags" Target="../tags/tag9.xml"/><Relationship Id="rId19" Type="http://schemas.openxmlformats.org/officeDocument/2006/relationships/tags" Target="../tags/tag18.xml"/><Relationship Id="rId4" Type="http://schemas.openxmlformats.org/officeDocument/2006/relationships/tags" Target="../tags/tag3.xml"/><Relationship Id="rId9" Type="http://schemas.openxmlformats.org/officeDocument/2006/relationships/tags" Target="../tags/tag8.xml"/><Relationship Id="rId14" Type="http://schemas.openxmlformats.org/officeDocument/2006/relationships/tags" Target="../tags/tag13.xml"/><Relationship Id="rId22" Type="http://schemas.openxmlformats.org/officeDocument/2006/relationships/slideLayout" Target="../slideLayouts/slideLayout6.xml"/><Relationship Id="rId27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hyperlink" Target="http://www.bigreferat.com/referats-img/rus/3752/001.gif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www.pravmir.ru/wp-content/uploads/2013/06/trud-dog.jpg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27.xml"/><Relationship Id="rId13" Type="http://schemas.openxmlformats.org/officeDocument/2006/relationships/tags" Target="../tags/tag32.xml"/><Relationship Id="rId18" Type="http://schemas.openxmlformats.org/officeDocument/2006/relationships/slideLayout" Target="../slideLayouts/slideLayout2.xml"/><Relationship Id="rId3" Type="http://schemas.openxmlformats.org/officeDocument/2006/relationships/tags" Target="../tags/tag22.xml"/><Relationship Id="rId7" Type="http://schemas.openxmlformats.org/officeDocument/2006/relationships/tags" Target="../tags/tag26.xml"/><Relationship Id="rId12" Type="http://schemas.openxmlformats.org/officeDocument/2006/relationships/tags" Target="../tags/tag31.xml"/><Relationship Id="rId17" Type="http://schemas.openxmlformats.org/officeDocument/2006/relationships/tags" Target="../tags/tag36.xml"/><Relationship Id="rId2" Type="http://schemas.openxmlformats.org/officeDocument/2006/relationships/tags" Target="../tags/tag21.xml"/><Relationship Id="rId16" Type="http://schemas.openxmlformats.org/officeDocument/2006/relationships/tags" Target="../tags/tag35.xml"/><Relationship Id="rId20" Type="http://schemas.openxmlformats.org/officeDocument/2006/relationships/oleObject" Target="../embeddings/oleObject2.bin"/><Relationship Id="rId1" Type="http://schemas.openxmlformats.org/officeDocument/2006/relationships/vmlDrawing" Target="../drawings/vmlDrawing2.vml"/><Relationship Id="rId6" Type="http://schemas.openxmlformats.org/officeDocument/2006/relationships/tags" Target="../tags/tag25.xml"/><Relationship Id="rId11" Type="http://schemas.openxmlformats.org/officeDocument/2006/relationships/tags" Target="../tags/tag30.xml"/><Relationship Id="rId5" Type="http://schemas.openxmlformats.org/officeDocument/2006/relationships/tags" Target="../tags/tag24.xml"/><Relationship Id="rId15" Type="http://schemas.openxmlformats.org/officeDocument/2006/relationships/tags" Target="../tags/tag34.xml"/><Relationship Id="rId10" Type="http://schemas.openxmlformats.org/officeDocument/2006/relationships/tags" Target="../tags/tag29.xml"/><Relationship Id="rId19" Type="http://schemas.openxmlformats.org/officeDocument/2006/relationships/notesSlide" Target="../notesSlides/notesSlide3.xml"/><Relationship Id="rId4" Type="http://schemas.openxmlformats.org/officeDocument/2006/relationships/tags" Target="../tags/tag23.xml"/><Relationship Id="rId9" Type="http://schemas.openxmlformats.org/officeDocument/2006/relationships/tags" Target="../tags/tag28.xml"/><Relationship Id="rId14" Type="http://schemas.openxmlformats.org/officeDocument/2006/relationships/tags" Target="../tags/tag3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www.i-russia.ru/media/files/41d3246ecdf20392a34d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gif"/><Relationship Id="rId4" Type="http://schemas.openxmlformats.org/officeDocument/2006/relationships/hyperlink" Target="http://mou-sosh14.narod.ru/STUDENT.gif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skolkovo.ru/mambots/content/multithumb/images/adf85ee1172b6fdcab0b0de1e05005cb.jp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hais.ru/uploads/posts/2010-07/1279199293_attestacia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hyperlink" Target="http://images.yandex.ru/yandsearch?p=1&amp;text=%D0%B8%D0%BD%D0%B6%D0%B5%D0%BD%D0%B5%D1%80&amp;clid=1932020&amp;img_url=http://congso.net/img/uploads/ky_nang_quan_ly_du_an_thanh_cong20121107101417.jpg&amp;pos=35&amp;rpt=simage&amp;nojs=1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skolkovo.ru/mambots/content/multithumb/images/e8eb5a6065ee620b300b2da64a59133b.jp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skolkovo.ru/mambots/content/multithumb/images/b8125c4313d48ebf76ce80ea7dbe6b33.jpg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1.jpeg"/><Relationship Id="rId2" Type="http://schemas.openxmlformats.org/officeDocument/2006/relationships/hyperlink" Target="http://images.yandex.ru/yandsearch?text=%D0%97%D0%B2%D0%B0%D0%BD%D0%B8%D0%B5%20%D0%BF%D1%80%D0%BE%D1%84%D0%B5%D1%81%D1%81%D0%B8%D0%BE%D0%BD%D0%B0%D0%BB%D1%8C%D0%BD%D1%8B%D0%B9%20%D0%B8%D0%BD%D0%B6%D0%B5%D0%BD%D0%B5%D1%80&amp;clid=1932020&amp;img_url=http://livam.ru/upload/medialibrary/942/jfqadmgcjlhkywhqbvnsfxpx.jpg&amp;pos=24&amp;rpt=simage&amp;nojs=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yandex.ru/yandsearch?p=2&amp;text=%D0%97%D0%B2%D0%B0%D0%BD%D0%B8%D0%B5%20%D0%BF%D1%80%D0%BE%D1%84%D0%B5%D1%81%D1%81%D0%B8%D0%BE%D0%BD%D0%B0%D0%BB%D1%8C%D0%BD%D1%8B%D0%B9%20%D0%B8%D0%BD%D0%B6%D0%B5%D0%BD%D0%B5%D1%80&amp;clid=1932020&amp;img_url=http://www.energyland.info/img/news/042011/433cb6bc07440233a845b7b87dacf38d.jpg&amp;pos=76&amp;rpt=simage&amp;nojs=1" TargetMode="External"/><Relationship Id="rId5" Type="http://schemas.openxmlformats.org/officeDocument/2006/relationships/image" Target="../media/image10.jpeg"/><Relationship Id="rId4" Type="http://schemas.openxmlformats.org/officeDocument/2006/relationships/hyperlink" Target="http://images.yandex.ru/yandsearch?p=1&amp;text=%D0%97%D0%B2%D0%B0%D0%BD%D0%B8%D0%B5%20%D0%BF%D1%80%D0%BE%D1%84%D0%B5%D1%81%D1%81%D0%B8%D0%BE%D0%BD%D0%B0%D0%BB%D1%8C%D0%BD%D1%8B%D0%B9%20%D0%B8%D0%BD%D0%B6%D0%B5%D0%BD%D0%B5%D1%80&amp;clid=1932020&amp;img_url=http://pstu.ru/_res/gallery/3420pic.jpg&amp;pos=47&amp;rpt=simage&amp;nojs=1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46E923-15BD-4D9D-8616-A91A7A32B67C}" type="datetime1">
              <a:rPr lang="ru-RU" smtClean="0"/>
              <a:pPr>
                <a:defRPr/>
              </a:pPr>
              <a:t>26.03.2014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©Вдовенко З.В.</a:t>
            </a: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A31899-3018-4C14-A69E-99A33179FCAE}" type="slidenum">
              <a:rPr lang="ru-RU"/>
              <a:pPr>
                <a:defRPr/>
              </a:pPr>
              <a:t>1</a:t>
            </a:fld>
            <a:endParaRPr lang="ru-RU"/>
          </a:p>
        </p:txBody>
      </p:sp>
      <p:sp>
        <p:nvSpPr>
          <p:cNvPr id="177154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571472" y="428604"/>
            <a:ext cx="8429653" cy="1071563"/>
          </a:xfrm>
        </p:spPr>
        <p:txBody>
          <a:bodyPr>
            <a:noAutofit/>
          </a:bodyPr>
          <a:lstStyle/>
          <a:p>
            <a:pPr algn="r">
              <a:spcAft>
                <a:spcPts val="600"/>
              </a:spcAft>
            </a:pPr>
            <a:r>
              <a:rPr lang="ru-RU" sz="2400" b="1" dirty="0" smtClean="0">
                <a:solidFill>
                  <a:srgbClr val="0033CC"/>
                </a:solidFill>
                <a:latin typeface="Arial Narrow" pitchFamily="34" charset="0"/>
              </a:rPr>
              <a:t>Проблемы ОБЩЕСТВА</a:t>
            </a:r>
            <a:br>
              <a:rPr lang="ru-RU" sz="2400" b="1" dirty="0" smtClean="0">
                <a:solidFill>
                  <a:srgbClr val="0033CC"/>
                </a:solidFill>
                <a:latin typeface="Arial Narrow" pitchFamily="34" charset="0"/>
              </a:rPr>
            </a:br>
            <a:r>
              <a:rPr lang="ru-RU" sz="2400" b="1" dirty="0" smtClean="0">
                <a:solidFill>
                  <a:srgbClr val="0033CC"/>
                </a:solidFill>
                <a:latin typeface="Arial Narrow" pitchFamily="34" charset="0"/>
              </a:rPr>
              <a:t>СОВРЕМЕННОГО БИЗНЕСА и ОБРАЗОВАНИЯ</a:t>
            </a:r>
            <a:br>
              <a:rPr lang="ru-RU" sz="2400" b="1" dirty="0" smtClean="0">
                <a:solidFill>
                  <a:srgbClr val="0033CC"/>
                </a:solidFill>
                <a:latin typeface="Arial Narrow" pitchFamily="34" charset="0"/>
              </a:rPr>
            </a:br>
            <a:r>
              <a:rPr lang="ru-RU" sz="24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Вдовенко Зинаида Владимировна</a:t>
            </a:r>
            <a:r>
              <a:rPr lang="ru-RU" sz="1600" i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/>
            </a:r>
            <a:br>
              <a:rPr lang="ru-RU" sz="1600" i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</a:br>
            <a:r>
              <a:rPr lang="ru-RU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Российский химико-технологический университет имени Д.И.Менделеева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b="1" dirty="0" smtClean="0">
              <a:solidFill>
                <a:srgbClr val="0033CC"/>
              </a:solidFill>
              <a:latin typeface="Arial Narrow" pitchFamily="34" charset="0"/>
            </a:endParaRPr>
          </a:p>
        </p:txBody>
      </p:sp>
      <p:sp>
        <p:nvSpPr>
          <p:cNvPr id="11267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142843" y="1714488"/>
            <a:ext cx="5929355" cy="1428760"/>
          </a:xfrm>
        </p:spPr>
        <p:txBody>
          <a:bodyPr>
            <a:normAutofit fontScale="92500" lnSpcReduction="20000"/>
          </a:bodyPr>
          <a:lstStyle/>
          <a:p>
            <a:pPr marL="0" eaLnBrk="1" hangingPunct="1">
              <a:spcBef>
                <a:spcPts val="1800"/>
              </a:spcBef>
              <a:spcAft>
                <a:spcPts val="1200"/>
              </a:spcAft>
              <a:buFont typeface="Wingdings" pitchFamily="2" charset="2"/>
              <a:buNone/>
            </a:pPr>
            <a:r>
              <a:rPr lang="ru-RU" sz="2400" b="1" dirty="0" smtClean="0">
                <a:solidFill>
                  <a:srgbClr val="7030A0"/>
                </a:solidFill>
                <a:latin typeface="Arial Narrow" pitchFamily="34" charset="0"/>
              </a:rPr>
              <a:t>Модернизация общества, внедрение инновационных процессов не могут рассматриваться в отрыве от подготовки специалистов ИНЖЕНЕРНОЙ НАПРАВЛЕННОСТИ</a:t>
            </a:r>
          </a:p>
          <a:p>
            <a:pPr marL="0" eaLnBrk="1" hangingPunct="1">
              <a:spcAft>
                <a:spcPts val="1200"/>
              </a:spcAft>
              <a:buFont typeface="Wingdings" pitchFamily="2" charset="2"/>
              <a:buNone/>
            </a:pPr>
            <a:endParaRPr lang="ru-RU" sz="2400" b="1" dirty="0" smtClean="0">
              <a:latin typeface="Arial Narrow" pitchFamily="34" charset="0"/>
            </a:endParaRPr>
          </a:p>
        </p:txBody>
      </p:sp>
      <p:sp>
        <p:nvSpPr>
          <p:cNvPr id="11274" name="AutoShape 11" descr="http://topnews.net.nz/images/Wall-St-23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42844" y="3214686"/>
            <a:ext cx="5929322" cy="31239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ru-RU" sz="2400" dirty="0" smtClean="0">
                <a:cs typeface="Arial" pitchFamily="34" charset="0"/>
              </a:rPr>
              <a:t>Глобализация, бурное развитие науки и техники, смена технологий требует особого внимания подготовка инженерных кадров. 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ru-RU" sz="2400" dirty="0" smtClean="0">
                <a:cs typeface="Arial" pitchFamily="34" charset="0"/>
              </a:rPr>
              <a:t>Нет другого выхода кроме как возведение </a:t>
            </a:r>
            <a:r>
              <a:rPr lang="ru-RU" sz="2400" b="1" dirty="0" smtClean="0">
                <a:cs typeface="Arial" pitchFamily="34" charset="0"/>
              </a:rPr>
              <a:t>инженерной профессии </a:t>
            </a:r>
            <a:r>
              <a:rPr lang="ru-RU" sz="2400" dirty="0" smtClean="0">
                <a:cs typeface="Arial" pitchFamily="34" charset="0"/>
              </a:rPr>
              <a:t>в разряд </a:t>
            </a:r>
            <a:r>
              <a:rPr lang="ru-RU" sz="2400" b="1" dirty="0" smtClean="0">
                <a:cs typeface="Arial" pitchFamily="34" charset="0"/>
              </a:rPr>
              <a:t>самых престижных и высокооплачиваемых</a:t>
            </a:r>
            <a:endParaRPr lang="ru-RU" b="1" dirty="0" smtClean="0">
              <a:cs typeface="Arial" pitchFamily="34" charset="0"/>
            </a:endParaRPr>
          </a:p>
        </p:txBody>
      </p:sp>
      <p:pic>
        <p:nvPicPr>
          <p:cNvPr id="13" name="Picture 2" descr="D:\Мои рисунки\uwmadison_340366_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2" y="2071678"/>
            <a:ext cx="2500330" cy="4572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Содержимое 2"/>
          <p:cNvSpPr>
            <a:spLocks noGrp="1"/>
          </p:cNvSpPr>
          <p:nvPr>
            <p:ph idx="1"/>
          </p:nvPr>
        </p:nvSpPr>
        <p:spPr>
          <a:xfrm>
            <a:off x="285720" y="0"/>
            <a:ext cx="8648730" cy="6248400"/>
          </a:xfrm>
        </p:spPr>
        <p:txBody>
          <a:bodyPr>
            <a:normAutofit lnSpcReduction="10000"/>
          </a:bodyPr>
          <a:lstStyle/>
          <a:p>
            <a:pPr marL="0" indent="0">
              <a:spcAft>
                <a:spcPts val="600"/>
              </a:spcAft>
              <a:buFont typeface="Wingdings 2" pitchFamily="18" charset="2"/>
              <a:buNone/>
            </a:pP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Во многих развитых странах существует </a:t>
            </a:r>
            <a:r>
              <a:rPr lang="ru-RU" sz="20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2-Х СТУПЕНЧАТАЯ СИСТЕМА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подготовки и и признания инженерных кадров: 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1) получение инженерного образования </a:t>
            </a:r>
          </a:p>
          <a:p>
            <a:pPr marL="0" indent="0">
              <a:spcAft>
                <a:spcPts val="600"/>
              </a:spcAft>
              <a:buFont typeface="Wingdings 2" pitchFamily="18" charset="2"/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2) регистрация в качестве профессионального инженера</a:t>
            </a:r>
          </a:p>
          <a:p>
            <a:pPr marL="0" indent="0">
              <a:spcAft>
                <a:spcPts val="600"/>
              </a:spcAft>
              <a:buFont typeface="Wingdings 2" pitchFamily="18" charset="2"/>
              <a:buNone/>
            </a:pPr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spcAft>
                <a:spcPts val="600"/>
              </a:spcAft>
              <a:buFont typeface="Wingdings 2" pitchFamily="18" charset="2"/>
              <a:buNone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Для регистрации необходимо:</a:t>
            </a:r>
          </a:p>
          <a:p>
            <a:pPr marL="0" indent="0">
              <a:spcAft>
                <a:spcPts val="600"/>
              </a:spcAft>
              <a:buFont typeface="Wingdings 2" pitchFamily="18" charset="2"/>
              <a:buNone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– окончить университет по аккредитованной инженерной программе;</a:t>
            </a:r>
          </a:p>
          <a:p>
            <a:pPr marL="0" indent="0">
              <a:spcAft>
                <a:spcPts val="600"/>
              </a:spcAft>
              <a:buFont typeface="Wingdings 2" pitchFamily="18" charset="2"/>
              <a:buNone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– иметь лицензию на осуществление профессиональной деятельности;</a:t>
            </a:r>
          </a:p>
          <a:p>
            <a:pPr marL="0" indent="0">
              <a:spcAft>
                <a:spcPts val="600"/>
              </a:spcAft>
              <a:buFont typeface="Wingdings 2" pitchFamily="18" charset="2"/>
              <a:buNone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– иметь опыт практической инженерной деятельности</a:t>
            </a:r>
          </a:p>
          <a:p>
            <a:pPr marL="0" indent="0">
              <a:spcAft>
                <a:spcPts val="600"/>
              </a:spcAft>
              <a:buFont typeface="Wingdings 2" pitchFamily="18" charset="2"/>
              <a:buNone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ru-RU" sz="20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от 3 до 7 лет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в зависимости от страны);</a:t>
            </a:r>
          </a:p>
          <a:p>
            <a:pPr marL="0" indent="0">
              <a:spcAft>
                <a:spcPts val="600"/>
              </a:spcAft>
              <a:buFont typeface="Wingdings 2" pitchFamily="18" charset="2"/>
              <a:buNone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– сдать профессиональные экзамены;</a:t>
            </a:r>
          </a:p>
          <a:p>
            <a:pPr marL="0" indent="0">
              <a:spcAft>
                <a:spcPts val="600"/>
              </a:spcAft>
              <a:buFont typeface="Wingdings 2" pitchFamily="18" charset="2"/>
              <a:buNone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– поддерживать свою квалификацию через</a:t>
            </a:r>
          </a:p>
          <a:p>
            <a:pPr marL="0" indent="0">
              <a:spcAft>
                <a:spcPts val="600"/>
              </a:spcAft>
              <a:buFont typeface="Wingdings 2" pitchFamily="18" charset="2"/>
              <a:buNone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   непрерывное профессиональное совершенствование;</a:t>
            </a:r>
          </a:p>
          <a:p>
            <a:pPr marL="0" indent="0">
              <a:spcAft>
                <a:spcPts val="600"/>
              </a:spcAft>
              <a:buFont typeface="Wingdings 2" pitchFamily="18" charset="2"/>
              <a:buNone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– следовать кодексу профессиональной этики.</a:t>
            </a:r>
          </a:p>
          <a:p>
            <a:pPr marL="0" indent="0">
              <a:spcAft>
                <a:spcPts val="600"/>
              </a:spcAft>
              <a:buFont typeface="Wingdings 2" pitchFamily="18" charset="2"/>
              <a:buNone/>
            </a:pPr>
            <a:endParaRPr lang="ru-RU" sz="1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566E57-387A-48F5-A1D0-05444408241E}" type="datetime1">
              <a:rPr lang="ru-RU" smtClean="0"/>
              <a:pPr>
                <a:defRPr/>
              </a:pPr>
              <a:t>26.03.2014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857875" y="6381750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ru-RU" smtClean="0"/>
              <a:t>©Вдовенко З.В.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50F087-291B-4F8A-AA2D-2D86198228B7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pic>
        <p:nvPicPr>
          <p:cNvPr id="9" name="Picture 2" descr="C:\Documents and Settings\Зинаида\Мои документы\Мои рисунки\iCAS95W9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702" y="3786176"/>
            <a:ext cx="2286016" cy="30718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Содержимое 2"/>
          <p:cNvSpPr>
            <a:spLocks noGrp="1"/>
          </p:cNvSpPr>
          <p:nvPr>
            <p:ph idx="1"/>
          </p:nvPr>
        </p:nvSpPr>
        <p:spPr>
          <a:xfrm>
            <a:off x="214282" y="1357297"/>
            <a:ext cx="8929718" cy="3857653"/>
          </a:xfrm>
        </p:spPr>
        <p:txBody>
          <a:bodyPr/>
          <a:lstStyle/>
          <a:p>
            <a:pPr marL="0" indent="0">
              <a:spcAft>
                <a:spcPts val="600"/>
              </a:spcAft>
              <a:buFont typeface="Wingdings 2" pitchFamily="18" charset="2"/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Обучение в процессе работы над конкретным НИР, НИОКР, НИОКР по заказам промышленных предприятий (создание новых материалов; отработки новых технологий и др.) </a:t>
            </a:r>
          </a:p>
          <a:p>
            <a:pPr marL="0" indent="0">
              <a:spcAft>
                <a:spcPts val="600"/>
              </a:spcAft>
              <a:buFont typeface="Wingdings 2" pitchFamily="18" charset="2"/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Это могут быть НИР, выполняемые совместно со студентами старших курсов, аспирантами, преподавателями и представителями академических институтов или промышленных предприятий. </a:t>
            </a:r>
          </a:p>
          <a:p>
            <a:pPr marL="0" indent="0">
              <a:spcAft>
                <a:spcPts val="600"/>
              </a:spcAft>
              <a:buFont typeface="Wingdings 2" pitchFamily="18" charset="2"/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Это позволит уменьшить разрыв, когда выпускник приходит на работу в промышленность, а ему предлагают забыть все то, чему его учили в университете.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254CBD-09F8-4BCA-AB07-EA4CE1723920}" type="datetime1">
              <a:rPr lang="ru-RU" smtClean="0"/>
              <a:pPr>
                <a:defRPr/>
              </a:pPr>
              <a:t>26.03.2014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©Вдовенко З.В.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C0CAA1-B304-4504-AD4C-6F58527BD468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pic>
        <p:nvPicPr>
          <p:cNvPr id="140290" name="Picture 2" descr="http://krsk.sibnovosti.ru/pictures/0380/4136/v_noyabre_izmenitsya_tablitsa_menedeleeva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4643446"/>
            <a:ext cx="2786082" cy="1714512"/>
          </a:xfrm>
          <a:prstGeom prst="rect">
            <a:avLst/>
          </a:prstGeom>
          <a:noFill/>
        </p:spPr>
      </p:pic>
      <p:pic>
        <p:nvPicPr>
          <p:cNvPr id="163842" name="Picture 2" descr="http://im3-tub-ru.yandex.net/i?id=380074881-11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06144" y="4572008"/>
            <a:ext cx="2652136" cy="1928826"/>
          </a:xfrm>
          <a:prstGeom prst="rect">
            <a:avLst/>
          </a:prstGeom>
          <a:noFill/>
        </p:spPr>
      </p:pic>
      <p:pic>
        <p:nvPicPr>
          <p:cNvPr id="163844" name="Picture 4" descr="http://im3-tub-ru.yandex.net/i?id=201653986-42-72&amp;n=21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00430" y="4572008"/>
            <a:ext cx="2324100" cy="1857388"/>
          </a:xfrm>
          <a:prstGeom prst="rect">
            <a:avLst/>
          </a:prstGeom>
          <a:noFill/>
        </p:spPr>
      </p:pic>
      <p:pic>
        <p:nvPicPr>
          <p:cNvPr id="163846" name="Picture 6" descr="http://im6-tub-ru.yandex.net/i?id=13621818-35-72&amp;n=21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500298" y="5429264"/>
            <a:ext cx="1958931" cy="1214422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500298" y="214290"/>
            <a:ext cx="43577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cs typeface="Arial" pitchFamily="34" charset="0"/>
              </a:rPr>
              <a:t>В мире осуществляется переход к ПРОЕКТНОМУ ОБРАЗОВАНИЮ   </a:t>
            </a:r>
          </a:p>
          <a:p>
            <a:endParaRPr lang="ru-RU" dirty="0"/>
          </a:p>
        </p:txBody>
      </p:sp>
      <p:pic>
        <p:nvPicPr>
          <p:cNvPr id="163850" name="Picture 10" descr="http://im4-tub-ru.yandex.net/i?id=418883276-03-72&amp;n=21">
            <a:hlinkClick r:id="rId10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57158" y="0"/>
            <a:ext cx="1905000" cy="1428750"/>
          </a:xfrm>
          <a:prstGeom prst="rect">
            <a:avLst/>
          </a:prstGeom>
          <a:noFill/>
        </p:spPr>
      </p:pic>
      <p:sp>
        <p:nvSpPr>
          <p:cNvPr id="12" name="Скругленный прямоугольник 11"/>
          <p:cNvSpPr/>
          <p:nvPr/>
        </p:nvSpPr>
        <p:spPr>
          <a:xfrm>
            <a:off x="6715140" y="285728"/>
            <a:ext cx="2214578" cy="9286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786578" y="571480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ПРОБЛЕМА 3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333" name="Rectangle 5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121489" y="234864"/>
            <a:ext cx="8794113" cy="589587"/>
          </a:xfrm>
        </p:spPr>
        <p:txBody>
          <a:bodyPr lIns="93296" tIns="46648" rIns="93296" bIns="46648">
            <a:noAutofit/>
          </a:bodyPr>
          <a:lstStyle/>
          <a:p>
            <a:pPr algn="l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800" b="1" dirty="0" smtClean="0"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ТРУДОУСТРОЙСТВО ВЫПУСКНИКОВ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Дата 2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562900C-F89C-4D70-A52C-31798FDC4923}" type="datetime1">
              <a:rPr lang="ru-RU" smtClean="0"/>
              <a:pPr>
                <a:defRPr/>
              </a:pPr>
              <a:t>26.03.2014</a:t>
            </a:fld>
            <a:endParaRPr lang="ru-RU"/>
          </a:p>
        </p:txBody>
      </p:sp>
      <p:sp>
        <p:nvSpPr>
          <p:cNvPr id="30" name="Нижний колонтитул 2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©Вдовенко З.В.</a:t>
            </a:r>
            <a:endParaRPr lang="ru-RU"/>
          </a:p>
        </p:txBody>
      </p:sp>
      <p:sp>
        <p:nvSpPr>
          <p:cNvPr id="25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 lIns="93296" tIns="46648" rIns="93296" bIns="46648"/>
          <a:lstStyle/>
          <a:p>
            <a:fld id="{774B9677-66A9-4FBB-B5CA-54C26300B8F1}" type="slidenum">
              <a:rPr lang="ru-RU"/>
              <a:pPr/>
              <a:t>12</a:t>
            </a:fld>
            <a:r>
              <a:rPr lang="ru-RU"/>
              <a:t> </a:t>
            </a:r>
          </a:p>
        </p:txBody>
      </p:sp>
      <p:graphicFrame>
        <p:nvGraphicFramePr>
          <p:cNvPr id="867330" name="Object 2" hidden="1"/>
          <p:cNvGraphicFramePr>
            <a:graphicFrameLocks noChangeAspect="1"/>
          </p:cNvGraphicFramePr>
          <p:nvPr/>
        </p:nvGraphicFramePr>
        <p:xfrm>
          <a:off x="0" y="0"/>
          <a:ext cx="161984" cy="161974"/>
        </p:xfrm>
        <a:graphic>
          <a:graphicData uri="http://schemas.openxmlformats.org/presentationml/2006/ole">
            <p:oleObj spid="_x0000_s144386" name="think-cell Slide" r:id="rId24" imgW="360" imgH="360" progId="">
              <p:embed/>
            </p:oleObj>
          </a:graphicData>
        </a:graphic>
      </p:graphicFrame>
      <p:sp>
        <p:nvSpPr>
          <p:cNvPr id="867331" name="Rectangle 3" hidden="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0"/>
            <a:ext cx="161984" cy="16197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/>
            <a:endParaRPr lang="ru-RU" sz="1400" dirty="0">
              <a:cs typeface="Arial" pitchFamily="34" charset="0"/>
            </a:endParaRPr>
          </a:p>
        </p:txBody>
      </p:sp>
      <p:sp>
        <p:nvSpPr>
          <p:cNvPr id="867332" name="AutoShape 4"/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214282" y="1714488"/>
            <a:ext cx="5411932" cy="4530426"/>
          </a:xfrm>
          <a:prstGeom prst="homePlate">
            <a:avLst>
              <a:gd name="adj" fmla="val 48"/>
            </a:avLst>
          </a:prstGeom>
          <a:solidFill>
            <a:schemeClr val="bg1"/>
          </a:solidFill>
          <a:ln w="1905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lIns="93296" tIns="46648" rIns="93296" bIns="46648" anchor="ctr"/>
          <a:lstStyle/>
          <a:p>
            <a:endParaRPr lang="ru-RU"/>
          </a:p>
        </p:txBody>
      </p:sp>
      <p:sp>
        <p:nvSpPr>
          <p:cNvPr id="867334" name="McK 5. Source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21488" y="6566446"/>
            <a:ext cx="7002570" cy="155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marL="796905" indent="-796905" defTabSz="913526">
              <a:tabLst>
                <a:tab pos="795286" algn="l"/>
              </a:tabLst>
            </a:pPr>
            <a:r>
              <a:rPr lang="ru-RU" sz="1000" dirty="0">
                <a:solidFill>
                  <a:srgbClr val="000000"/>
                </a:solidFill>
                <a:cs typeface="Arial" pitchFamily="34" charset="0"/>
              </a:rPr>
              <a:t>ИСТОЧНИК: </a:t>
            </a:r>
            <a:r>
              <a:rPr lang="ru-RU" sz="1000" dirty="0" smtClean="0">
                <a:solidFill>
                  <a:srgbClr val="000000"/>
                </a:solidFill>
                <a:cs typeface="Arial" pitchFamily="34" charset="0"/>
              </a:rPr>
              <a:t>Росстат,  </a:t>
            </a:r>
            <a:r>
              <a:rPr lang="ru-RU" sz="1000" dirty="0" err="1" smtClean="0">
                <a:solidFill>
                  <a:srgbClr val="000000"/>
                </a:solidFill>
                <a:cs typeface="Arial" pitchFamily="34" charset="0"/>
              </a:rPr>
              <a:t>Минпромторг</a:t>
            </a:r>
            <a:endParaRPr lang="ru-RU" sz="1000" dirty="0">
              <a:solidFill>
                <a:srgbClr val="000000"/>
              </a:solidFill>
              <a:cs typeface="Arial" pitchFamily="34" charset="0"/>
            </a:endParaRPr>
          </a:p>
        </p:txBody>
      </p:sp>
      <p:graphicFrame>
        <p:nvGraphicFramePr>
          <p:cNvPr id="26" name="Object 3"/>
          <p:cNvGraphicFramePr>
            <a:graphicFrameLocks/>
          </p:cNvGraphicFramePr>
          <p:nvPr>
            <p:custDataLst>
              <p:tags r:id="rId6"/>
            </p:custDataLst>
          </p:nvPr>
        </p:nvGraphicFramePr>
        <p:xfrm>
          <a:off x="1169525" y="1917778"/>
          <a:ext cx="5790930" cy="36233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5"/>
          </a:graphicData>
        </a:graphic>
      </p:graphicFrame>
      <p:sp>
        <p:nvSpPr>
          <p:cNvPr id="867336" name="Rectangle 8"/>
          <p:cNvSpPr>
            <a:spLocks noChangeArrowheads="1"/>
          </p:cNvSpPr>
          <p:nvPr>
            <p:custDataLst>
              <p:tags r:id="rId7"/>
            </p:custDataLst>
          </p:nvPr>
        </p:nvSpPr>
        <p:spPr bwMode="gray">
          <a:xfrm>
            <a:off x="1838519" y="2713074"/>
            <a:ext cx="246216" cy="217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2676" tIns="0" rIns="22676" bIns="0" anchor="ctr"/>
          <a:lstStyle/>
          <a:p>
            <a:pPr algn="ctr" defTabSz="913526">
              <a:buClr>
                <a:schemeClr val="tx2"/>
              </a:buClr>
            </a:pPr>
            <a:endParaRPr 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67337" name="Rectangle 9"/>
          <p:cNvSpPr>
            <a:spLocks noChangeArrowheads="1"/>
          </p:cNvSpPr>
          <p:nvPr>
            <p:custDataLst>
              <p:tags r:id="rId8"/>
            </p:custDataLst>
          </p:nvPr>
        </p:nvSpPr>
        <p:spPr bwMode="gray">
          <a:xfrm>
            <a:off x="1838519" y="2227150"/>
            <a:ext cx="246216" cy="217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2676" tIns="0" rIns="22676" bIns="0" anchor="ctr"/>
          <a:lstStyle/>
          <a:p>
            <a:pPr algn="ctr" defTabSz="913526">
              <a:buClr>
                <a:schemeClr val="tx2"/>
              </a:buClr>
            </a:pPr>
            <a:fld id="{9710E783-FCD5-43CD-8A02-98730FD1D262}" type="datetime'''''''''''''''1''''''9'''''''''''''''''''''''''''''''">
              <a:rPr lang="en-US" sz="1600">
                <a:solidFill>
                  <a:schemeClr val="bg1"/>
                </a:solidFill>
                <a:cs typeface="Arial" pitchFamily="34" charset="0"/>
              </a:rPr>
              <a:pPr algn="ctr" defTabSz="913526">
                <a:buClr>
                  <a:schemeClr val="tx2"/>
                </a:buClr>
              </a:pPr>
              <a:t>19</a:t>
            </a:fld>
            <a:endParaRPr lang="en-US" sz="16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67338" name="Rectangle 10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42844" y="4214818"/>
            <a:ext cx="1643074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defTabSz="913526">
              <a:buClr>
                <a:schemeClr val="tx2"/>
              </a:buClr>
            </a:pPr>
            <a:r>
              <a:rPr lang="ru-RU" sz="1400" b="1" dirty="0" smtClean="0">
                <a:cs typeface="Arial" pitchFamily="34" charset="0"/>
              </a:rPr>
              <a:t>Работают</a:t>
            </a:r>
          </a:p>
          <a:p>
            <a:pPr defTabSz="913526">
              <a:buClr>
                <a:schemeClr val="tx2"/>
              </a:buClr>
            </a:pPr>
            <a:r>
              <a:rPr lang="ru-RU" sz="1400" b="1" dirty="0" smtClean="0">
                <a:cs typeface="Arial" pitchFamily="34" charset="0"/>
              </a:rPr>
              <a:t>по специальности</a:t>
            </a:r>
            <a:endParaRPr lang="en-US" sz="1400" b="1" dirty="0">
              <a:cs typeface="Arial" pitchFamily="34" charset="0"/>
            </a:endParaRPr>
          </a:p>
        </p:txBody>
      </p:sp>
      <p:sp>
        <p:nvSpPr>
          <p:cNvPr id="867340" name="Rectangle 12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14282" y="2428868"/>
            <a:ext cx="1088863" cy="217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defTabSz="913526">
              <a:buClr>
                <a:schemeClr val="tx2"/>
              </a:buClr>
            </a:pPr>
            <a:r>
              <a:rPr lang="ru-RU" sz="1400" dirty="0" smtClean="0">
                <a:cs typeface="Arial" pitchFamily="34" charset="0"/>
              </a:rPr>
              <a:t> </a:t>
            </a:r>
            <a:r>
              <a:rPr lang="ru-RU" sz="1400" b="1" dirty="0" smtClean="0">
                <a:cs typeface="Arial" pitchFamily="34" charset="0"/>
              </a:rPr>
              <a:t>Работают </a:t>
            </a:r>
          </a:p>
          <a:p>
            <a:pPr defTabSz="913526">
              <a:buClr>
                <a:schemeClr val="tx2"/>
              </a:buClr>
            </a:pPr>
            <a:r>
              <a:rPr lang="ru-RU" sz="1400" b="1" dirty="0" smtClean="0">
                <a:cs typeface="Arial" pitchFamily="34" charset="0"/>
              </a:rPr>
              <a:t>в другой области</a:t>
            </a:r>
            <a:endParaRPr lang="en-US" sz="1400" b="1" dirty="0">
              <a:cs typeface="Arial" pitchFamily="34" charset="0"/>
            </a:endParaRPr>
          </a:p>
        </p:txBody>
      </p:sp>
      <p:sp>
        <p:nvSpPr>
          <p:cNvPr id="867341" name="Rectangle 13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28596" y="2786058"/>
            <a:ext cx="928694" cy="217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defTabSz="913526">
              <a:buClr>
                <a:schemeClr val="tx2"/>
              </a:buClr>
            </a:pPr>
            <a:endParaRPr lang="en-US" sz="1400" dirty="0">
              <a:cs typeface="Arial" pitchFamily="34" charset="0"/>
            </a:endParaRPr>
          </a:p>
        </p:txBody>
      </p:sp>
      <p:sp>
        <p:nvSpPr>
          <p:cNvPr id="867343" name="Rectangle 15"/>
          <p:cNvSpPr>
            <a:spLocks noChangeArrowheads="1"/>
          </p:cNvSpPr>
          <p:nvPr>
            <p:custDataLst>
              <p:tags r:id="rId12"/>
            </p:custDataLst>
          </p:nvPr>
        </p:nvSpPr>
        <p:spPr bwMode="gray">
          <a:xfrm>
            <a:off x="6027427" y="2324335"/>
            <a:ext cx="246216" cy="217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2676" tIns="0" rIns="22676" bIns="0" anchor="ctr"/>
          <a:lstStyle/>
          <a:p>
            <a:pPr algn="ctr" defTabSz="913526">
              <a:buClr>
                <a:schemeClr val="tx2"/>
              </a:buClr>
            </a:pPr>
            <a:fld id="{58D4C594-7E86-458E-B4CE-014B2858656D}" type="datetime'''''''''''''''''''''''2''''''''5'''''''">
              <a:rPr lang="en-US" sz="1400">
                <a:solidFill>
                  <a:schemeClr val="bg1"/>
                </a:solidFill>
                <a:cs typeface="Arial" pitchFamily="34" charset="0"/>
              </a:rPr>
              <a:pPr algn="ctr" defTabSz="913526">
                <a:buClr>
                  <a:schemeClr val="tx2"/>
                </a:buClr>
              </a:pPr>
              <a:t>25</a:t>
            </a:fld>
            <a:endParaRPr 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67344" name="Rectangle 16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260180" y="5471498"/>
            <a:ext cx="1097637" cy="457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defTabSz="913526">
              <a:buClr>
                <a:schemeClr val="tx2"/>
              </a:buClr>
            </a:pPr>
            <a:r>
              <a:rPr lang="ru-RU" sz="1400" b="1" dirty="0" smtClean="0">
                <a:cs typeface="Arial" pitchFamily="34" charset="0"/>
              </a:rPr>
              <a:t>Инженеры</a:t>
            </a:r>
            <a:endParaRPr lang="en-US" sz="1400" b="1" dirty="0">
              <a:cs typeface="Arial" pitchFamily="34" charset="0"/>
            </a:endParaRPr>
          </a:p>
        </p:txBody>
      </p:sp>
      <p:sp>
        <p:nvSpPr>
          <p:cNvPr id="867345" name="Rectangle 17"/>
          <p:cNvSpPr>
            <a:spLocks noChangeArrowheads="1"/>
          </p:cNvSpPr>
          <p:nvPr>
            <p:custDataLst>
              <p:tags r:id="rId14"/>
            </p:custDataLst>
          </p:nvPr>
        </p:nvSpPr>
        <p:spPr bwMode="gray">
          <a:xfrm>
            <a:off x="4632744" y="2994909"/>
            <a:ext cx="246216" cy="217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2676" tIns="0" rIns="22676" bIns="0" anchor="ctr"/>
          <a:lstStyle/>
          <a:p>
            <a:pPr algn="ctr" defTabSz="913526">
              <a:buClr>
                <a:schemeClr val="tx2"/>
              </a:buClr>
            </a:pPr>
            <a:fld id="{31A0C8D2-EAFB-484E-A645-AC9BBFF5AB1C}" type="datetime'6''''''''''''''''''''''''''''''''''5'''''''''">
              <a:rPr lang="en-US" sz="1600">
                <a:solidFill>
                  <a:schemeClr val="bg1"/>
                </a:solidFill>
                <a:cs typeface="Arial" pitchFamily="34" charset="0"/>
              </a:rPr>
              <a:pPr algn="ctr" defTabSz="913526">
                <a:buClr>
                  <a:schemeClr val="tx2"/>
                </a:buClr>
              </a:pPr>
              <a:t>65</a:t>
            </a:fld>
            <a:endParaRPr lang="en-US" sz="16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67346" name="Rectangle 18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643174" y="5471498"/>
            <a:ext cx="1565171" cy="868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defTabSz="913526">
              <a:buClr>
                <a:schemeClr val="tx2"/>
              </a:buClr>
            </a:pPr>
            <a:r>
              <a:rPr lang="ru-RU" sz="1400" b="1" dirty="0" smtClean="0">
                <a:cs typeface="Arial" pitchFamily="34" charset="0"/>
              </a:rPr>
              <a:t>Средне-</a:t>
            </a:r>
          </a:p>
          <a:p>
            <a:pPr defTabSz="913526">
              <a:buClr>
                <a:schemeClr val="tx2"/>
              </a:buClr>
            </a:pPr>
            <a:r>
              <a:rPr lang="ru-RU" sz="1400" b="1" dirty="0" err="1" smtClean="0">
                <a:cs typeface="Arial" pitchFamily="34" charset="0"/>
              </a:rPr>
              <a:t>профес-сиональное</a:t>
            </a:r>
            <a:endParaRPr lang="ru-RU" sz="1400" b="1" dirty="0">
              <a:cs typeface="Arial" pitchFamily="34" charset="0"/>
            </a:endParaRPr>
          </a:p>
          <a:p>
            <a:pPr defTabSz="913526">
              <a:buClr>
                <a:schemeClr val="tx2"/>
              </a:buClr>
            </a:pPr>
            <a:endParaRPr lang="en-US" sz="1400" dirty="0">
              <a:cs typeface="Arial" pitchFamily="34" charset="0"/>
            </a:endParaRPr>
          </a:p>
        </p:txBody>
      </p:sp>
      <p:sp>
        <p:nvSpPr>
          <p:cNvPr id="867347" name="Rectangle 19"/>
          <p:cNvSpPr>
            <a:spLocks noChangeArrowheads="1"/>
          </p:cNvSpPr>
          <p:nvPr>
            <p:custDataLst>
              <p:tags r:id="rId16"/>
            </p:custDataLst>
          </p:nvPr>
        </p:nvSpPr>
        <p:spPr bwMode="gray">
          <a:xfrm>
            <a:off x="3288276" y="2946317"/>
            <a:ext cx="145786" cy="217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2676" tIns="0" rIns="22676" bIns="0" anchor="ctr"/>
          <a:lstStyle/>
          <a:p>
            <a:pPr algn="ctr" defTabSz="913526">
              <a:buClr>
                <a:schemeClr val="tx2"/>
              </a:buClr>
            </a:pPr>
            <a:endParaRPr 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67348" name="Rectangle 20"/>
          <p:cNvSpPr>
            <a:spLocks noChangeArrowheads="1"/>
          </p:cNvSpPr>
          <p:nvPr>
            <p:custDataLst>
              <p:tags r:id="rId17"/>
            </p:custDataLst>
          </p:nvPr>
        </p:nvSpPr>
        <p:spPr bwMode="gray">
          <a:xfrm>
            <a:off x="3238061" y="2377786"/>
            <a:ext cx="246216" cy="217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2676" tIns="0" rIns="22676" bIns="0" anchor="ctr"/>
          <a:lstStyle/>
          <a:p>
            <a:pPr algn="ctr" defTabSz="913526">
              <a:buClr>
                <a:schemeClr val="tx2"/>
              </a:buClr>
            </a:pPr>
            <a:fld id="{5E6ADB9B-564A-4368-BA50-7EAC4D83B0CC}" type="datetime'''''2''''''''8'''''''''''''">
              <a:rPr lang="en-US" sz="1600">
                <a:solidFill>
                  <a:schemeClr val="bg1"/>
                </a:solidFill>
                <a:cs typeface="Arial" pitchFamily="34" charset="0"/>
              </a:rPr>
              <a:pPr algn="ctr" defTabSz="913526">
                <a:buClr>
                  <a:schemeClr val="tx2"/>
                </a:buClr>
              </a:pPr>
              <a:t>28</a:t>
            </a:fld>
            <a:endParaRPr lang="en-US" sz="16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67349" name="Rectangle 21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928662" y="5471499"/>
            <a:ext cx="1633926" cy="65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defTabSz="913526">
              <a:buClr>
                <a:schemeClr val="tx2"/>
              </a:buClr>
            </a:pPr>
            <a:r>
              <a:rPr lang="ru-RU" sz="1400" b="1" dirty="0" smtClean="0">
                <a:cs typeface="Arial" pitchFamily="34" charset="0"/>
              </a:rPr>
              <a:t>Высшее</a:t>
            </a:r>
            <a:endParaRPr lang="ru-RU" sz="1400" b="1" dirty="0">
              <a:cs typeface="Arial" pitchFamily="34" charset="0"/>
            </a:endParaRPr>
          </a:p>
        </p:txBody>
      </p:sp>
      <p:sp>
        <p:nvSpPr>
          <p:cNvPr id="867350" name="Rectangle 22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6000760" y="3000372"/>
            <a:ext cx="2643206" cy="3666912"/>
          </a:xfrm>
          <a:prstGeom prst="rect">
            <a:avLst/>
          </a:prstGeom>
          <a:solidFill>
            <a:srgbClr val="225F0D"/>
          </a:solidFill>
          <a:ln w="1905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square" lIns="73471" tIns="73471" rIns="73471" bIns="73471" anchor="ctr">
            <a:spAutoFit/>
          </a:bodyPr>
          <a:lstStyle/>
          <a:p>
            <a:pPr defTabSz="913526">
              <a:buClr>
                <a:schemeClr val="bg2"/>
              </a:buClr>
            </a:pPr>
            <a:r>
              <a:rPr lang="ru-RU" sz="1600" b="1" dirty="0" smtClean="0">
                <a:solidFill>
                  <a:schemeClr val="bg1"/>
                </a:solidFill>
                <a:cs typeface="Arial" pitchFamily="34" charset="0"/>
              </a:rPr>
              <a:t>Основные причины работы по  другим профессиям: </a:t>
            </a:r>
            <a:endParaRPr lang="ru-RU" sz="1600" b="1" dirty="0">
              <a:solidFill>
                <a:schemeClr val="bg1"/>
              </a:solidFill>
              <a:cs typeface="Arial" pitchFamily="34" charset="0"/>
            </a:endParaRPr>
          </a:p>
          <a:p>
            <a:pPr defTabSz="913526">
              <a:buClr>
                <a:schemeClr val="bg2"/>
              </a:buClr>
            </a:pPr>
            <a:endParaRPr lang="ru-RU" sz="1600" b="1" dirty="0">
              <a:solidFill>
                <a:schemeClr val="bg1"/>
              </a:solidFill>
              <a:cs typeface="Arial" pitchFamily="34" charset="0"/>
            </a:endParaRPr>
          </a:p>
          <a:p>
            <a:pPr marL="344520" lvl="1" indent="-342900" defTabSz="913526">
              <a:buClr>
                <a:schemeClr val="bg2"/>
              </a:buClr>
              <a:buSzPct val="125000"/>
              <a:buFont typeface="+mj-lt"/>
              <a:buAutoNum type="arabicPeriod"/>
            </a:pPr>
            <a:r>
              <a:rPr lang="ru-RU" sz="1600" b="1" dirty="0" smtClean="0">
                <a:solidFill>
                  <a:schemeClr val="bg1"/>
                </a:solidFill>
                <a:cs typeface="Arial" pitchFamily="34" charset="0"/>
              </a:rPr>
              <a:t>Низкий уровень </a:t>
            </a:r>
            <a:r>
              <a:rPr lang="ru-RU" sz="1600" b="1" dirty="0">
                <a:solidFill>
                  <a:schemeClr val="bg1"/>
                </a:solidFill>
                <a:cs typeface="Arial" pitchFamily="34" charset="0"/>
              </a:rPr>
              <a:t>заработной платы по сравнению с рыночными </a:t>
            </a:r>
            <a:r>
              <a:rPr lang="ru-RU" sz="1600" b="1" dirty="0" smtClean="0">
                <a:solidFill>
                  <a:schemeClr val="bg1"/>
                </a:solidFill>
                <a:cs typeface="Arial" pitchFamily="34" charset="0"/>
              </a:rPr>
              <a:t>структурами</a:t>
            </a:r>
            <a:endParaRPr lang="ru-RU" sz="1600" b="1" dirty="0">
              <a:solidFill>
                <a:schemeClr val="bg1"/>
              </a:solidFill>
              <a:cs typeface="Arial" pitchFamily="34" charset="0"/>
            </a:endParaRPr>
          </a:p>
          <a:p>
            <a:pPr marL="344520" lvl="1" indent="-342900" defTabSz="913526">
              <a:buClr>
                <a:schemeClr val="bg2"/>
              </a:buClr>
              <a:buSzPct val="125000"/>
              <a:buFont typeface="+mj-lt"/>
              <a:buAutoNum type="arabicPeriod"/>
            </a:pPr>
            <a:endParaRPr lang="ru-RU" sz="1600" b="1" dirty="0">
              <a:solidFill>
                <a:schemeClr val="bg1"/>
              </a:solidFill>
              <a:cs typeface="Arial" pitchFamily="34" charset="0"/>
            </a:endParaRPr>
          </a:p>
          <a:p>
            <a:pPr marL="344520" lvl="1" indent="-342900" defTabSz="913526">
              <a:buClr>
                <a:schemeClr val="bg2"/>
              </a:buClr>
              <a:buSzPct val="125000"/>
              <a:buFont typeface="+mj-lt"/>
              <a:buAutoNum type="arabicPeriod"/>
            </a:pPr>
            <a:r>
              <a:rPr lang="ru-RU" sz="1600" b="1" dirty="0" smtClean="0">
                <a:solidFill>
                  <a:schemeClr val="bg1"/>
                </a:solidFill>
                <a:cs typeface="Arial" pitchFamily="34" charset="0"/>
              </a:rPr>
              <a:t>Отсутствие стажа и опыта работы по инженерной специальности</a:t>
            </a:r>
            <a:endParaRPr lang="ru-RU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67351" name="Rectangle 23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231638" y="1080370"/>
            <a:ext cx="6748255" cy="685152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lIns="93296" tIns="46648" rIns="93296" bIns="46648" anchor="ctr"/>
          <a:lstStyle/>
          <a:p>
            <a:pPr algn="ctr"/>
            <a:endParaRPr lang="ru-RU" sz="1400" dirty="0"/>
          </a:p>
        </p:txBody>
      </p:sp>
      <p:sp>
        <p:nvSpPr>
          <p:cNvPr id="867352" name="Rectangle 24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270515" y="1098188"/>
            <a:ext cx="2658412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defTabSz="913526">
              <a:buClr>
                <a:schemeClr val="tx2"/>
              </a:buClr>
            </a:pPr>
            <a:r>
              <a:rPr lang="ru-RU" sz="1400" dirty="0" smtClean="0">
                <a:cs typeface="Arial" pitchFamily="34" charset="0"/>
              </a:rPr>
              <a:t>Выпускники инженерных направлений подготовки, </a:t>
            </a:r>
          </a:p>
          <a:p>
            <a:pPr defTabSz="913526">
              <a:buClr>
                <a:schemeClr val="tx2"/>
              </a:buClr>
            </a:pPr>
            <a:r>
              <a:rPr lang="ru-RU" sz="1400" dirty="0" smtClean="0">
                <a:cs typeface="Arial" pitchFamily="34" charset="0"/>
              </a:rPr>
              <a:t>работающие по специальности,</a:t>
            </a:r>
          </a:p>
          <a:p>
            <a:pPr defTabSz="913526">
              <a:buClr>
                <a:schemeClr val="tx2"/>
              </a:buClr>
            </a:pPr>
            <a:r>
              <a:rPr lang="ru-RU" sz="1400" dirty="0" smtClean="0">
                <a:cs typeface="Arial" pitchFamily="34" charset="0"/>
              </a:rPr>
              <a:t> %</a:t>
            </a:r>
            <a:endParaRPr lang="ru-RU" sz="1400" dirty="0">
              <a:cs typeface="Arial" pitchFamily="34" charset="0"/>
            </a:endParaRPr>
          </a:p>
        </p:txBody>
      </p:sp>
      <p:pic>
        <p:nvPicPr>
          <p:cNvPr id="27" name="Picture 2" descr="Картинка 168 из 1112">
            <a:hlinkClick r:id="rId26"/>
          </p:cNvPr>
          <p:cNvPicPr>
            <a:picLocks noChangeAspect="1" noChangeArrowheads="1"/>
          </p:cNvPicPr>
          <p:nvPr/>
        </p:nvPicPr>
        <p:blipFill>
          <a:blip r:embed="rId27"/>
          <a:srcRect/>
          <a:stretch>
            <a:fillRect/>
          </a:stretch>
        </p:blipFill>
        <p:spPr bwMode="auto">
          <a:xfrm>
            <a:off x="6500826" y="1065754"/>
            <a:ext cx="2357454" cy="1720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Скругленный прямоугольник 27"/>
          <p:cNvSpPr/>
          <p:nvPr/>
        </p:nvSpPr>
        <p:spPr>
          <a:xfrm>
            <a:off x="6429388" y="142852"/>
            <a:ext cx="2214578" cy="8572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>
            <a:off x="6572264" y="428604"/>
            <a:ext cx="2143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ПРОБЛЕМА 4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F8700-A641-4925-8849-615FB96A1CBB}" type="datetime1">
              <a:rPr lang="ru-RU" smtClean="0"/>
              <a:pPr/>
              <a:t>26.03.2014</a:t>
            </a:fld>
            <a:r>
              <a:rPr lang="ru-RU" smtClean="0"/>
              <a:t>я</a:t>
            </a:r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©Вдовенко З.В.</a:t>
            </a:r>
            <a:endParaRPr lang="ru-RU" dirty="0"/>
          </a:p>
        </p:txBody>
      </p:sp>
      <p:sp>
        <p:nvSpPr>
          <p:cNvPr id="9218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B5A96CC-6E66-4B2F-A619-3F42C8181EFE}" type="slidenum">
              <a:rPr lang="ru-RU"/>
              <a:pPr/>
              <a:t>13</a:t>
            </a:fld>
            <a:endParaRPr lang="ru-RU" dirty="0"/>
          </a:p>
        </p:txBody>
      </p:sp>
      <p:sp>
        <p:nvSpPr>
          <p:cNvPr id="210946" name="Text Box 2"/>
          <p:cNvSpPr txBox="1">
            <a:spLocks noChangeArrowheads="1"/>
          </p:cNvSpPr>
          <p:nvPr/>
        </p:nvSpPr>
        <p:spPr bwMode="auto">
          <a:xfrm>
            <a:off x="107950" y="77788"/>
            <a:ext cx="885666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ru-RU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ЧТО ДЕЛАТЬ </a:t>
            </a:r>
            <a:r>
              <a:rPr lang="ru-RU" sz="3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 с ЧЕГО </a:t>
            </a:r>
            <a:r>
              <a:rPr lang="ru-RU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НАЧАТЬ?   </a:t>
            </a:r>
            <a:endParaRPr lang="ru-RU" sz="3200" dirty="0">
              <a:solidFill>
                <a:srgbClr val="00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220" name="Line 3"/>
          <p:cNvSpPr>
            <a:spLocks noChangeShapeType="1"/>
          </p:cNvSpPr>
          <p:nvPr/>
        </p:nvSpPr>
        <p:spPr bwMode="auto">
          <a:xfrm>
            <a:off x="0" y="692150"/>
            <a:ext cx="9144000" cy="0"/>
          </a:xfrm>
          <a:prstGeom prst="line">
            <a:avLst/>
          </a:prstGeom>
          <a:noFill/>
          <a:ln w="38100">
            <a:solidFill>
              <a:srgbClr val="0099CC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21" name="Rectangle 4"/>
          <p:cNvSpPr>
            <a:spLocks noChangeArrowheads="1"/>
          </p:cNvSpPr>
          <p:nvPr/>
        </p:nvSpPr>
        <p:spPr bwMode="auto">
          <a:xfrm>
            <a:off x="0" y="1116013"/>
            <a:ext cx="9144000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457200" indent="-457200">
              <a:tabLst>
                <a:tab pos="809625" algn="r"/>
                <a:tab pos="2970213" algn="ctr"/>
                <a:tab pos="5940425" algn="r"/>
              </a:tabLst>
            </a:pPr>
            <a:r>
              <a:rPr lang="ru-RU" sz="2400" b="1" dirty="0">
                <a:solidFill>
                  <a:srgbClr val="990000"/>
                </a:solidFill>
                <a:latin typeface="Arial Narrow" pitchFamily="34" charset="0"/>
              </a:rPr>
              <a:t>	</a:t>
            </a:r>
            <a:r>
              <a:rPr lang="ru-RU" sz="2400" b="1" dirty="0" smtClean="0">
                <a:latin typeface="Arial Narrow" pitchFamily="34" charset="0"/>
              </a:rPr>
              <a:t> </a:t>
            </a:r>
          </a:p>
          <a:p>
            <a:pPr marL="457200" indent="-457200">
              <a:tabLst>
                <a:tab pos="809625" algn="r"/>
                <a:tab pos="2970213" algn="ctr"/>
                <a:tab pos="5940425" algn="r"/>
              </a:tabLst>
            </a:pPr>
            <a:r>
              <a:rPr lang="ru-RU" sz="2400" b="1" dirty="0">
                <a:latin typeface="Arial Narrow" pitchFamily="34" charset="0"/>
              </a:rPr>
              <a:t>	</a:t>
            </a:r>
            <a:endParaRPr lang="ru-RU" sz="2400" b="1" dirty="0" smtClean="0">
              <a:latin typeface="Arial Narrow" pitchFamily="34" charset="0"/>
            </a:endParaRPr>
          </a:p>
          <a:p>
            <a:pPr marL="457200" indent="-457200">
              <a:tabLst>
                <a:tab pos="809625" algn="r"/>
                <a:tab pos="2970213" algn="ctr"/>
                <a:tab pos="5940425" algn="r"/>
              </a:tabLst>
            </a:pPr>
            <a:r>
              <a:rPr lang="ru-RU" sz="2400" b="1" dirty="0">
                <a:latin typeface="Arial Narrow" pitchFamily="34" charset="0"/>
              </a:rPr>
              <a:t>	</a:t>
            </a:r>
            <a:r>
              <a:rPr lang="ru-RU" sz="2400" dirty="0" smtClean="0">
                <a:latin typeface="Arial Narrow" pitchFamily="34" charset="0"/>
              </a:rPr>
              <a:t>Реформировать </a:t>
            </a:r>
            <a:r>
              <a:rPr lang="ru-RU" sz="2400" dirty="0">
                <a:latin typeface="Arial Narrow" pitchFamily="34" charset="0"/>
              </a:rPr>
              <a:t>управление </a:t>
            </a:r>
            <a:r>
              <a:rPr lang="ru-RU" sz="2400" dirty="0" smtClean="0">
                <a:latin typeface="Arial Narrow" pitchFamily="34" charset="0"/>
              </a:rPr>
              <a:t>национальным инновационным развитием на базе системного подхода на основе:</a:t>
            </a:r>
          </a:p>
          <a:p>
            <a:pPr marL="457200" indent="-457200">
              <a:tabLst>
                <a:tab pos="809625" algn="r"/>
                <a:tab pos="2970213" algn="ctr"/>
                <a:tab pos="5940425" algn="r"/>
              </a:tabLst>
            </a:pPr>
            <a:endParaRPr lang="ru-RU" sz="2400" dirty="0" smtClean="0">
              <a:latin typeface="Arial Narrow" pitchFamily="34" charset="0"/>
            </a:endParaRPr>
          </a:p>
          <a:p>
            <a:pPr marL="914400" lvl="1" indent="-457200">
              <a:spcAft>
                <a:spcPct val="50000"/>
              </a:spcAft>
              <a:buClr>
                <a:srgbClr val="0033CC"/>
              </a:buClr>
              <a:buFont typeface="Arial" pitchFamily="34" charset="0"/>
              <a:buChar char="•"/>
              <a:tabLst>
                <a:tab pos="809625" algn="r"/>
                <a:tab pos="2970213" algn="ctr"/>
                <a:tab pos="5940425" algn="r"/>
              </a:tabLst>
            </a:pPr>
            <a:r>
              <a:rPr lang="ru-RU" sz="2200" dirty="0">
                <a:latin typeface="Arial Narrow" pitchFamily="34" charset="0"/>
              </a:rPr>
              <a:t>	</a:t>
            </a:r>
            <a:r>
              <a:rPr lang="ru-RU" sz="2200" b="1" dirty="0" smtClean="0">
                <a:latin typeface="Arial Narrow" pitchFamily="34" charset="0"/>
              </a:rPr>
              <a:t>выработки государственной политики </a:t>
            </a:r>
            <a:r>
              <a:rPr lang="ru-RU" sz="2200" dirty="0" smtClean="0">
                <a:latin typeface="Arial Narrow" pitchFamily="34" charset="0"/>
              </a:rPr>
              <a:t>национального промышленного развития на базе </a:t>
            </a:r>
            <a:r>
              <a:rPr lang="ru-RU" sz="2200" b="1" dirty="0" smtClean="0">
                <a:latin typeface="Arial Narrow" pitchFamily="34" charset="0"/>
              </a:rPr>
              <a:t>изменения нормативной законодательной базы</a:t>
            </a:r>
            <a:r>
              <a:rPr lang="ru-RU" sz="2200" dirty="0" smtClean="0">
                <a:latin typeface="Arial Narrow" pitchFamily="34" charset="0"/>
              </a:rPr>
              <a:t>, </a:t>
            </a:r>
          </a:p>
          <a:p>
            <a:pPr marL="914400" lvl="1" indent="-457200">
              <a:spcAft>
                <a:spcPct val="50000"/>
              </a:spcAft>
              <a:buClr>
                <a:srgbClr val="0033CC"/>
              </a:buClr>
              <a:buFont typeface="Arial" pitchFamily="34" charset="0"/>
              <a:buChar char="•"/>
              <a:tabLst>
                <a:tab pos="809625" algn="r"/>
                <a:tab pos="2970213" algn="ctr"/>
                <a:tab pos="5940425" algn="r"/>
              </a:tabLst>
            </a:pPr>
            <a:r>
              <a:rPr lang="ru-RU" sz="2200" b="1" dirty="0" err="1" smtClean="0">
                <a:latin typeface="Arial Narrow" pitchFamily="34" charset="0"/>
              </a:rPr>
              <a:t>мониторирования</a:t>
            </a:r>
            <a:r>
              <a:rPr lang="ru-RU" sz="2200" b="1" dirty="0" smtClean="0">
                <a:latin typeface="Arial Narrow" pitchFamily="34" charset="0"/>
              </a:rPr>
              <a:t> </a:t>
            </a:r>
            <a:r>
              <a:rPr lang="ru-RU" sz="2200" b="1" dirty="0">
                <a:latin typeface="Arial Narrow" pitchFamily="34" charset="0"/>
              </a:rPr>
              <a:t>микро- и макроэкономического </a:t>
            </a:r>
            <a:r>
              <a:rPr lang="ru-RU" sz="2200" dirty="0">
                <a:latin typeface="Arial Narrow" pitchFamily="34" charset="0"/>
              </a:rPr>
              <a:t>состояния реального </a:t>
            </a:r>
            <a:r>
              <a:rPr lang="ru-RU" sz="2200" dirty="0" smtClean="0">
                <a:latin typeface="Arial Narrow" pitchFamily="34" charset="0"/>
              </a:rPr>
              <a:t>сектора экономики;</a:t>
            </a:r>
          </a:p>
          <a:p>
            <a:pPr marL="914400" lvl="1" indent="-457200">
              <a:spcAft>
                <a:spcPct val="50000"/>
              </a:spcAft>
              <a:buClr>
                <a:srgbClr val="0033CC"/>
              </a:buClr>
              <a:buFont typeface="Arial" pitchFamily="34" charset="0"/>
              <a:buChar char="•"/>
              <a:tabLst>
                <a:tab pos="809625" algn="r"/>
                <a:tab pos="2970213" algn="ctr"/>
                <a:tab pos="5940425" algn="r"/>
              </a:tabLst>
            </a:pPr>
            <a:r>
              <a:rPr lang="ru-RU" sz="2200" b="1" dirty="0" smtClean="0">
                <a:latin typeface="Arial Narrow" pitchFamily="34" charset="0"/>
              </a:rPr>
              <a:t>составления </a:t>
            </a:r>
            <a:r>
              <a:rPr lang="ru-RU" sz="2200" b="1" dirty="0">
                <a:latin typeface="Arial Narrow" pitchFamily="34" charset="0"/>
              </a:rPr>
              <a:t>долгосрочных планов </a:t>
            </a:r>
            <a:r>
              <a:rPr lang="ru-RU" sz="2200" b="1" dirty="0" smtClean="0">
                <a:latin typeface="Arial Narrow" pitchFamily="34" charset="0"/>
              </a:rPr>
              <a:t>инновационного развития на базе институциональных преобразований в обществе</a:t>
            </a:r>
            <a:r>
              <a:rPr lang="ru-RU" sz="2200" dirty="0" smtClean="0">
                <a:latin typeface="Arial Narrow" pitchFamily="34" charset="0"/>
              </a:rPr>
              <a:t>; </a:t>
            </a:r>
          </a:p>
          <a:p>
            <a:pPr marL="914400" lvl="1" indent="-457200">
              <a:spcAft>
                <a:spcPct val="50000"/>
              </a:spcAft>
              <a:buClr>
                <a:srgbClr val="0033CC"/>
              </a:buClr>
              <a:buFont typeface="Arial" pitchFamily="34" charset="0"/>
              <a:buChar char="•"/>
              <a:tabLst>
                <a:tab pos="809625" algn="r"/>
                <a:tab pos="2970213" algn="ctr"/>
                <a:tab pos="5940425" algn="r"/>
              </a:tabLst>
            </a:pPr>
            <a:r>
              <a:rPr lang="ru-RU" sz="2200" b="1" dirty="0" smtClean="0">
                <a:latin typeface="Arial Narrow" pitchFamily="34" charset="0"/>
              </a:rPr>
              <a:t>разработки новой методологии преподавания </a:t>
            </a:r>
            <a:r>
              <a:rPr lang="ru-RU" sz="2200" dirty="0" smtClean="0">
                <a:latin typeface="Arial Narrow" pitchFamily="34" charset="0"/>
              </a:rPr>
              <a:t>с позиций компетентности выпускника с учетом требований работодателей.</a:t>
            </a:r>
          </a:p>
          <a:p>
            <a:pPr marL="457200" indent="-457200">
              <a:spcAft>
                <a:spcPct val="50000"/>
              </a:spcAft>
              <a:buClr>
                <a:srgbClr val="0033CC"/>
              </a:buClr>
              <a:tabLst>
                <a:tab pos="809625" algn="r"/>
                <a:tab pos="2970213" algn="ctr"/>
                <a:tab pos="5940425" algn="r"/>
              </a:tabLst>
            </a:pPr>
            <a:r>
              <a:rPr lang="ru-RU" sz="2400" b="1" dirty="0">
                <a:latin typeface="Arial Narrow" pitchFamily="34" charset="0"/>
              </a:rPr>
              <a:t>	</a:t>
            </a:r>
          </a:p>
          <a:p>
            <a:pPr marL="457200" indent="-457200">
              <a:tabLst>
                <a:tab pos="809625" algn="r"/>
                <a:tab pos="2970213" algn="ctr"/>
                <a:tab pos="5940425" algn="r"/>
              </a:tabLst>
            </a:pPr>
            <a:r>
              <a:rPr lang="ru-RU" sz="2400" b="1" dirty="0">
                <a:solidFill>
                  <a:srgbClr val="990000"/>
                </a:solidFill>
                <a:latin typeface="Arial Narrow" pitchFamily="34" charset="0"/>
              </a:rPr>
              <a:t>       </a:t>
            </a:r>
            <a:endParaRPr lang="ru-RU" sz="2400" b="1" i="1" dirty="0">
              <a:solidFill>
                <a:srgbClr val="990000"/>
              </a:solidFill>
              <a:latin typeface="Arial Narrow" pitchFamily="34" charset="0"/>
            </a:endParaRPr>
          </a:p>
        </p:txBody>
      </p:sp>
      <p:pic>
        <p:nvPicPr>
          <p:cNvPr id="1026" name="Picture 2" descr="Картинка 146 из 96000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143240" cy="19288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85794"/>
            <a:ext cx="5000660" cy="714356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Объединение усилий</a:t>
            </a:r>
            <a:endParaRPr lang="ru-RU" sz="3600" b="1" dirty="0"/>
          </a:p>
        </p:txBody>
      </p:sp>
      <p:sp>
        <p:nvSpPr>
          <p:cNvPr id="32771" name="Содержимое 2"/>
          <p:cNvSpPr>
            <a:spLocks noGrp="1"/>
          </p:cNvSpPr>
          <p:nvPr>
            <p:ph idx="1"/>
          </p:nvPr>
        </p:nvSpPr>
        <p:spPr>
          <a:xfrm>
            <a:off x="428596" y="2000240"/>
            <a:ext cx="8286776" cy="4857760"/>
          </a:xfrm>
          <a:solidFill>
            <a:srgbClr val="FFC000"/>
          </a:solidFill>
        </p:spPr>
        <p:txBody>
          <a:bodyPr/>
          <a:lstStyle/>
          <a:p>
            <a:pPr marL="0" indent="0">
              <a:lnSpc>
                <a:spcPct val="80000"/>
              </a:lnSpc>
              <a:spcAft>
                <a:spcPts val="600"/>
              </a:spcAft>
              <a:buNone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ПОЛИТИКО-ЭКОНОМИЧЕСКАЯ ПОДДЕРЖКА ИНЖЕНЕРНОГО ОБРАЗОВАНИЯ</a:t>
            </a:r>
          </a:p>
          <a:p>
            <a:pPr marL="0" indent="0">
              <a:lnSpc>
                <a:spcPct val="80000"/>
              </a:lnSpc>
              <a:spcAft>
                <a:spcPts val="600"/>
              </a:spcAft>
              <a:buNone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СТИМУЛИРОВАНИЕ ПРИТОКА МОЛОДЫХ ИССЛЕДОВАТЕЛЕЙ И ПРЕПОДАВАТЕЛЕЙ В ПРОМЫШЛЕННОСТЬ И ВУЗЫ</a:t>
            </a:r>
          </a:p>
          <a:p>
            <a:pPr marL="0" indent="0">
              <a:lnSpc>
                <a:spcPct val="80000"/>
              </a:lnSpc>
              <a:spcAft>
                <a:spcPts val="600"/>
              </a:spcAft>
              <a:buFont typeface="Wingdings 2" pitchFamily="18" charset="2"/>
              <a:buNone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«Не догонять прошлое, а создавать будущее»</a:t>
            </a:r>
          </a:p>
          <a:p>
            <a:pPr marL="0" indent="0">
              <a:lnSpc>
                <a:spcPct val="80000"/>
              </a:lnSpc>
              <a:spcAft>
                <a:spcPts val="600"/>
              </a:spcAft>
              <a:buNone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Максимально влиять на инновационное развитие в России</a:t>
            </a:r>
          </a:p>
          <a:p>
            <a:pPr marL="0" indent="0">
              <a:lnSpc>
                <a:spcPct val="80000"/>
              </a:lnSpc>
              <a:spcAft>
                <a:spcPts val="600"/>
              </a:spcAft>
              <a:buNone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Межсекторное партнерство работодателей и образовательной системы</a:t>
            </a:r>
          </a:p>
          <a:p>
            <a:pPr marL="0" indent="0">
              <a:lnSpc>
                <a:spcPct val="80000"/>
              </a:lnSpc>
              <a:spcAft>
                <a:spcPts val="600"/>
              </a:spcAft>
              <a:buNone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Разработка современных требований к квалификации инженеров</a:t>
            </a:r>
          </a:p>
          <a:p>
            <a:pPr marL="0" indent="0">
              <a:lnSpc>
                <a:spcPct val="80000"/>
              </a:lnSpc>
              <a:spcAft>
                <a:spcPts val="600"/>
              </a:spcAft>
              <a:buNone/>
            </a:pPr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Софинансирование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программ образования</a:t>
            </a:r>
          </a:p>
          <a:p>
            <a:pPr marL="0" indent="0">
              <a:lnSpc>
                <a:spcPct val="80000"/>
              </a:lnSpc>
              <a:spcAft>
                <a:spcPts val="600"/>
              </a:spcAft>
              <a:buNone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Налоговые льготы (на прибыль, имущество…)</a:t>
            </a:r>
          </a:p>
          <a:p>
            <a:pPr marL="0" indent="0">
              <a:lnSpc>
                <a:spcPct val="80000"/>
              </a:lnSpc>
              <a:spcAft>
                <a:spcPts val="600"/>
              </a:spcAft>
              <a:buFont typeface="Wingdings 2" pitchFamily="18" charset="2"/>
              <a:buNone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Стимулирование бизнеса к участию в реализации инновационных механизмов</a:t>
            </a:r>
          </a:p>
          <a:p>
            <a:pPr marL="0" indent="0">
              <a:lnSpc>
                <a:spcPct val="80000"/>
              </a:lnSpc>
              <a:spcAft>
                <a:spcPts val="600"/>
              </a:spcAft>
              <a:buNone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Заключение взаимовыгодных соглашений </a:t>
            </a:r>
          </a:p>
          <a:p>
            <a:pPr marL="0" indent="0">
              <a:lnSpc>
                <a:spcPct val="80000"/>
              </a:lnSpc>
              <a:spcAft>
                <a:spcPts val="600"/>
              </a:spcAft>
              <a:buNone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Создание базовых кафедр</a:t>
            </a:r>
          </a:p>
          <a:p>
            <a:pPr marL="0" indent="0">
              <a:lnSpc>
                <a:spcPct val="80000"/>
              </a:lnSpc>
              <a:spcAft>
                <a:spcPts val="600"/>
              </a:spcAft>
              <a:buFont typeface="Wingdings 2" pitchFamily="18" charset="2"/>
              <a:buNone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Работа с базовыми предприятиями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1E3779-0021-4E42-82A4-986CD5B02BC9}" type="datetime1">
              <a:rPr lang="ru-RU" smtClean="0"/>
              <a:pPr>
                <a:defRPr/>
              </a:pPr>
              <a:t>26.03.2014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©Вдовенко З.В.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DE398F-FFC5-46B1-8099-1FA2FFE7CEB3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  <p:pic>
        <p:nvPicPr>
          <p:cNvPr id="139266" name="Picture 2" descr="http://www.pravmir.ru/wp-content/uploads/2013/06/trud-dog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214290"/>
            <a:ext cx="2924703" cy="142876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71472" y="285728"/>
            <a:ext cx="77867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ru-RU" sz="2800" b="1" dirty="0" smtClean="0">
                <a:solidFill>
                  <a:srgbClr val="0033CC"/>
                </a:solidFill>
                <a:cs typeface="Arial" pitchFamily="34" charset="0"/>
              </a:rPr>
              <a:t>РЕШЕНИЕ ПРОБЛЕМ через</a:t>
            </a:r>
            <a:r>
              <a:rPr lang="ru-RU" sz="2800" dirty="0" smtClean="0">
                <a:cs typeface="Arial" pitchFamily="34" charset="0"/>
              </a:rPr>
              <a:t> </a:t>
            </a:r>
            <a:endParaRPr lang="ru-RU" sz="2800" b="1" dirty="0" smtClean="0">
              <a:solidFill>
                <a:srgbClr val="0033CC"/>
              </a:solidFill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379" name="Rectangle 3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285720" y="0"/>
            <a:ext cx="8648730" cy="857232"/>
          </a:xfrm>
        </p:spPr>
        <p:txBody>
          <a:bodyPr lIns="93296" tIns="46648" rIns="93296" bIns="46648">
            <a:norm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Интеграция компаний в </a:t>
            </a:r>
            <a:r>
              <a:rPr lang="ru-RU" sz="2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образовательный процесс</a:t>
            </a:r>
          </a:p>
        </p:txBody>
      </p:sp>
      <p:sp>
        <p:nvSpPr>
          <p:cNvPr id="22" name="Дата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B68CF3-0D9A-4774-8A8C-AD21444E2961}" type="datetime1">
              <a:rPr lang="ru-RU" smtClean="0"/>
              <a:pPr>
                <a:defRPr/>
              </a:pPr>
              <a:t>26.03.2014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©Вдовенко З.В.</a:t>
            </a:r>
            <a:endParaRPr lang="ru-RU"/>
          </a:p>
        </p:txBody>
      </p:sp>
      <p:sp>
        <p:nvSpPr>
          <p:cNvPr id="32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lIns="93296" tIns="46648" rIns="93296" bIns="46648"/>
          <a:lstStyle/>
          <a:p>
            <a:fld id="{E88CAB0A-01A9-4393-9733-A5EF96C8592F}" type="slidenum">
              <a:rPr lang="ru-RU"/>
              <a:pPr/>
              <a:t>15</a:t>
            </a:fld>
            <a:r>
              <a:rPr lang="ru-RU"/>
              <a:t> </a:t>
            </a:r>
          </a:p>
        </p:txBody>
      </p:sp>
      <p:graphicFrame>
        <p:nvGraphicFramePr>
          <p:cNvPr id="869378" name="Rectangle 2" hidden="1"/>
          <p:cNvGraphicFramePr>
            <a:graphicFrameLocks/>
          </p:cNvGraphicFramePr>
          <p:nvPr/>
        </p:nvGraphicFramePr>
        <p:xfrm>
          <a:off x="0" y="0"/>
          <a:ext cx="161984" cy="161974"/>
        </p:xfrm>
        <a:graphic>
          <a:graphicData uri="http://schemas.openxmlformats.org/presentationml/2006/ole">
            <p:oleObj spid="_x0000_s54274" name="think-cell Slide" r:id="rId20" imgW="0" imgH="0" progId="">
              <p:embed/>
            </p:oleObj>
          </a:graphicData>
        </a:graphic>
      </p:graphicFrame>
      <p:sp>
        <p:nvSpPr>
          <p:cNvPr id="869381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143240" y="1357298"/>
            <a:ext cx="2714643" cy="9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197607" lvl="1" indent="-195987" defTabSz="913526">
              <a:spcBef>
                <a:spcPct val="20000"/>
              </a:spcBef>
              <a:buClr>
                <a:schemeClr val="tx2"/>
              </a:buClr>
              <a:buSzPct val="125000"/>
              <a:buFont typeface="Arial" pitchFamily="34" charset="0"/>
              <a:buChar char="▪"/>
            </a:pPr>
            <a:r>
              <a:rPr lang="ru-RU" sz="1400" b="1" dirty="0">
                <a:cs typeface="Arial" pitchFamily="34" charset="0"/>
              </a:rPr>
              <a:t>Производственная </a:t>
            </a:r>
            <a:r>
              <a:rPr lang="ru-RU" sz="1400" b="1" dirty="0" smtClean="0">
                <a:cs typeface="Arial" pitchFamily="34" charset="0"/>
              </a:rPr>
              <a:t>и НИ практики</a:t>
            </a:r>
            <a:endParaRPr lang="ru-RU" sz="1400" b="1" dirty="0">
              <a:cs typeface="Arial" pitchFamily="34" charset="0"/>
            </a:endParaRPr>
          </a:p>
          <a:p>
            <a:pPr marL="197607" lvl="1" indent="-195987" defTabSz="913526">
              <a:spcBef>
                <a:spcPct val="20000"/>
              </a:spcBef>
              <a:buClr>
                <a:schemeClr val="tx2"/>
              </a:buClr>
              <a:buSzPct val="125000"/>
              <a:buFont typeface="Arial" pitchFamily="34" charset="0"/>
              <a:buChar char="▪"/>
            </a:pPr>
            <a:r>
              <a:rPr lang="ru-RU" sz="1400" b="1" dirty="0">
                <a:cs typeface="Arial" pitchFamily="34" charset="0"/>
              </a:rPr>
              <a:t>Руководство </a:t>
            </a:r>
            <a:r>
              <a:rPr lang="ru-RU" sz="1400" b="1" dirty="0" smtClean="0">
                <a:cs typeface="Arial" pitchFamily="34" charset="0"/>
              </a:rPr>
              <a:t>дипломными работами, НИР, практикой</a:t>
            </a:r>
            <a:endParaRPr lang="ru-RU" sz="1400" b="1" dirty="0">
              <a:cs typeface="Arial" pitchFamily="34" charset="0"/>
            </a:endParaRPr>
          </a:p>
        </p:txBody>
      </p:sp>
      <p:grpSp>
        <p:nvGrpSpPr>
          <p:cNvPr id="2" name="Group 6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85852" y="1357298"/>
            <a:ext cx="1785950" cy="890860"/>
            <a:chOff x="75" y="611"/>
            <a:chExt cx="1283" cy="550"/>
          </a:xfrm>
        </p:grpSpPr>
        <p:sp>
          <p:nvSpPr>
            <p:cNvPr id="869383" name="Rectangle 335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gray">
            <a:xfrm>
              <a:off x="75" y="1095"/>
              <a:ext cx="1283" cy="66"/>
            </a:xfrm>
            <a:prstGeom prst="rect">
              <a:avLst/>
            </a:prstGeom>
            <a:gradFill rotWithShape="0">
              <a:gsLst>
                <a:gs pos="0">
                  <a:srgbClr val="808080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sz="1600" b="1" dirty="0"/>
            </a:p>
          </p:txBody>
        </p:sp>
        <p:sp>
          <p:nvSpPr>
            <p:cNvPr id="869384" name="Rectangle 8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75" y="611"/>
              <a:ext cx="1283" cy="503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72009" tIns="72009" rIns="72009" bIns="72009" anchor="ctr"/>
            <a:lstStyle/>
            <a:p>
              <a:pPr algn="ctr" defTabSz="913526">
                <a:buClr>
                  <a:schemeClr val="tx2"/>
                </a:buClr>
              </a:pPr>
              <a:r>
                <a:rPr lang="ru-RU" b="1" dirty="0" smtClean="0">
                  <a:cs typeface="Arial" pitchFamily="34" charset="0"/>
                </a:rPr>
                <a:t>Практики </a:t>
              </a:r>
              <a:endParaRPr lang="ru-RU" b="1" dirty="0">
                <a:cs typeface="Arial" pitchFamily="34" charset="0"/>
              </a:endParaRPr>
            </a:p>
          </p:txBody>
        </p:sp>
      </p:grpSp>
      <p:grpSp>
        <p:nvGrpSpPr>
          <p:cNvPr id="3" name="Group 9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1142976" y="3071810"/>
            <a:ext cx="1661161" cy="1071570"/>
            <a:chOff x="140" y="532"/>
            <a:chExt cx="1063" cy="469"/>
          </a:xfrm>
        </p:grpSpPr>
        <p:sp>
          <p:nvSpPr>
            <p:cNvPr id="869386" name="Rectangle 335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gray">
            <a:xfrm>
              <a:off x="140" y="945"/>
              <a:ext cx="1063" cy="56"/>
            </a:xfrm>
            <a:prstGeom prst="rect">
              <a:avLst/>
            </a:prstGeom>
            <a:gradFill rotWithShape="0">
              <a:gsLst>
                <a:gs pos="0">
                  <a:srgbClr val="808080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sz="1600" b="1" dirty="0"/>
            </a:p>
          </p:txBody>
        </p:sp>
        <p:sp>
          <p:nvSpPr>
            <p:cNvPr id="869387" name="Rectangle 11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140" y="532"/>
              <a:ext cx="1063" cy="429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72009" tIns="72009" rIns="72009" bIns="72009" anchor="ctr"/>
            <a:lstStyle/>
            <a:p>
              <a:pPr algn="ctr" defTabSz="913526">
                <a:buClr>
                  <a:schemeClr val="tx2"/>
                </a:buClr>
              </a:pPr>
              <a:r>
                <a:rPr lang="ru-RU" b="1" dirty="0">
                  <a:cs typeface="Arial" pitchFamily="34" charset="0"/>
                </a:rPr>
                <a:t>Финансовая помощь</a:t>
              </a:r>
            </a:p>
          </p:txBody>
        </p:sp>
      </p:grpSp>
      <p:grpSp>
        <p:nvGrpSpPr>
          <p:cNvPr id="4" name="Group 12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713403" y="4714884"/>
            <a:ext cx="2644151" cy="1785518"/>
            <a:chOff x="-132" y="269"/>
            <a:chExt cx="1335" cy="940"/>
          </a:xfrm>
        </p:grpSpPr>
        <p:sp>
          <p:nvSpPr>
            <p:cNvPr id="869389" name="Rectangle 335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gray">
            <a:xfrm>
              <a:off x="140" y="945"/>
              <a:ext cx="1063" cy="56"/>
            </a:xfrm>
            <a:prstGeom prst="rect">
              <a:avLst/>
            </a:prstGeom>
            <a:gradFill rotWithShape="0">
              <a:gsLst>
                <a:gs pos="0">
                  <a:srgbClr val="808080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sz="1600" b="1" dirty="0"/>
            </a:p>
          </p:txBody>
        </p:sp>
        <p:sp>
          <p:nvSpPr>
            <p:cNvPr id="869390" name="Rectangle 14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-132" y="269"/>
              <a:ext cx="1335" cy="94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72009" tIns="72009" rIns="72009" bIns="72009" anchor="ctr"/>
            <a:lstStyle/>
            <a:p>
              <a:pPr algn="ctr" defTabSz="913526">
                <a:buClr>
                  <a:schemeClr val="tx2"/>
                </a:buClr>
              </a:pPr>
              <a:r>
                <a:rPr lang="ru-RU" sz="1600" b="1" dirty="0">
                  <a:cs typeface="Arial" pitchFamily="34" charset="0"/>
                </a:rPr>
                <a:t>Организация </a:t>
              </a:r>
              <a:r>
                <a:rPr lang="ru-RU" sz="1600" b="1" dirty="0" smtClean="0">
                  <a:cs typeface="Arial" pitchFamily="34" charset="0"/>
                </a:rPr>
                <a:t> взаимодействия через научные семинары, конференций и др.</a:t>
              </a:r>
              <a:endParaRPr lang="ru-RU" sz="1600" b="1" dirty="0">
                <a:cs typeface="Arial" pitchFamily="34" charset="0"/>
              </a:endParaRPr>
            </a:p>
          </p:txBody>
        </p:sp>
      </p:grpSp>
      <p:sp>
        <p:nvSpPr>
          <p:cNvPr id="869391" name="Rectangle 15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143240" y="3000372"/>
            <a:ext cx="2917554" cy="133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197607" lvl="1" indent="-195987" defTabSz="913526">
              <a:spcBef>
                <a:spcPct val="20000"/>
              </a:spcBef>
              <a:buClr>
                <a:schemeClr val="tx2"/>
              </a:buClr>
              <a:buSzPct val="125000"/>
              <a:buFont typeface="Arial" pitchFamily="34" charset="0"/>
              <a:buChar char="▪"/>
            </a:pPr>
            <a:r>
              <a:rPr lang="ru-RU" sz="1400" b="1" dirty="0">
                <a:cs typeface="Arial" pitchFamily="34" charset="0"/>
              </a:rPr>
              <a:t>Модернизация </a:t>
            </a:r>
            <a:r>
              <a:rPr lang="ru-RU" sz="1400" b="1" dirty="0" smtClean="0">
                <a:cs typeface="Arial" pitchFamily="34" charset="0"/>
              </a:rPr>
              <a:t>материально-технической базы кафедр, лабораторий</a:t>
            </a:r>
            <a:endParaRPr lang="ru-RU" sz="1400" b="1" dirty="0">
              <a:cs typeface="Arial" pitchFamily="34" charset="0"/>
            </a:endParaRPr>
          </a:p>
          <a:p>
            <a:pPr marL="197607" lvl="1" indent="-195987" defTabSz="913526">
              <a:spcBef>
                <a:spcPct val="20000"/>
              </a:spcBef>
              <a:buClr>
                <a:schemeClr val="tx2"/>
              </a:buClr>
              <a:buSzPct val="125000"/>
              <a:buFont typeface="Arial" pitchFamily="34" charset="0"/>
              <a:buChar char="▪"/>
            </a:pPr>
            <a:r>
              <a:rPr lang="ru-RU" sz="1400" b="1" dirty="0" smtClean="0">
                <a:cs typeface="Arial" pitchFamily="34" charset="0"/>
              </a:rPr>
              <a:t>Оценка </a:t>
            </a:r>
            <a:r>
              <a:rPr lang="ru-RU" sz="1400" b="1" dirty="0">
                <a:cs typeface="Arial" pitchFamily="34" charset="0"/>
              </a:rPr>
              <a:t>и финансирование программ </a:t>
            </a:r>
            <a:r>
              <a:rPr lang="ru-RU" sz="1400" b="1" dirty="0" smtClean="0">
                <a:cs typeface="Arial" pitchFamily="34" charset="0"/>
              </a:rPr>
              <a:t>инженерного обучения</a:t>
            </a:r>
            <a:endParaRPr lang="ru-RU" sz="1400" b="1" dirty="0">
              <a:cs typeface="Arial" pitchFamily="34" charset="0"/>
            </a:endParaRPr>
          </a:p>
        </p:txBody>
      </p:sp>
      <p:sp>
        <p:nvSpPr>
          <p:cNvPr id="869392" name="Line 16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1485394" y="2692016"/>
            <a:ext cx="6160253" cy="0"/>
          </a:xfrm>
          <a:prstGeom prst="line">
            <a:avLst/>
          </a:prstGeom>
          <a:noFill/>
          <a:ln w="9525">
            <a:solidFill>
              <a:srgbClr val="A2CBF8"/>
            </a:solidFill>
            <a:prstDash val="dash"/>
            <a:round/>
            <a:headEnd/>
            <a:tailEnd/>
          </a:ln>
          <a:effectLst/>
        </p:spPr>
        <p:txBody>
          <a:bodyPr lIns="93296" tIns="46648" rIns="93296" bIns="46648"/>
          <a:lstStyle/>
          <a:p>
            <a:endParaRPr lang="ru-RU"/>
          </a:p>
        </p:txBody>
      </p:sp>
      <p:sp>
        <p:nvSpPr>
          <p:cNvPr id="869393" name="Rectangle 17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420994" y="4786322"/>
            <a:ext cx="2590944" cy="1680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197607" lvl="1" indent="-195987" defTabSz="913526">
              <a:spcBef>
                <a:spcPct val="20000"/>
              </a:spcBef>
              <a:buClr>
                <a:schemeClr val="tx2"/>
              </a:buClr>
              <a:buSzPct val="125000"/>
              <a:buFont typeface="Arial" pitchFamily="34" charset="0"/>
              <a:buChar char="▪"/>
            </a:pPr>
            <a:r>
              <a:rPr lang="ru-RU" sz="1400" b="1" dirty="0">
                <a:cs typeface="Arial" pitchFamily="34" charset="0"/>
              </a:rPr>
              <a:t>Научные конференции </a:t>
            </a:r>
          </a:p>
          <a:p>
            <a:pPr marL="197607" lvl="1" indent="-195987" defTabSz="913526">
              <a:spcBef>
                <a:spcPct val="20000"/>
              </a:spcBef>
              <a:buClr>
                <a:schemeClr val="tx2"/>
              </a:buClr>
              <a:buSzPct val="125000"/>
              <a:buFont typeface="Arial" pitchFamily="34" charset="0"/>
              <a:buChar char="▪"/>
            </a:pPr>
            <a:r>
              <a:rPr lang="ru-RU" sz="1400" b="1" dirty="0">
                <a:cs typeface="Arial" pitchFamily="34" charset="0"/>
              </a:rPr>
              <a:t>Дни компании</a:t>
            </a:r>
          </a:p>
          <a:p>
            <a:pPr marL="197607" lvl="1" indent="-195987" defTabSz="913526">
              <a:spcBef>
                <a:spcPct val="20000"/>
              </a:spcBef>
              <a:buClr>
                <a:schemeClr val="tx2"/>
              </a:buClr>
              <a:buSzPct val="125000"/>
              <a:buFont typeface="Arial" pitchFamily="34" charset="0"/>
              <a:buChar char="▪"/>
            </a:pPr>
            <a:r>
              <a:rPr lang="ru-RU" sz="1400" b="1" dirty="0">
                <a:cs typeface="Arial" pitchFamily="34" charset="0"/>
              </a:rPr>
              <a:t>Обучение силами сотрудников компании</a:t>
            </a:r>
          </a:p>
          <a:p>
            <a:pPr marL="197607" lvl="1" indent="-195987" defTabSz="913526">
              <a:spcBef>
                <a:spcPct val="20000"/>
              </a:spcBef>
              <a:buClr>
                <a:schemeClr val="tx2"/>
              </a:buClr>
              <a:buSzPct val="125000"/>
              <a:buFont typeface="Arial" pitchFamily="34" charset="0"/>
              <a:buChar char="▪"/>
            </a:pPr>
            <a:r>
              <a:rPr lang="ru-RU" sz="1400" b="1" dirty="0">
                <a:cs typeface="Arial" pitchFamily="34" charset="0"/>
              </a:rPr>
              <a:t>Создание </a:t>
            </a:r>
            <a:r>
              <a:rPr lang="ru-RU" sz="1400" b="1" dirty="0" smtClean="0">
                <a:cs typeface="Arial" pitchFamily="34" charset="0"/>
              </a:rPr>
              <a:t>кафедр</a:t>
            </a:r>
            <a:endParaRPr lang="ru-RU" sz="1400" b="1" dirty="0">
              <a:cs typeface="Arial" pitchFamily="34" charset="0"/>
            </a:endParaRPr>
          </a:p>
          <a:p>
            <a:pPr marL="197607" lvl="1" indent="-195987" defTabSz="913526">
              <a:spcBef>
                <a:spcPct val="20000"/>
              </a:spcBef>
              <a:buClr>
                <a:schemeClr val="tx2"/>
              </a:buClr>
              <a:buSzPct val="125000"/>
              <a:buFont typeface="Arial" pitchFamily="34" charset="0"/>
              <a:buChar char="▪"/>
            </a:pPr>
            <a:r>
              <a:rPr lang="ru-RU" sz="1400" b="1" dirty="0">
                <a:cs typeface="Arial" pitchFamily="34" charset="0"/>
              </a:rPr>
              <a:t>Создание профильных </a:t>
            </a:r>
            <a:r>
              <a:rPr lang="ru-RU" sz="1400" b="1" dirty="0" smtClean="0">
                <a:cs typeface="Arial" pitchFamily="34" charset="0"/>
              </a:rPr>
              <a:t>лабораторий</a:t>
            </a:r>
            <a:endParaRPr lang="ru-RU" sz="1400" b="1" dirty="0">
              <a:cs typeface="Arial" pitchFamily="34" charset="0"/>
            </a:endParaRPr>
          </a:p>
        </p:txBody>
      </p:sp>
      <p:sp>
        <p:nvSpPr>
          <p:cNvPr id="869394" name="Line 18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1285852" y="4714884"/>
            <a:ext cx="6160253" cy="0"/>
          </a:xfrm>
          <a:prstGeom prst="line">
            <a:avLst/>
          </a:prstGeom>
          <a:noFill/>
          <a:ln w="9525">
            <a:solidFill>
              <a:srgbClr val="A2CBF8"/>
            </a:solidFill>
            <a:prstDash val="dash"/>
            <a:round/>
            <a:headEnd/>
            <a:tailEnd/>
          </a:ln>
          <a:effectLst/>
        </p:spPr>
        <p:txBody>
          <a:bodyPr lIns="93296" tIns="46648" rIns="93296" bIns="46648"/>
          <a:lstStyle/>
          <a:p>
            <a:endParaRPr lang="ru-RU"/>
          </a:p>
        </p:txBody>
      </p:sp>
      <p:sp>
        <p:nvSpPr>
          <p:cNvPr id="869404" name="Rectangle 28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6215074" y="857232"/>
            <a:ext cx="2714644" cy="5411356"/>
          </a:xfrm>
          <a:prstGeom prst="rect">
            <a:avLst/>
          </a:prstGeom>
          <a:solidFill>
            <a:srgbClr val="00B050"/>
          </a:solidFill>
          <a:ln w="1905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square" lIns="73471" tIns="73471" rIns="73471" bIns="73471" anchor="ctr">
            <a:spAutoFit/>
          </a:bodyPr>
          <a:lstStyle/>
          <a:p>
            <a:pPr marL="197607" lvl="1" indent="-195987" defTabSz="913526">
              <a:buClr>
                <a:schemeClr val="bg2"/>
              </a:buClr>
              <a:buSzPct val="125000"/>
              <a:buFont typeface="Arial" pitchFamily="34" charset="0"/>
              <a:buChar char="▪"/>
            </a:pPr>
            <a:r>
              <a:rPr lang="ru-RU" dirty="0" smtClean="0">
                <a:solidFill>
                  <a:schemeClr val="bg1"/>
                </a:solidFill>
                <a:cs typeface="Arial" pitchFamily="34" charset="0"/>
              </a:rPr>
              <a:t>Вектор развития на модернизацию инженерного </a:t>
            </a:r>
            <a:r>
              <a:rPr lang="ru-RU" dirty="0">
                <a:solidFill>
                  <a:schemeClr val="bg1"/>
                </a:solidFill>
                <a:cs typeface="Arial" pitchFamily="34" charset="0"/>
              </a:rPr>
              <a:t>образования</a:t>
            </a:r>
          </a:p>
          <a:p>
            <a:pPr marL="197607" lvl="1" indent="-195987" defTabSz="913526">
              <a:buClr>
                <a:schemeClr val="bg2"/>
              </a:buClr>
              <a:buSzPct val="125000"/>
              <a:buFont typeface="Arial" pitchFamily="34" charset="0"/>
              <a:buChar char="▪"/>
            </a:pPr>
            <a:endParaRPr lang="ru-RU" dirty="0">
              <a:solidFill>
                <a:schemeClr val="bg1"/>
              </a:solidFill>
              <a:cs typeface="Arial" pitchFamily="34" charset="0"/>
            </a:endParaRPr>
          </a:p>
          <a:p>
            <a:pPr marL="197607" lvl="1" indent="-195987" defTabSz="913526">
              <a:buClr>
                <a:schemeClr val="bg2"/>
              </a:buClr>
              <a:buSzPct val="125000"/>
              <a:buFont typeface="Arial" pitchFamily="34" charset="0"/>
              <a:buChar char="▪"/>
            </a:pPr>
            <a:r>
              <a:rPr lang="ru-RU" dirty="0" smtClean="0">
                <a:solidFill>
                  <a:schemeClr val="bg1"/>
                </a:solidFill>
                <a:cs typeface="Arial" pitchFamily="34" charset="0"/>
              </a:rPr>
              <a:t>Разработка совместных учебных программ</a:t>
            </a:r>
          </a:p>
          <a:p>
            <a:pPr marL="197607" lvl="1" indent="-195987" defTabSz="913526">
              <a:buClr>
                <a:schemeClr val="bg2"/>
              </a:buClr>
              <a:buSzPct val="125000"/>
              <a:buFont typeface="Arial" pitchFamily="34" charset="0"/>
              <a:buChar char="▪"/>
            </a:pPr>
            <a:r>
              <a:rPr lang="ru-RU" dirty="0" smtClean="0">
                <a:solidFill>
                  <a:schemeClr val="bg1"/>
                </a:solidFill>
                <a:cs typeface="Arial" pitchFamily="34" charset="0"/>
              </a:rPr>
              <a:t>Организация </a:t>
            </a:r>
            <a:r>
              <a:rPr lang="ru-RU" dirty="0" err="1" smtClean="0">
                <a:solidFill>
                  <a:schemeClr val="bg1"/>
                </a:solidFill>
                <a:cs typeface="Arial" pitchFamily="34" charset="0"/>
              </a:rPr>
              <a:t>профориентационных</a:t>
            </a:r>
            <a:r>
              <a:rPr lang="ru-RU" dirty="0" smtClean="0">
                <a:solidFill>
                  <a:schemeClr val="bg1"/>
                </a:solidFill>
                <a:cs typeface="Arial" pitchFamily="34" charset="0"/>
              </a:rPr>
              <a:t> мероприятий</a:t>
            </a:r>
          </a:p>
          <a:p>
            <a:pPr marL="197607" lvl="1" indent="-195987" defTabSz="913526">
              <a:buClr>
                <a:schemeClr val="bg2"/>
              </a:buClr>
              <a:buSzPct val="125000"/>
              <a:buFont typeface="Arial" pitchFamily="34" charset="0"/>
              <a:buChar char="▪"/>
            </a:pPr>
            <a:r>
              <a:rPr lang="ru-RU" dirty="0" smtClean="0">
                <a:solidFill>
                  <a:schemeClr val="bg1"/>
                </a:solidFill>
                <a:cs typeface="Arial" pitchFamily="34" charset="0"/>
              </a:rPr>
              <a:t>Участие в НИР, ОКР и др.</a:t>
            </a:r>
          </a:p>
          <a:p>
            <a:pPr marL="197607" lvl="1" indent="-195987" defTabSz="913526">
              <a:buClr>
                <a:schemeClr val="bg2"/>
              </a:buClr>
              <a:buSzPct val="125000"/>
              <a:buFont typeface="Arial" pitchFamily="34" charset="0"/>
              <a:buChar char="▪"/>
            </a:pPr>
            <a:r>
              <a:rPr lang="ru-RU" dirty="0" smtClean="0">
                <a:solidFill>
                  <a:schemeClr val="bg1"/>
                </a:solidFill>
                <a:cs typeface="Arial" pitchFamily="34" charset="0"/>
              </a:rPr>
              <a:t>Патронат  инженерных кафедр, лабораторий</a:t>
            </a:r>
          </a:p>
          <a:p>
            <a:pPr marL="197607" lvl="1" indent="-195987" defTabSz="913526">
              <a:buClr>
                <a:schemeClr val="bg2"/>
              </a:buClr>
              <a:buSzPct val="125000"/>
              <a:buFont typeface="Arial" pitchFamily="34" charset="0"/>
              <a:buChar char="▪"/>
            </a:pPr>
            <a:r>
              <a:rPr lang="ru-RU" dirty="0" smtClean="0">
                <a:solidFill>
                  <a:schemeClr val="bg1"/>
                </a:solidFill>
                <a:cs typeface="Arial" pitchFamily="34" charset="0"/>
              </a:rPr>
              <a:t>Организация инженерно-проектных кабинетов и др.</a:t>
            </a:r>
            <a:endParaRPr lang="ru-RU" dirty="0">
              <a:solidFill>
                <a:schemeClr val="bg1"/>
              </a:solidFill>
              <a:cs typeface="Arial" pitchFamily="34" charset="0"/>
            </a:endParaRPr>
          </a:p>
        </p:txBody>
      </p:sp>
      <p:cxnSp>
        <p:nvCxnSpPr>
          <p:cNvPr id="869406" name="AutoShape 30"/>
          <p:cNvCxnSpPr>
            <a:cxnSpLocks noChangeShapeType="1"/>
            <a:endCxn id="869405" idx="4"/>
          </p:cNvCxnSpPr>
          <p:nvPr/>
        </p:nvCxnSpPr>
        <p:spPr bwMode="auto">
          <a:xfrm rot="16200000" flipH="1">
            <a:off x="8784060" y="670135"/>
            <a:ext cx="212928" cy="1588"/>
          </a:xfrm>
          <a:prstGeom prst="straightConnector1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</p:spPr>
      </p:cxnSp>
      <p:cxnSp>
        <p:nvCxnSpPr>
          <p:cNvPr id="869407" name="AutoShape 31"/>
          <p:cNvCxnSpPr>
            <a:cxnSpLocks noChangeShapeType="1"/>
            <a:endCxn id="869405" idx="6"/>
          </p:cNvCxnSpPr>
          <p:nvPr/>
        </p:nvCxnSpPr>
        <p:spPr bwMode="auto">
          <a:xfrm rot="16200000" flipH="1">
            <a:off x="8904687" y="762435"/>
            <a:ext cx="1588" cy="28327"/>
          </a:xfrm>
          <a:prstGeom prst="straightConnector1">
            <a:avLst/>
          </a:prstGeom>
          <a:noFill/>
          <a:ln w="25400">
            <a:solidFill>
              <a:srgbClr val="808080"/>
            </a:solidFill>
            <a:round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Содержимое 2"/>
          <p:cNvSpPr>
            <a:spLocks noGrp="1"/>
          </p:cNvSpPr>
          <p:nvPr>
            <p:ph idx="1"/>
          </p:nvPr>
        </p:nvSpPr>
        <p:spPr>
          <a:xfrm>
            <a:off x="0" y="142852"/>
            <a:ext cx="8934450" cy="6105548"/>
          </a:xfrm>
        </p:spPr>
        <p:txBody>
          <a:bodyPr>
            <a:normAutofit lnSpcReduction="10000"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Президент Путин в своём послании Федеральному Собранию в 2012 году прямо поручил «Нам нужно возродить инженерные школы…», а что для этого сделано Правительством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?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Федеральный закон «Об образовании в РФ», статьи с 81 по 86 устанавливают особенности профессионального образования в интересах безопасности, правопорядка, медицины, искусств, физкультуры, всех видов транспорта, военных, др. Отсутствует только инженерное образование!</a:t>
            </a:r>
          </a:p>
          <a:p>
            <a:pPr marL="0" indent="0">
              <a:spcAft>
                <a:spcPts val="600"/>
              </a:spcAft>
              <a:buFontTx/>
              <a:buChar char="-"/>
            </a:pPr>
            <a:r>
              <a:rPr lang="ru-RU" sz="16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Что делать</a:t>
            </a:r>
            <a:r>
              <a:rPr lang="en-US" sz="16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Внести изменения в российские законы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В ФЗ «Об образовании в РФ»  внести статью «Об особенностях развития инженерно-технического образования»;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В главу 11 Федерального закона «Об образовании в Российской Федерации» внести новую статью «Особенности реализации образовательных программ в области инженерно-технического образования».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В этой главе необходимо установить систему положений, направленных на развитие отечественного инженерно-технического образования. 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ru-RU" sz="1600" b="1" dirty="0" smtClean="0">
                <a:latin typeface="Arial Narrow" pitchFamily="34" charset="0"/>
              </a:rPr>
              <a:t>Законодательно ввести понятия академического и прикладного магистра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Разработать и принять Федеральную программу развития инженерного образования в России на ближайшие 5 лет;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Инженерным вузам вменить в обязанности принимать экзамены по профилю инженерной подготовки (Например, в 2013 году только 3 % школьников сдавали ЕГЭ по физике и 7 % - по химии).</a:t>
            </a:r>
          </a:p>
          <a:p>
            <a:pPr marL="0" indent="0">
              <a:spcAft>
                <a:spcPts val="600"/>
              </a:spcAft>
              <a:buNone/>
            </a:pPr>
            <a:endParaRPr lang="ru-RU" sz="1600" b="1" dirty="0" smtClean="0">
              <a:latin typeface="Arial Narrow" pitchFamily="34" charset="0"/>
            </a:endParaRPr>
          </a:p>
          <a:p>
            <a:pPr marL="0" indent="0">
              <a:spcAft>
                <a:spcPts val="600"/>
              </a:spcAft>
              <a:buNone/>
            </a:pP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endParaRPr lang="ru-RU" dirty="0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8F92A0-1630-47E9-8A46-9CD845080E5D}" type="datetime1">
              <a:rPr lang="ru-RU" smtClean="0"/>
              <a:pPr>
                <a:defRPr/>
              </a:pPr>
              <a:t>26.03.2014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©Вдовенко З.В.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B1E468-B9B4-4289-A507-585FD90A7685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57752" y="0"/>
            <a:ext cx="4286248" cy="1142984"/>
          </a:xfrm>
        </p:spPr>
        <p:txBody>
          <a:bodyPr>
            <a:normAutofit fontScale="90000"/>
          </a:bodyPr>
          <a:lstStyle/>
          <a:p>
            <a:pPr algn="r"/>
            <a:r>
              <a:rPr lang="ru-RU" b="1" dirty="0" smtClean="0">
                <a:solidFill>
                  <a:srgbClr val="0033CC"/>
                </a:solidFill>
              </a:rPr>
              <a:t>Методология </a:t>
            </a:r>
            <a:br>
              <a:rPr lang="ru-RU" b="1" dirty="0" smtClean="0">
                <a:solidFill>
                  <a:srgbClr val="0033CC"/>
                </a:solidFill>
              </a:rPr>
            </a:br>
            <a:r>
              <a:rPr lang="ru-RU" b="1" dirty="0" smtClean="0">
                <a:solidFill>
                  <a:srgbClr val="0033CC"/>
                </a:solidFill>
              </a:rPr>
              <a:t>преподавания</a:t>
            </a:r>
            <a:endParaRPr lang="ru-RU" b="1" dirty="0">
              <a:solidFill>
                <a:srgbClr val="0033CC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 fontScale="92500" lnSpcReduction="10000"/>
          </a:bodyPr>
          <a:lstStyle/>
          <a:p>
            <a:endParaRPr lang="ru-RU" dirty="0" smtClean="0"/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dirty="0" smtClean="0">
                <a:latin typeface="Arial Narrow" pitchFamily="34" charset="0"/>
              </a:rPr>
              <a:t>В связи с внедрением новых стандартов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dirty="0" smtClean="0">
                <a:latin typeface="Arial Narrow" pitchFamily="34" charset="0"/>
              </a:rPr>
              <a:t>крайне необходима </a:t>
            </a:r>
            <a:r>
              <a:rPr lang="ru-RU" b="1" dirty="0" smtClean="0">
                <a:solidFill>
                  <a:srgbClr val="0033CC"/>
                </a:solidFill>
                <a:latin typeface="Arial Narrow" pitchFamily="34" charset="0"/>
              </a:rPr>
              <a:t>разработка  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b="1" dirty="0" smtClean="0">
                <a:solidFill>
                  <a:srgbClr val="0033CC"/>
                </a:solidFill>
                <a:latin typeface="Arial Narrow" pitchFamily="34" charset="0"/>
              </a:rPr>
              <a:t>современной методологии 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b="1" dirty="0" smtClean="0">
                <a:solidFill>
                  <a:srgbClr val="0033CC"/>
                </a:solidFill>
                <a:latin typeface="Arial Narrow" pitchFamily="34" charset="0"/>
              </a:rPr>
              <a:t>преподавания в российских университетах</a:t>
            </a:r>
            <a:r>
              <a:rPr lang="ru-RU" dirty="0" smtClean="0">
                <a:latin typeface="Arial Narrow" pitchFamily="34" charset="0"/>
              </a:rPr>
              <a:t>. 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b="1" dirty="0" smtClean="0">
                <a:solidFill>
                  <a:srgbClr val="0033CC"/>
                </a:solidFill>
                <a:latin typeface="Arial Narrow" pitchFamily="34" charset="0"/>
              </a:rPr>
              <a:t>Например, рассмотрения </a:t>
            </a:r>
            <a:r>
              <a:rPr lang="ru-RU" b="1" dirty="0">
                <a:solidFill>
                  <a:srgbClr val="0033CC"/>
                </a:solidFill>
                <a:latin typeface="Arial Narrow" pitchFamily="34" charset="0"/>
              </a:rPr>
              <a:t>современных проблем </a:t>
            </a:r>
            <a:r>
              <a:rPr lang="ru-RU" dirty="0">
                <a:latin typeface="Arial Narrow" pitchFamily="34" charset="0"/>
              </a:rPr>
              <a:t>общества с </a:t>
            </a:r>
            <a:r>
              <a:rPr lang="ru-RU" b="1" dirty="0">
                <a:solidFill>
                  <a:srgbClr val="0033CC"/>
                </a:solidFill>
                <a:latin typeface="Arial Narrow" pitchFamily="34" charset="0"/>
              </a:rPr>
              <a:t>позиций реальности </a:t>
            </a:r>
            <a:r>
              <a:rPr lang="ru-RU" dirty="0">
                <a:latin typeface="Arial Narrow" pitchFamily="34" charset="0"/>
              </a:rPr>
              <a:t>существующих ситуаций и решению возникающих при этом проблем при помощи разработки современных моделей конкурентного рынка и расширенного воспроизводства капитала.</a:t>
            </a: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B3402-9C18-4448-BEF6-87451AB89C81}" type="datetime1">
              <a:rPr lang="ru-RU" smtClean="0"/>
              <a:pPr/>
              <a:t>26.03.2014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©Вдовенко З.В.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FD8D5-B68B-4635-84FC-62B6726CC1AD}" type="slidenum">
              <a:rPr lang="ru-RU" smtClean="0"/>
              <a:pPr/>
              <a:t>17</a:t>
            </a:fld>
            <a:endParaRPr lang="ru-RU"/>
          </a:p>
        </p:txBody>
      </p:sp>
      <p:pic>
        <p:nvPicPr>
          <p:cNvPr id="17412" name="Picture 4" descr="Картинка 196 из 96000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42852"/>
            <a:ext cx="4286280" cy="1971657"/>
          </a:xfrm>
          <a:prstGeom prst="rect">
            <a:avLst/>
          </a:prstGeom>
          <a:noFill/>
        </p:spPr>
      </p:pic>
      <p:pic>
        <p:nvPicPr>
          <p:cNvPr id="17414" name="Picture 6" descr="Картинка 239 из 96000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831755">
            <a:off x="6809565" y="1586991"/>
            <a:ext cx="2143140" cy="18573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55BE915-E42F-4B08-B38C-611499643A46}" type="datetime1">
              <a:rPr lang="ru-RU" smtClean="0"/>
              <a:pPr>
                <a:defRPr/>
              </a:pPr>
              <a:t>26.03.2014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©Вдовенко З.В.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6A4555-D8B6-43E6-BF70-A9F40C9AF725}" type="slidenum">
              <a:rPr lang="ru-RU"/>
              <a:pPr>
                <a:defRPr/>
              </a:pPr>
              <a:t>18</a:t>
            </a:fld>
            <a:endParaRPr lang="ru-RU"/>
          </a:p>
        </p:txBody>
      </p:sp>
      <p:sp>
        <p:nvSpPr>
          <p:cNvPr id="36867" name="WordArt 2"/>
          <p:cNvSpPr>
            <a:spLocks noChangeArrowheads="1" noChangeShapeType="1" noTextEdit="1"/>
          </p:cNvSpPr>
          <p:nvPr/>
        </p:nvSpPr>
        <p:spPr bwMode="auto">
          <a:xfrm>
            <a:off x="2000232" y="214290"/>
            <a:ext cx="5614988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181"/>
              </a:avLst>
            </a:prstTxWarp>
          </a:bodyPr>
          <a:lstStyle/>
          <a:p>
            <a:pPr algn="ctr"/>
            <a:r>
              <a:rPr lang="ru-RU" sz="2400" b="1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107763" dir="2700000" algn="ctr" rotWithShape="0">
                    <a:schemeClr val="tx1"/>
                  </a:outerShdw>
                </a:effectLst>
                <a:cs typeface="Tahoma"/>
              </a:rPr>
              <a:t>Спасибо за внимание</a:t>
            </a:r>
          </a:p>
        </p:txBody>
      </p:sp>
      <p:pic>
        <p:nvPicPr>
          <p:cNvPr id="11" name="Picture 4" descr="D:\Мои рисунки\zavo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000372"/>
            <a:ext cx="2286016" cy="1857388"/>
          </a:xfrm>
          <a:prstGeom prst="rect">
            <a:avLst/>
          </a:prstGeom>
          <a:noFill/>
        </p:spPr>
      </p:pic>
      <p:pic>
        <p:nvPicPr>
          <p:cNvPr id="12" name="Picture 1" descr="D:\Мои рисунки\iCATVI4G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3702" y="3500438"/>
            <a:ext cx="2357444" cy="1760225"/>
          </a:xfrm>
          <a:prstGeom prst="rect">
            <a:avLst/>
          </a:prstGeom>
          <a:noFill/>
        </p:spPr>
      </p:pic>
      <p:pic>
        <p:nvPicPr>
          <p:cNvPr id="14" name="Picture 1" descr="C:\Documents and Settings\Зинаида\Мои документы\Мои рисунки\85907cbf8f4e3c8f88427d918512715b_thumbnail_jp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8992" y="4786322"/>
            <a:ext cx="2571768" cy="1874767"/>
          </a:xfrm>
          <a:prstGeom prst="rect">
            <a:avLst/>
          </a:prstGeom>
          <a:noFill/>
        </p:spPr>
      </p:pic>
      <p:pic>
        <p:nvPicPr>
          <p:cNvPr id="15" name="Picture 3" descr="C:\Users\Лисик\Desktop\abelprom_ru_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00364" y="2000241"/>
            <a:ext cx="3429024" cy="164307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785818"/>
          </a:xfrm>
        </p:spPr>
        <p:txBody>
          <a:bodyPr>
            <a:normAutofit fontScale="90000"/>
          </a:bodyPr>
          <a:lstStyle/>
          <a:p>
            <a:pPr algn="l"/>
            <a:r>
              <a:rPr lang="ru-RU" sz="3200" b="1" dirty="0" smtClean="0">
                <a:solidFill>
                  <a:srgbClr val="0033CC"/>
                </a:solidFill>
              </a:rPr>
              <a:t>Вызовы современной цивилизации актуализируют потребность в инновациях</a:t>
            </a:r>
            <a:endParaRPr lang="ru-RU" sz="3200" b="1" dirty="0">
              <a:solidFill>
                <a:srgbClr val="0033CC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736"/>
            <a:ext cx="9144000" cy="5286412"/>
          </a:xfrm>
        </p:spPr>
        <p:txBody>
          <a:bodyPr>
            <a:normAutofit lnSpcReduction="10000"/>
          </a:bodyPr>
          <a:lstStyle/>
          <a:p>
            <a:pPr lvl="1">
              <a:lnSpc>
                <a:spcPct val="90000"/>
              </a:lnSpc>
            </a:pPr>
            <a:r>
              <a:rPr lang="ru-RU" dirty="0" smtClean="0"/>
              <a:t>глобализация и информатизация,</a:t>
            </a:r>
          </a:p>
          <a:p>
            <a:pPr lvl="1">
              <a:lnSpc>
                <a:spcPct val="90000"/>
              </a:lnSpc>
            </a:pPr>
            <a:r>
              <a:rPr lang="ru-RU" dirty="0" smtClean="0"/>
              <a:t>конкуренция, развитие и кризисные явления</a:t>
            </a:r>
          </a:p>
          <a:p>
            <a:pPr lvl="1">
              <a:lnSpc>
                <a:spcPct val="90000"/>
              </a:lnSpc>
            </a:pPr>
            <a:r>
              <a:rPr lang="ru-RU" dirty="0" smtClean="0"/>
              <a:t>возрождение могущества России на базе развития инновационного высокотехнологичного производства </a:t>
            </a:r>
          </a:p>
          <a:p>
            <a:pPr>
              <a:lnSpc>
                <a:spcPct val="90000"/>
              </a:lnSpc>
            </a:pPr>
            <a:r>
              <a:rPr lang="ru-RU" b="1" dirty="0" smtClean="0">
                <a:solidFill>
                  <a:srgbClr val="0033CC"/>
                </a:solidFill>
              </a:rPr>
              <a:t>Стало очевидным необходимость</a:t>
            </a:r>
          </a:p>
          <a:p>
            <a:pPr lvl="1"/>
            <a:r>
              <a:rPr lang="ru-RU" dirty="0" smtClean="0"/>
              <a:t>смены парадигмы развития,</a:t>
            </a:r>
          </a:p>
          <a:p>
            <a:pPr lvl="1"/>
            <a:r>
              <a:rPr lang="ru-RU" dirty="0" smtClean="0"/>
              <a:t>выработки нового видения стремительно меняющегося мира, </a:t>
            </a:r>
          </a:p>
          <a:p>
            <a:pPr lvl="1"/>
            <a:r>
              <a:rPr lang="ru-RU" dirty="0" smtClean="0"/>
              <a:t>разработки адекватной методологии инновационного развития общества</a:t>
            </a:r>
            <a:r>
              <a:rPr lang="ru-RU" b="1" dirty="0" smtClean="0">
                <a:solidFill>
                  <a:srgbClr val="0033CC"/>
                </a:solidFill>
              </a:rPr>
              <a:t/>
            </a:r>
            <a:br>
              <a:rPr lang="ru-RU" b="1" dirty="0" smtClean="0">
                <a:solidFill>
                  <a:srgbClr val="0033CC"/>
                </a:solidFill>
              </a:rPr>
            </a:br>
            <a:endParaRPr lang="ru-RU" dirty="0" smtClean="0"/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895F2-F195-4ECB-9CBD-2C122215E32C}" type="datetime1">
              <a:rPr lang="ru-RU" smtClean="0"/>
              <a:pPr/>
              <a:t>26.03.2014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©Вдовенко З.В.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FD8D5-B68B-4635-84FC-62B6726CC1AD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26626" name="Picture 2" descr="http://im7-tub.yandex.net/i?id=27405818-20-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29520" y="4071942"/>
            <a:ext cx="1503546" cy="21431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Содержимое 2"/>
          <p:cNvSpPr>
            <a:spLocks noGrp="1"/>
          </p:cNvSpPr>
          <p:nvPr>
            <p:ph idx="1"/>
          </p:nvPr>
        </p:nvSpPr>
        <p:spPr>
          <a:xfrm>
            <a:off x="642910" y="214290"/>
            <a:ext cx="8291540" cy="1214446"/>
          </a:xfrm>
        </p:spPr>
        <p:txBody>
          <a:bodyPr/>
          <a:lstStyle/>
          <a:p>
            <a:pPr marL="0" indent="0" algn="r">
              <a:spcAft>
                <a:spcPts val="600"/>
              </a:spcAft>
              <a:buFont typeface="Wingdings 2" pitchFamily="18" charset="2"/>
              <a:buNone/>
            </a:pPr>
            <a:r>
              <a:rPr lang="ru-RU" sz="28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Инженерное образование является основой проведения любых экономических реформ </a:t>
            </a:r>
          </a:p>
          <a:p>
            <a:pPr marL="0" indent="0" algn="r">
              <a:spcAft>
                <a:spcPts val="600"/>
              </a:spcAft>
              <a:buNone/>
            </a:pPr>
            <a:endParaRPr lang="ru-RU" sz="2400" b="1" dirty="0" smtClean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  <a:p>
            <a:pPr marL="0" indent="0" algn="r">
              <a:spcAft>
                <a:spcPts val="600"/>
              </a:spcAft>
              <a:buNone/>
            </a:pPr>
            <a:endParaRPr lang="ru-RU" sz="2400" b="1" dirty="0" smtClean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  <a:p>
            <a:pPr marL="0" indent="0" algn="r">
              <a:spcAft>
                <a:spcPts val="600"/>
              </a:spcAft>
              <a:buNone/>
            </a:pPr>
            <a:endParaRPr lang="ru-RU" sz="2400" b="1" dirty="0" smtClean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78E255-A5B5-44C8-A8A3-03D14A32947D}" type="datetime1">
              <a:rPr lang="ru-RU" smtClean="0"/>
              <a:pPr>
                <a:defRPr/>
              </a:pPr>
              <a:t>26.03.2014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©Вдовенко З.В.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80D67D-BD6F-4A18-94A8-6F6449B56A20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pic>
        <p:nvPicPr>
          <p:cNvPr id="10247" name="Picture 7" descr="Картинка 67 из 1112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643050"/>
            <a:ext cx="3429024" cy="454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286248" y="1571612"/>
            <a:ext cx="4286280" cy="432426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0" indent="0" algn="r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2800" b="1" dirty="0" smtClean="0">
                <a:cs typeface="Arial" pitchFamily="34" charset="0"/>
              </a:rPr>
              <a:t>так как образование связано с уровнем экономического развития, процветания граждан, повышения обороноспособности и безопасности страны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AutoShape 6"/>
          <p:cNvSpPr>
            <a:spLocks noChangeArrowheads="1"/>
          </p:cNvSpPr>
          <p:nvPr/>
        </p:nvSpPr>
        <p:spPr bwMode="auto">
          <a:xfrm>
            <a:off x="1071538" y="928671"/>
            <a:ext cx="4000528" cy="1571636"/>
          </a:xfrm>
          <a:prstGeom prst="verticalScroll">
            <a:avLst>
              <a:gd name="adj" fmla="val 12500"/>
            </a:avLst>
          </a:prstGeom>
          <a:solidFill>
            <a:srgbClr val="FFCC0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ru-RU" dirty="0"/>
              <a:t>Высшее </a:t>
            </a:r>
          </a:p>
          <a:p>
            <a:pPr algn="ctr"/>
            <a:r>
              <a:rPr lang="ru-RU" dirty="0" smtClean="0"/>
              <a:t>образование: </a:t>
            </a:r>
          </a:p>
          <a:p>
            <a:pPr algn="ctr"/>
            <a:r>
              <a:rPr lang="ru-RU" dirty="0" smtClean="0"/>
              <a:t>Степени бакалавр, магистр, </a:t>
            </a:r>
          </a:p>
          <a:p>
            <a:pPr algn="ctr"/>
            <a:r>
              <a:rPr lang="ru-RU" dirty="0" smtClean="0"/>
              <a:t>кандидат, доктор наук</a:t>
            </a:r>
            <a:endParaRPr lang="ru-RU" dirty="0"/>
          </a:p>
        </p:txBody>
      </p:sp>
      <p:sp>
        <p:nvSpPr>
          <p:cNvPr id="15366" name="AutoShape 7"/>
          <p:cNvSpPr>
            <a:spLocks noChangeArrowheads="1"/>
          </p:cNvSpPr>
          <p:nvPr/>
        </p:nvSpPr>
        <p:spPr bwMode="auto">
          <a:xfrm>
            <a:off x="2571736" y="2928934"/>
            <a:ext cx="2452683" cy="936625"/>
          </a:xfrm>
          <a:prstGeom prst="verticalScroll">
            <a:avLst>
              <a:gd name="adj" fmla="val 12500"/>
            </a:avLst>
          </a:prstGeom>
          <a:solidFill>
            <a:srgbClr val="FFCC0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ru-RU" dirty="0"/>
              <a:t>Послевузовское</a:t>
            </a:r>
          </a:p>
          <a:p>
            <a:pPr algn="ctr"/>
            <a:r>
              <a:rPr lang="ru-RU" dirty="0"/>
              <a:t>образование</a:t>
            </a:r>
          </a:p>
        </p:txBody>
      </p:sp>
      <p:sp>
        <p:nvSpPr>
          <p:cNvPr id="15367" name="AutoShape 8"/>
          <p:cNvSpPr>
            <a:spLocks noChangeArrowheads="1"/>
          </p:cNvSpPr>
          <p:nvPr/>
        </p:nvSpPr>
        <p:spPr bwMode="auto">
          <a:xfrm>
            <a:off x="1428728" y="4429132"/>
            <a:ext cx="3024188" cy="938213"/>
          </a:xfrm>
          <a:prstGeom prst="verticalScroll">
            <a:avLst>
              <a:gd name="adj" fmla="val 12500"/>
            </a:avLst>
          </a:prstGeom>
          <a:solidFill>
            <a:srgbClr val="FFCC0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ru-RU"/>
          </a:p>
          <a:p>
            <a:pPr algn="ctr"/>
            <a:r>
              <a:rPr lang="ru-RU"/>
              <a:t>Повышение </a:t>
            </a:r>
          </a:p>
          <a:p>
            <a:pPr algn="ctr"/>
            <a:r>
              <a:rPr lang="ru-RU"/>
              <a:t>квалификации</a:t>
            </a:r>
          </a:p>
          <a:p>
            <a:pPr algn="ctr"/>
            <a:endParaRPr lang="ru-RU"/>
          </a:p>
        </p:txBody>
      </p:sp>
      <p:sp>
        <p:nvSpPr>
          <p:cNvPr id="15368" name="AutoShape 9"/>
          <p:cNvSpPr>
            <a:spLocks noChangeArrowheads="1"/>
          </p:cNvSpPr>
          <p:nvPr/>
        </p:nvSpPr>
        <p:spPr bwMode="auto">
          <a:xfrm>
            <a:off x="1428750" y="5786438"/>
            <a:ext cx="3600450" cy="722312"/>
          </a:xfrm>
          <a:prstGeom prst="verticalScroll">
            <a:avLst>
              <a:gd name="adj" fmla="val 12500"/>
            </a:avLst>
          </a:prstGeom>
          <a:solidFill>
            <a:srgbClr val="FFFF0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ru-RU"/>
              <a:t>Система </a:t>
            </a:r>
          </a:p>
          <a:p>
            <a:pPr algn="ctr"/>
            <a:r>
              <a:rPr lang="ru-RU"/>
              <a:t>профессиональной поддержки</a:t>
            </a:r>
          </a:p>
          <a:p>
            <a:pPr algn="ctr"/>
            <a:endParaRPr lang="ru-RU"/>
          </a:p>
        </p:txBody>
      </p:sp>
      <p:sp>
        <p:nvSpPr>
          <p:cNvPr id="15369" name="AutoShape 10"/>
          <p:cNvSpPr>
            <a:spLocks/>
          </p:cNvSpPr>
          <p:nvPr/>
        </p:nvSpPr>
        <p:spPr bwMode="auto">
          <a:xfrm>
            <a:off x="5000625" y="1143000"/>
            <a:ext cx="368300" cy="5040313"/>
          </a:xfrm>
          <a:prstGeom prst="rightBrace">
            <a:avLst>
              <a:gd name="adj1" fmla="val 114045"/>
              <a:gd name="adj2" fmla="val 50000"/>
            </a:avLst>
          </a:prstGeom>
          <a:noFill/>
          <a:ln w="8255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14282" y="214313"/>
            <a:ext cx="792961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 smtClean="0">
                <a:solidFill>
                  <a:srgbClr val="0033CC"/>
                </a:solidFill>
                <a:cs typeface="Arial" pitchFamily="34" charset="0"/>
              </a:rPr>
              <a:t>Национальная СИСТЕМА ОБРАЗОВАНИЯ</a:t>
            </a:r>
            <a:endParaRPr lang="ru-RU" sz="2000" b="1" dirty="0">
              <a:solidFill>
                <a:srgbClr val="0033CC"/>
              </a:solidFill>
              <a:latin typeface="Comic Sans MS" pitchFamily="66" charset="0"/>
            </a:endParaRPr>
          </a:p>
        </p:txBody>
      </p:sp>
      <p:pic>
        <p:nvPicPr>
          <p:cNvPr id="15373" name="Picture 4" descr="Картинка 34 из 96000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3000375"/>
            <a:ext cx="3667125" cy="330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74" name="TextBox 31"/>
          <p:cNvSpPr txBox="1">
            <a:spLocks noChangeArrowheads="1"/>
          </p:cNvSpPr>
          <p:nvPr/>
        </p:nvSpPr>
        <p:spPr bwMode="auto">
          <a:xfrm>
            <a:off x="5429250" y="1928813"/>
            <a:ext cx="39909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0033CC"/>
                </a:solidFill>
              </a:rPr>
              <a:t>Работодатель</a:t>
            </a:r>
          </a:p>
          <a:p>
            <a:r>
              <a:rPr lang="ru-RU" sz="2000" b="1">
                <a:solidFill>
                  <a:srgbClr val="0033CC"/>
                </a:solidFill>
              </a:rPr>
              <a:t> и претендент на должность</a:t>
            </a:r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77FE72D-EBBA-4EF3-9D6D-F8027461B126}" type="datetime1">
              <a:rPr lang="ru-RU" smtClean="0"/>
              <a:pPr>
                <a:defRPr/>
              </a:pPr>
              <a:t>26.03.2014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©Вдовенко З.В.</a:t>
            </a: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7131F4-C53B-4737-BF81-699DCB00A043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285720" y="3643314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ИНЖЕНЕР</a:t>
            </a:r>
            <a:r>
              <a:rPr lang="en-US" b="1" dirty="0" smtClean="0">
                <a:solidFill>
                  <a:srgbClr val="C00000"/>
                </a:solidFill>
              </a:rPr>
              <a:t>?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65538" name="Picture 2" descr="http://im3-tub-ru.yandex.net/i?id=53220693-69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2786058"/>
            <a:ext cx="2133600" cy="1428750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428596" y="3571876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r>
              <a:rPr lang="ru-RU" b="1" dirty="0" smtClean="0">
                <a:solidFill>
                  <a:schemeClr val="bg1"/>
                </a:solidFill>
              </a:rPr>
              <a:t>Инженер</a:t>
            </a:r>
            <a:r>
              <a:rPr lang="en-US" b="1" dirty="0" smtClean="0">
                <a:solidFill>
                  <a:schemeClr val="bg1"/>
                </a:solidFill>
              </a:rPr>
              <a:t>?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929454" y="285728"/>
            <a:ext cx="1928826" cy="12858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7000892" y="714356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ПРОБЛЕМА 1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idx="1"/>
          </p:nvPr>
        </p:nvSpPr>
        <p:spPr>
          <a:xfrm>
            <a:off x="142875" y="1857375"/>
            <a:ext cx="6286500" cy="464343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ru-RU" sz="2200" dirty="0" smtClean="0"/>
          </a:p>
          <a:p>
            <a:pPr eaLnBrk="1" hangingPunct="1">
              <a:spcAft>
                <a:spcPts val="600"/>
              </a:spcAft>
            </a:pPr>
            <a:r>
              <a:rPr lang="ru-RU" sz="28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Работодатели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smtClean="0"/>
              <a:t>различают </a:t>
            </a:r>
            <a:r>
              <a:rPr lang="ru-RU" sz="2200" b="1" dirty="0" smtClean="0"/>
              <a:t>квалификацию работы </a:t>
            </a:r>
            <a:r>
              <a:rPr lang="ru-RU" sz="2200" dirty="0" smtClean="0"/>
              <a:t>и </a:t>
            </a:r>
            <a:r>
              <a:rPr lang="ru-RU" sz="2200" b="1" dirty="0" smtClean="0"/>
              <a:t>квалификацию работника</a:t>
            </a:r>
            <a:endParaRPr lang="ru-RU" sz="2200" dirty="0" smtClean="0"/>
          </a:p>
          <a:p>
            <a:pPr eaLnBrk="1" hangingPunct="1">
              <a:spcAft>
                <a:spcPts val="600"/>
              </a:spcAft>
            </a:pPr>
            <a:r>
              <a:rPr lang="ru-RU" sz="2800" b="1" dirty="0" smtClean="0"/>
              <a:t>На предприятиях </a:t>
            </a:r>
            <a:r>
              <a:rPr lang="ru-RU" sz="2200" dirty="0" smtClean="0"/>
              <a:t>существуют </a:t>
            </a:r>
            <a:r>
              <a:rPr lang="ru-RU" sz="22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должностные инструкции</a:t>
            </a:r>
            <a:r>
              <a:rPr lang="ru-RU" sz="22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200" dirty="0" smtClean="0"/>
              <a:t>где указаны базовое образование кандидата на должность, стаж работы, обязанности и ответственность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62D7A54-DEC8-4A08-B0BB-2D3DBE144DD2}" type="datetime1">
              <a:rPr lang="ru-RU" smtClean="0"/>
              <a:pPr>
                <a:defRPr/>
              </a:pPr>
              <a:t>26.03.2014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©Вдовенко З.В.</a:t>
            </a: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C5BA08-0D0C-44F9-A5F2-6D823AC0E70D}" type="slidenum">
              <a:rPr lang="ru-RU"/>
              <a:pPr>
                <a:defRPr/>
              </a:pPr>
              <a:t>5</a:t>
            </a:fld>
            <a:endParaRPr lang="ru-RU"/>
          </a:p>
        </p:txBody>
      </p:sp>
      <p:pic>
        <p:nvPicPr>
          <p:cNvPr id="13319" name="Picture 6" descr="Картинка 76 из 1112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86644" y="1000108"/>
            <a:ext cx="1419115" cy="2105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Скругленный прямоугольник 9"/>
          <p:cNvSpPr/>
          <p:nvPr/>
        </p:nvSpPr>
        <p:spPr>
          <a:xfrm>
            <a:off x="1214414" y="142852"/>
            <a:ext cx="2786082" cy="9286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643042" y="500042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CFFFF"/>
                </a:solidFill>
              </a:rPr>
              <a:t>ПРОБЛЕМА 2</a:t>
            </a:r>
            <a:endParaRPr lang="ru-RU" b="1" dirty="0">
              <a:solidFill>
                <a:srgbClr val="CCFFFF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357686" y="335485"/>
            <a:ext cx="31369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b="1" dirty="0" smtClean="0">
                <a:solidFill>
                  <a:srgbClr val="C00000"/>
                </a:solidFill>
                <a:cs typeface="Arial" pitchFamily="34" charset="0"/>
              </a:rPr>
              <a:t>КОМПЕТЕНЦИИ</a:t>
            </a:r>
            <a:r>
              <a:rPr lang="ru-RU" dirty="0" smtClean="0">
                <a:solidFill>
                  <a:srgbClr val="C00000"/>
                </a:solidFill>
                <a:cs typeface="Arial" pitchFamily="34" charset="0"/>
              </a:rPr>
              <a:t>, </a:t>
            </a:r>
            <a:r>
              <a:rPr lang="ru-RU" b="1" dirty="0" smtClean="0">
                <a:solidFill>
                  <a:srgbClr val="C00000"/>
                </a:solidFill>
                <a:cs typeface="Arial" pitchFamily="34" charset="0"/>
              </a:rPr>
              <a:t>КОМПЕТЕНТНОСТЬ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000628" y="5000636"/>
            <a:ext cx="3857652" cy="14773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 smtClean="0"/>
              <a:t>Формирование </a:t>
            </a:r>
            <a:r>
              <a:rPr lang="ru-RU" b="1" dirty="0" smtClean="0"/>
              <a:t>компетенций будущих специалистов </a:t>
            </a:r>
            <a:r>
              <a:rPr lang="ru-RU" dirty="0" smtClean="0"/>
              <a:t>- это одна из актуальнейших проблем современного образования и бизнеса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ru-RU" sz="3600" b="1" dirty="0" smtClean="0">
                <a:solidFill>
                  <a:srgbClr val="0033CC"/>
                </a:solidFill>
              </a:rPr>
              <a:t>Конфликт интересов </a:t>
            </a:r>
            <a:br>
              <a:rPr lang="ru-RU" sz="3600" b="1" dirty="0" smtClean="0">
                <a:solidFill>
                  <a:srgbClr val="0033CC"/>
                </a:solidFill>
              </a:rPr>
            </a:br>
            <a:r>
              <a:rPr lang="ru-RU" sz="3600" b="1" dirty="0" smtClean="0">
                <a:solidFill>
                  <a:srgbClr val="0033CC"/>
                </a:solidFill>
              </a:rPr>
              <a:t>университетов </a:t>
            </a:r>
            <a:br>
              <a:rPr lang="ru-RU" sz="3600" b="1" dirty="0" smtClean="0">
                <a:solidFill>
                  <a:srgbClr val="0033CC"/>
                </a:solidFill>
              </a:rPr>
            </a:br>
            <a:r>
              <a:rPr lang="ru-RU" sz="3600" b="1" dirty="0" smtClean="0">
                <a:solidFill>
                  <a:srgbClr val="0033CC"/>
                </a:solidFill>
              </a:rPr>
              <a:t>и бизнеса</a:t>
            </a:r>
            <a:endParaRPr lang="ru-RU" sz="3600" b="1" dirty="0">
              <a:solidFill>
                <a:srgbClr val="0033CC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000240"/>
            <a:ext cx="9144000" cy="485776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Знания</a:t>
            </a:r>
            <a:r>
              <a:rPr lang="ru-RU" dirty="0"/>
              <a:t>, полученные </a:t>
            </a:r>
            <a:r>
              <a:rPr lang="ru-RU" dirty="0" smtClean="0"/>
              <a:t>в университете, </a:t>
            </a:r>
            <a:r>
              <a:rPr lang="ru-RU" b="1" dirty="0">
                <a:solidFill>
                  <a:srgbClr val="0033CC"/>
                </a:solidFill>
              </a:rPr>
              <a:t>не могут применяться специалистами </a:t>
            </a:r>
            <a:r>
              <a:rPr lang="ru-RU" dirty="0" smtClean="0"/>
              <a:t>для </a:t>
            </a:r>
            <a:r>
              <a:rPr lang="ru-RU" dirty="0"/>
              <a:t>принятия </a:t>
            </a:r>
            <a:r>
              <a:rPr lang="ru-RU" dirty="0" smtClean="0"/>
              <a:t>эффективных решений.</a:t>
            </a:r>
            <a:endParaRPr lang="ru-RU" dirty="0"/>
          </a:p>
          <a:p>
            <a:r>
              <a:rPr lang="ru-RU" dirty="0" smtClean="0"/>
              <a:t>Возникает </a:t>
            </a:r>
            <a:r>
              <a:rPr lang="ru-RU" b="1" dirty="0">
                <a:solidFill>
                  <a:srgbClr val="0033CC"/>
                </a:solidFill>
              </a:rPr>
              <a:t>конфликт интересов </a:t>
            </a:r>
            <a:r>
              <a:rPr lang="ru-RU" dirty="0"/>
              <a:t>– теоретические знания не востребованы реальным миром </a:t>
            </a:r>
            <a:r>
              <a:rPr lang="ru-RU" dirty="0" smtClean="0"/>
              <a:t>бизнеса. </a:t>
            </a:r>
          </a:p>
          <a:p>
            <a:r>
              <a:rPr lang="ru-RU" dirty="0" smtClean="0"/>
              <a:t>У современных специалистов </a:t>
            </a:r>
            <a:r>
              <a:rPr lang="ru-RU" b="1" dirty="0" smtClean="0">
                <a:solidFill>
                  <a:srgbClr val="0033CC"/>
                </a:solidFill>
              </a:rPr>
              <a:t>нет </a:t>
            </a:r>
            <a:r>
              <a:rPr lang="ru-RU" b="1" dirty="0">
                <a:solidFill>
                  <a:srgbClr val="0033CC"/>
                </a:solidFill>
              </a:rPr>
              <a:t>ни времени, ни навыков, ни инструментов </a:t>
            </a:r>
            <a:r>
              <a:rPr lang="ru-RU" dirty="0"/>
              <a:t>для применения </a:t>
            </a:r>
            <a:r>
              <a:rPr lang="ru-RU" dirty="0" smtClean="0"/>
              <a:t>в практической </a:t>
            </a:r>
            <a:r>
              <a:rPr lang="ru-RU" dirty="0"/>
              <a:t>деятельности. </a:t>
            </a:r>
            <a:endParaRPr lang="ru-RU" dirty="0" smtClean="0"/>
          </a:p>
          <a:p>
            <a:r>
              <a:rPr lang="ru-RU" dirty="0" smtClean="0"/>
              <a:t>Выпускники вузов имеют </a:t>
            </a:r>
            <a:r>
              <a:rPr lang="ru-RU" dirty="0"/>
              <a:t>только </a:t>
            </a:r>
            <a:r>
              <a:rPr lang="ru-RU" dirty="0" smtClean="0"/>
              <a:t>теоретические знания</a:t>
            </a:r>
            <a:r>
              <a:rPr lang="ru-RU" dirty="0"/>
              <a:t>, </a:t>
            </a:r>
            <a:r>
              <a:rPr lang="ru-RU" dirty="0" smtClean="0"/>
              <a:t>которые не востребованы </a:t>
            </a:r>
            <a:r>
              <a:rPr lang="ru-RU" b="1" dirty="0" smtClean="0">
                <a:solidFill>
                  <a:srgbClr val="0033CC"/>
                </a:solidFill>
              </a:rPr>
              <a:t>бизнесом (работодателями) </a:t>
            </a:r>
            <a:r>
              <a:rPr lang="ru-RU" dirty="0" smtClean="0"/>
              <a:t>в практической </a:t>
            </a:r>
            <a:r>
              <a:rPr lang="ru-RU" dirty="0"/>
              <a:t>деятельности, включая и модернизацию отечественной экономики, развития </a:t>
            </a:r>
            <a:r>
              <a:rPr lang="ru-RU" dirty="0" smtClean="0"/>
              <a:t>инновационных процессов. </a:t>
            </a:r>
            <a:endParaRPr lang="ru-RU" dirty="0"/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87A5-D3AE-4C6D-A822-A7D1E6999B7E}" type="datetime1">
              <a:rPr lang="ru-RU" smtClean="0"/>
              <a:pPr/>
              <a:t>26.03.2014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FD8D5-B68B-4635-84FC-62B6726CC1AD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18434" name="Picture 2" descr="http://im4-tub.yandex.net/i?id=12147161-02-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0"/>
            <a:ext cx="3786214" cy="19288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idx="1"/>
          </p:nvPr>
        </p:nvSpPr>
        <p:spPr>
          <a:xfrm>
            <a:off x="0" y="2643188"/>
            <a:ext cx="9144000" cy="38576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400" b="1" dirty="0" smtClean="0"/>
              <a:t>Компетенции</a:t>
            </a:r>
            <a:r>
              <a:rPr lang="ru-RU" sz="2400" dirty="0" smtClean="0"/>
              <a:t> по любой классификации, можно описать по пяти уровням: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dirty="0" smtClean="0">
                <a:solidFill>
                  <a:srgbClr val="C00000"/>
                </a:solidFill>
                <a:latin typeface="Arial Black" pitchFamily="34" charset="0"/>
              </a:rPr>
              <a:t>некомпетентность</a:t>
            </a:r>
            <a:r>
              <a:rPr lang="ru-RU" sz="2400" dirty="0" smtClean="0"/>
              <a:t> (</a:t>
            </a:r>
            <a:r>
              <a:rPr lang="ru-RU" sz="2400" b="1" dirty="0" smtClean="0"/>
              <a:t>начальная</a:t>
            </a:r>
            <a:r>
              <a:rPr lang="ru-RU" sz="2400" dirty="0" smtClean="0"/>
              <a:t> стадия обучения),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dirty="0" smtClean="0">
                <a:solidFill>
                  <a:srgbClr val="C00000"/>
                </a:solidFill>
                <a:latin typeface="Arial Black" pitchFamily="34" charset="0"/>
              </a:rPr>
              <a:t>формирующаяся</a:t>
            </a:r>
            <a:r>
              <a:rPr lang="ru-RU" sz="2400" dirty="0" smtClean="0">
                <a:latin typeface="Arial Black" pitchFamily="34" charset="0"/>
              </a:rPr>
              <a:t> </a:t>
            </a:r>
            <a:r>
              <a:rPr lang="ru-RU" sz="2400" dirty="0" smtClean="0"/>
              <a:t>компетентность (</a:t>
            </a:r>
            <a:r>
              <a:rPr lang="ru-RU" sz="2400" b="1" dirty="0" smtClean="0"/>
              <a:t>конечная</a:t>
            </a:r>
            <a:r>
              <a:rPr lang="ru-RU" sz="2400" dirty="0" smtClean="0"/>
              <a:t> стадия обучения)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dirty="0" smtClean="0">
                <a:solidFill>
                  <a:srgbClr val="C00000"/>
                </a:solidFill>
                <a:latin typeface="Arial Black" pitchFamily="34" charset="0"/>
              </a:rPr>
              <a:t>компетентность</a:t>
            </a:r>
            <a:r>
              <a:rPr lang="ru-RU" sz="2400" dirty="0" smtClean="0"/>
              <a:t> (специалист, инженер)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dirty="0" smtClean="0">
                <a:solidFill>
                  <a:srgbClr val="C00000"/>
                </a:solidFill>
                <a:latin typeface="Arial Black" pitchFamily="34" charset="0"/>
              </a:rPr>
              <a:t>высокая</a:t>
            </a:r>
            <a:r>
              <a:rPr lang="ru-RU" sz="2400" dirty="0" smtClean="0">
                <a:latin typeface="Arial Black" pitchFamily="34" charset="0"/>
              </a:rPr>
              <a:t> </a:t>
            </a:r>
            <a:r>
              <a:rPr lang="ru-RU" sz="2400" dirty="0" smtClean="0"/>
              <a:t>компетентность (начальник участка, преподаватель)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dirty="0" smtClean="0">
                <a:solidFill>
                  <a:srgbClr val="C00000"/>
                </a:solidFill>
                <a:latin typeface="Arial Black" pitchFamily="34" charset="0"/>
              </a:rPr>
              <a:t>передаваемая</a:t>
            </a:r>
            <a:r>
              <a:rPr lang="ru-RU" sz="2400" dirty="0" smtClean="0"/>
              <a:t> (</a:t>
            </a:r>
            <a:r>
              <a:rPr lang="ru-RU" sz="2400" b="1" dirty="0" smtClean="0"/>
              <a:t>транслируемая</a:t>
            </a:r>
            <a:r>
              <a:rPr lang="ru-RU" sz="2400" dirty="0" smtClean="0"/>
              <a:t>) компетентность (Гендиректор, профессор)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93AC02D-18C2-4830-A85D-28BABE104A4B}" type="datetime1">
              <a:rPr lang="ru-RU" smtClean="0"/>
              <a:pPr>
                <a:defRPr/>
              </a:pPr>
              <a:t>26.03.2014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©Вдовенко З.В.</a:t>
            </a: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0A9F7B-4C4C-4AAE-BE6D-7A10D7D5A532}" type="slidenum">
              <a:rPr lang="ru-RU"/>
              <a:pPr>
                <a:defRPr/>
              </a:pPr>
              <a:t>7</a:t>
            </a:fld>
            <a:endParaRPr lang="ru-RU"/>
          </a:p>
        </p:txBody>
      </p:sp>
      <p:pic>
        <p:nvPicPr>
          <p:cNvPr id="20486" name="Picture 2" descr="Картинка 93 из 1112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5" y="0"/>
            <a:ext cx="5773738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Содержимое 2"/>
          <p:cNvSpPr>
            <a:spLocks noGrp="1"/>
          </p:cNvSpPr>
          <p:nvPr>
            <p:ph idx="1"/>
          </p:nvPr>
        </p:nvSpPr>
        <p:spPr>
          <a:xfrm>
            <a:off x="3143240" y="214290"/>
            <a:ext cx="5786478" cy="6357982"/>
          </a:xfrm>
          <a:solidFill>
            <a:srgbClr val="FFC000"/>
          </a:solidFill>
        </p:spPr>
        <p:txBody>
          <a:bodyPr>
            <a:normAutofit lnSpcReduction="10000"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Подготовка инженерных кадров входят в число важнейших стратегических приоритетов для  США, ЕС, Китая, Индии, которые запускают масштабные программы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подготовки компетентных инженерно-технических кадров нового поколения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В России национальная система общественно профессиональной аккредитации образовательных программ в области техники и технологий в настоящее время развивается в рамках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деятельности Ассоциации инженерного образования России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(АИОР).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Звани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е «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профессиональный инженер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» (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Professional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Engineer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) означает, что его обладатель способен вести самостоятельную профессиональную деятельность, имеет лицензию одного или более правительственных органов на оказание профессиональных инженерных услуг в качестве независимого практика. </a:t>
            </a:r>
          </a:p>
          <a:p>
            <a:pPr marL="0" indent="0">
              <a:spcAft>
                <a:spcPts val="600"/>
              </a:spcAft>
              <a:buNone/>
            </a:pP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spcAft>
                <a:spcPts val="600"/>
              </a:spcAft>
              <a:buFont typeface="Wingdings 2" pitchFamily="18" charset="2"/>
              <a:buNone/>
            </a:pP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spcAft>
                <a:spcPts val="600"/>
              </a:spcAft>
              <a:buFont typeface="Wingdings 2" pitchFamily="18" charset="2"/>
              <a:buNone/>
            </a:pPr>
            <a:endParaRPr lang="ru-RU" sz="1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E71154-C6A1-4955-88C4-2468C1198E6F}" type="datetime1">
              <a:rPr lang="ru-RU" smtClean="0"/>
              <a:pPr>
                <a:defRPr/>
              </a:pPr>
              <a:t>26.03.2014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©Вдовенко З.В.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3302CE-EAAF-47A0-A364-1B1FC2544F34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pic>
        <p:nvPicPr>
          <p:cNvPr id="165892" name="Picture 4" descr="http://im5-tub-ru.yandex.net/i?id=100473043-46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4500570"/>
            <a:ext cx="1704980" cy="2143140"/>
          </a:xfrm>
          <a:prstGeom prst="rect">
            <a:avLst/>
          </a:prstGeom>
          <a:noFill/>
        </p:spPr>
      </p:pic>
      <p:pic>
        <p:nvPicPr>
          <p:cNvPr id="165894" name="Picture 6" descr="http://im3-tub-ru.yandex.net/i?id=80379858-44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214290"/>
            <a:ext cx="2528890" cy="1857388"/>
          </a:xfrm>
          <a:prstGeom prst="rect">
            <a:avLst/>
          </a:prstGeom>
          <a:noFill/>
        </p:spPr>
      </p:pic>
      <p:pic>
        <p:nvPicPr>
          <p:cNvPr id="165896" name="Picture 8" descr="http://im6-tub-ru.yandex.net/i?id=349407381-11-72&amp;n=21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7158" y="2500305"/>
            <a:ext cx="2262190" cy="16966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5" name="Rectangle 3"/>
          <p:cNvSpPr>
            <a:spLocks noGrp="1" noChangeArrowheads="1"/>
          </p:cNvSpPr>
          <p:nvPr>
            <p:ph idx="1"/>
          </p:nvPr>
        </p:nvSpPr>
        <p:spPr>
          <a:xfrm>
            <a:off x="0" y="785793"/>
            <a:ext cx="9001125" cy="5340369"/>
          </a:xfrm>
        </p:spPr>
        <p:txBody>
          <a:bodyPr>
            <a:no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 Системе стандарта профессиональных инженеров (</a:t>
            </a:r>
            <a:r>
              <a:rPr lang="ru-RU" sz="16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Engineer</a:t>
            </a:r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Register</a:t>
            </a:r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) Азиатско-Тихоокеанского экономического сотрудничества (АТЭС) предусмотрены УНИВЕРСАЛЬНЫЕ И ПРОФЕССИОНАЛЬНЫЕ КОМПЕТЕНЦИИ: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ru-RU" sz="20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– осмысленное применение универсальных знаний;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ru-RU" sz="20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– организация и управление инженерной деятельностью;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ru-RU" sz="20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– анализ инженерных проблем;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ru-RU" sz="20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– проектирование инженерных решений;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ru-RU" sz="20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– принятие инженерных решений;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ru-RU" sz="20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– обучение в течение всей жизни;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ru-RU" sz="20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– ответственность за инженерные решения;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ru-RU" sz="20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– социальная ответственность;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ru-RU" sz="20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– соблюдение законодательства;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ru-RU" sz="20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– коммуникации;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ru-RU" sz="20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– этика инженерной деятельности и др.</a:t>
            </a:r>
          </a:p>
          <a:p>
            <a:pPr marL="0" indent="0">
              <a:spcAft>
                <a:spcPts val="600"/>
              </a:spcAft>
              <a:buNone/>
            </a:pPr>
            <a:endParaRPr lang="ru-RU" sz="20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7DF3329-B1B9-4BDC-A60A-5201E03080C4}" type="datetime1">
              <a:rPr lang="ru-RU" smtClean="0"/>
              <a:pPr>
                <a:defRPr/>
              </a:pPr>
              <a:t>26.03.2014</a:t>
            </a:fld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©Вдовенко З.В.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3454E5-398C-4420-967A-92DDC7BBB754}" type="slidenum">
              <a:rPr lang="ru-RU"/>
              <a:pPr>
                <a:defRPr/>
              </a:pPr>
              <a:t>9</a:t>
            </a:fld>
            <a:endParaRPr lang="ru-RU"/>
          </a:p>
        </p:txBody>
      </p:sp>
      <p:pic>
        <p:nvPicPr>
          <p:cNvPr id="8" name="Picture 1" descr="D:\Мои рисунки\148333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2857496"/>
            <a:ext cx="3071834" cy="364333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857488" y="285728"/>
            <a:ext cx="6286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solidFill>
                  <a:srgbClr val="0033CC"/>
                </a:solidFill>
              </a:rPr>
              <a:t>ПЕРЕХОД К КОМПЕТЕНТНОСТИ </a:t>
            </a:r>
            <a:endParaRPr lang="ru-RU" sz="2000" b="1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ScXMgZVY0KLzvATRyNrSA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ahVrDl_9kaETqnUuRtcY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0G23QAHB0W7xn2wYFuZs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MwJeovX4UWSxUsvacW_gg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YXKCE0zzkGaXNIHHzL0aw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26zDpkSiUSO3ioYm7nyww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1u5WowJbEqWosMEbcT3Jg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YN_LApisUWYRsCKC07KJ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knvMgV.yk.VBcIRTaWAmg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M3nbn00tEaY4PW4FZ4D3A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thvFQycuEKLYZDkn429o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oGbJyDJFUy55xDJWzVBqA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gdBbQVgukmm9yMf3mZMqg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  <p:tag name="THINKCELLSHAPEDONOTDELETE" val="pBGxgHLDThkqQf1sJxpSd8A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WiPJHKURUuPX_x7jDyQXQ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r32Ta9dZk6Dh74gfJFZqw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0UbCtXLSkC9itrRLKLglw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TGvXPuG4kSujF9MVvgLhg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pU0NnItmke7ZFfIGasYhQ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5SUROJjVEOxNbdsum2lJg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l6Go0ppaUWkYkYQPiVxgg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n10dls480uCmlXq1jYVe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mFJX81q_EmyGNQmtSOr7A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ahlEErUUkiXlDaw7u4eJw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MFSsYd.L0qLaqAWmu7leQ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rKud0jv1U.dWK24UlWp8Q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MFSsYd.L0qLaqAWmu7leQ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rKud0jv1U.dWK24UlWp8Q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MFSsYd.L0qLaqAWmu7leQ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rKud0jv1U.dWK24UlWp8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TKww4FL6EmcxA01pGCbG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gZcWdJjpkGlCNrOcUK63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F3FJHMH6U.9wxQw8rW78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cZXlhVlP0yFmZuwvvnEV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MWZfp_2MEenp65q3uIHW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kREoG3n.UC.jZa6nbijUw"/>
</p:tagLst>
</file>

<file path=ppt/theme/theme1.xml><?xml version="1.0" encoding="utf-8"?>
<a:theme xmlns:a="http://schemas.openxmlformats.org/drawingml/2006/main" name="Тема Office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1849</TotalTime>
  <Words>1242</Words>
  <Application>Microsoft Office PowerPoint</Application>
  <PresentationFormat>Экран (4:3)</PresentationFormat>
  <Paragraphs>230</Paragraphs>
  <Slides>18</Slides>
  <Notes>3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0" baseType="lpstr">
      <vt:lpstr>Тема Office</vt:lpstr>
      <vt:lpstr>think-cell Slide</vt:lpstr>
      <vt:lpstr>Проблемы ОБЩЕСТВА СОВРЕМЕННОГО БИЗНЕСА и ОБРАЗОВАНИЯ Вдовенко Зинаида Владимировна Российский химико-технологический университет имени Д.И.Менделеева </vt:lpstr>
      <vt:lpstr>Вызовы современной цивилизации актуализируют потребность в инновациях</vt:lpstr>
      <vt:lpstr>Слайд 3</vt:lpstr>
      <vt:lpstr>Слайд 4</vt:lpstr>
      <vt:lpstr>Слайд 5</vt:lpstr>
      <vt:lpstr>Конфликт интересов  университетов  и бизнеса</vt:lpstr>
      <vt:lpstr>Слайд 7</vt:lpstr>
      <vt:lpstr>Слайд 8</vt:lpstr>
      <vt:lpstr>Слайд 9</vt:lpstr>
      <vt:lpstr>Слайд 10</vt:lpstr>
      <vt:lpstr>Слайд 11</vt:lpstr>
      <vt:lpstr> ТРУДОУСТРОЙСТВО ВЫПУСКНИКОВ</vt:lpstr>
      <vt:lpstr>Слайд 13</vt:lpstr>
      <vt:lpstr>Объединение усилий</vt:lpstr>
      <vt:lpstr>Интеграция компаний в образовательный процесс</vt:lpstr>
      <vt:lpstr>Слайд 16</vt:lpstr>
      <vt:lpstr>Методология  преподавания</vt:lpstr>
      <vt:lpstr>Слайд 18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Компетентностный подход при подготовке менеджеров</dc:title>
  <dc:creator>Vdovenko Z</dc:creator>
  <cp:lastModifiedBy>Vdovenko Z</cp:lastModifiedBy>
  <cp:revision>145</cp:revision>
  <dcterms:created xsi:type="dcterms:W3CDTF">2009-04-21T13:42:03Z</dcterms:created>
  <dcterms:modified xsi:type="dcterms:W3CDTF">2014-03-26T20:20:23Z</dcterms:modified>
</cp:coreProperties>
</file>