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theme/themeOverride3.xml" ContentType="application/vnd.openxmlformats-officedocument.themeOverrid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4.xml" ContentType="application/vnd.openxmlformats-officedocument.themeOverride+xml"/>
  <Override PartName="/ppt/drawings/drawing1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863" r:id="rId1"/>
    <p:sldMasterId id="2147483879" r:id="rId2"/>
    <p:sldMasterId id="2147483901" r:id="rId3"/>
    <p:sldMasterId id="2147483924" r:id="rId4"/>
    <p:sldMasterId id="2147483936" r:id="rId5"/>
    <p:sldMasterId id="2147483944" r:id="rId6"/>
  </p:sldMasterIdLst>
  <p:notesMasterIdLst>
    <p:notesMasterId r:id="rId52"/>
  </p:notesMasterIdLst>
  <p:handoutMasterIdLst>
    <p:handoutMasterId r:id="rId53"/>
  </p:handoutMasterIdLst>
  <p:sldIdLst>
    <p:sldId id="316" r:id="rId7"/>
    <p:sldId id="1241" r:id="rId8"/>
    <p:sldId id="1069" r:id="rId9"/>
    <p:sldId id="965" r:id="rId10"/>
    <p:sldId id="962" r:id="rId11"/>
    <p:sldId id="1056" r:id="rId12"/>
    <p:sldId id="970" r:id="rId13"/>
    <p:sldId id="1234" r:id="rId14"/>
    <p:sldId id="1081" r:id="rId15"/>
    <p:sldId id="1050" r:id="rId16"/>
    <p:sldId id="1235" r:id="rId17"/>
    <p:sldId id="1167" r:id="rId18"/>
    <p:sldId id="975" r:id="rId19"/>
    <p:sldId id="1030" r:id="rId20"/>
    <p:sldId id="1152" r:id="rId21"/>
    <p:sldId id="977" r:id="rId22"/>
    <p:sldId id="1236" r:id="rId23"/>
    <p:sldId id="1078" r:id="rId24"/>
    <p:sldId id="922" r:id="rId25"/>
    <p:sldId id="1098" r:id="rId26"/>
    <p:sldId id="825" r:id="rId27"/>
    <p:sldId id="770" r:id="rId28"/>
    <p:sldId id="928" r:id="rId29"/>
    <p:sldId id="983" r:id="rId30"/>
    <p:sldId id="1237" r:id="rId31"/>
    <p:sldId id="1169" r:id="rId32"/>
    <p:sldId id="1168" r:id="rId33"/>
    <p:sldId id="1171" r:id="rId34"/>
    <p:sldId id="1172" r:id="rId35"/>
    <p:sldId id="1176" r:id="rId36"/>
    <p:sldId id="1177" r:id="rId37"/>
    <p:sldId id="1240" r:id="rId38"/>
    <p:sldId id="1185" r:id="rId39"/>
    <p:sldId id="1001" r:id="rId40"/>
    <p:sldId id="1002" r:id="rId41"/>
    <p:sldId id="1004" r:id="rId42"/>
    <p:sldId id="1238" r:id="rId43"/>
    <p:sldId id="1165" r:id="rId44"/>
    <p:sldId id="1183" r:id="rId45"/>
    <p:sldId id="1184" r:id="rId46"/>
    <p:sldId id="1070" r:id="rId47"/>
    <p:sldId id="1111" r:id="rId48"/>
    <p:sldId id="1112" r:id="rId49"/>
    <p:sldId id="1115" r:id="rId50"/>
    <p:sldId id="1116" r:id="rId51"/>
  </p:sldIdLst>
  <p:sldSz cx="9144000" cy="6858000" type="screen4x3"/>
  <p:notesSz cx="6858000" cy="10001250"/>
  <p:custDataLst>
    <p:tags r:id="rId54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3AB"/>
    <a:srgbClr val="897A41"/>
    <a:srgbClr val="C0C04C"/>
    <a:srgbClr val="005DA2"/>
    <a:srgbClr val="F5A9B6"/>
    <a:srgbClr val="EE916C"/>
    <a:srgbClr val="004D86"/>
    <a:srgbClr val="00518E"/>
    <a:srgbClr val="00487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76" autoAdjust="0"/>
    <p:restoredTop sz="95170" autoAdjust="0"/>
  </p:normalViewPr>
  <p:slideViewPr>
    <p:cSldViewPr>
      <p:cViewPr>
        <p:scale>
          <a:sx n="70" d="100"/>
          <a:sy n="70" d="100"/>
        </p:scale>
        <p:origin x="-107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44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3006" y="-96"/>
      </p:cViewPr>
      <p:guideLst>
        <p:guide orient="horz" pos="315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54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9523808125953086E-2"/>
          <c:y val="0.13446852885575192"/>
          <c:w val="0.91342522069958565"/>
          <c:h val="0.74830835977537735"/>
        </c:manualLayout>
      </c:layout>
      <c:bubbleChart>
        <c:varyColors val="0"/>
        <c:ser>
          <c:idx val="0"/>
          <c:order val="0"/>
          <c:spPr>
            <a:solidFill>
              <a:schemeClr val="accent1">
                <a:lumMod val="40000"/>
                <a:lumOff val="60000"/>
                <a:alpha val="70000"/>
              </a:schemeClr>
            </a:solidFill>
            <a:ln>
              <a:solidFill>
                <a:schemeClr val="tx1"/>
              </a:solidFill>
            </a:ln>
          </c:spPr>
          <c:invertIfNegative val="0"/>
          <c:dPt>
            <c:idx val="50"/>
            <c:invertIfNegative val="0"/>
            <c:bubble3D val="0"/>
            <c:spPr>
              <a:solidFill>
                <a:schemeClr val="tx2">
                  <a:lumMod val="75000"/>
                  <a:alpha val="70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51"/>
            <c:invertIfNegative val="0"/>
            <c:bubble3D val="0"/>
            <c:spPr>
              <a:solidFill>
                <a:schemeClr val="tx2">
                  <a:lumMod val="60000"/>
                  <a:lumOff val="40000"/>
                  <a:alpha val="64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53"/>
            <c:invertIfNegative val="0"/>
            <c:bubble3D val="0"/>
            <c:spPr>
              <a:noFill/>
              <a:ln>
                <a:noFill/>
              </a:ln>
            </c:spPr>
          </c:dPt>
          <c:dLbls>
            <c:dLbl>
              <c:idx val="0"/>
              <c:layout>
                <c:manualLayout>
                  <c:x val="-2.6090694300920335E-2"/>
                  <c:y val="3.4122993934214599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Сингапур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959322463874173E-2"/>
                  <c:y val="-2.5281768433007994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Гонконг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7.3753378411341705E-2"/>
                  <c:y val="-2.326260458599970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Италия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016454218844924E-2"/>
                  <c:y val="-4.601666854175532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Япония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layout>
                <c:manualLayout>
                  <c:x val="-6.7653406707061201E-2"/>
                  <c:y val="-5.4967022203876773E-4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Израиль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1.8669838393235081E-2"/>
                  <c:y val="-2.0430857328580208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Франция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6972221434682989E-2"/>
                  <c:y val="-2.4918569519319665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ОАЭ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1290843727713337E-2"/>
                  <c:y val="-8.2576106868641665E-3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Великобритания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0586501966064558E-2"/>
                  <c:y val="2.2511984857399133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Норвегия</a:t>
                    </a:r>
                    <a:r>
                      <a:rPr lang="ru-RU" sz="1000" baseline="0"/>
                      <a:t> </a:t>
                    </a:r>
                    <a:endParaRPr lang="en-US" sz="70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0820974088035668E-2"/>
                  <c:y val="-2.8545635822420722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Мексика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elete val="1"/>
            </c:dLbl>
            <c:dLbl>
              <c:idx val="13"/>
              <c:layout>
                <c:manualLayout>
                  <c:x val="-8.0600064397154822E-2"/>
                  <c:y val="-1.5096512970106222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Испания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/>
              <c:tx>
                <c:rich>
                  <a:bodyPr/>
                  <a:lstStyle/>
                  <a:p>
                    <a:r>
                      <a:rPr lang="ru-RU" sz="1000"/>
                      <a:t>Швейцария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-2.9260506005522543E-2"/>
                  <c:y val="2.6859552409548952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Саудовская</a:t>
                    </a:r>
                    <a:r>
                      <a:rPr lang="ru-RU" sz="1000" baseline="0"/>
                      <a:t> Аравия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-1.1006290670812989E-2"/>
                  <c:y val="1.1504167135438831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Чили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-1.2949190038860669E-2"/>
                  <c:y val="-8.1183057201496111E-3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Чешская</a:t>
                    </a:r>
                    <a:r>
                      <a:rPr lang="ru-RU" sz="1000" baseline="0"/>
                      <a:t> Республика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layout>
                <c:manualLayout>
                  <c:x val="-1.634626077887355E-2"/>
                  <c:y val="-1.7844453564336071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Польша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delete val="1"/>
            </c:dLbl>
            <c:dLbl>
              <c:idx val="23"/>
              <c:layout>
                <c:manualLayout>
                  <c:x val="-5.506025036833221E-2"/>
                  <c:y val="-1.660403713521098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Греция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layout>
                <c:manualLayout>
                  <c:x val="-1.2326837149053227E-2"/>
                  <c:y val="1.190174106192911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Малайзия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7"/>
              <c:layout>
                <c:manualLayout>
                  <c:x val="-9.1586414151762635E-3"/>
                  <c:y val="2.8094255793090655E-3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Португалия 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2"/>
              <c:layout>
                <c:manualLayout>
                  <c:x val="-6.1614294516327784E-3"/>
                  <c:y val="5.9568117079962244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Аргентина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delete val="1"/>
            </c:dLbl>
            <c:dLbl>
              <c:idx val="36"/>
              <c:layout/>
              <c:tx>
                <c:rich>
                  <a:bodyPr/>
                  <a:lstStyle/>
                  <a:p>
                    <a:r>
                      <a:rPr lang="ru-RU" sz="1000"/>
                      <a:t>Венгрия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7"/>
              <c:delete val="1"/>
            </c:dLbl>
            <c:dLbl>
              <c:idx val="38"/>
              <c:layout>
                <c:manualLayout>
                  <c:x val="-8.1124485132519242E-2"/>
                  <c:y val="-1.6515221373728333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Китай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9"/>
              <c:delete val="1"/>
            </c:dLbl>
            <c:dLbl>
              <c:idx val="40"/>
              <c:layout>
                <c:manualLayout>
                  <c:x val="1.2578617909500558E-2"/>
                  <c:y val="6.9025002812632989E-3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Бельгия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1"/>
              <c:layout>
                <c:manualLayout>
                  <c:x val="-6.2893089547503079E-3"/>
                  <c:y val="-1.1504167135438916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Белорусия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2"/>
              <c:delete val="1"/>
            </c:dLbl>
            <c:dLbl>
              <c:idx val="43"/>
              <c:layout>
                <c:manualLayout>
                  <c:x val="-7.861636193437849E-3"/>
                  <c:y val="-2.3008334270877662E-3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США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4"/>
              <c:delete val="1"/>
            </c:dLbl>
            <c:dLbl>
              <c:idx val="45"/>
              <c:delete val="1"/>
            </c:dLbl>
            <c:dLbl>
              <c:idx val="46"/>
              <c:delete val="1"/>
            </c:dLbl>
            <c:dLbl>
              <c:idx val="47"/>
              <c:layout>
                <c:manualLayout>
                  <c:x val="-2.158592629452917E-2"/>
                  <c:y val="-2.4037718560788998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Алжир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8"/>
              <c:layout>
                <c:manualLayout>
                  <c:x val="-5.2575248275658813E-2"/>
                  <c:y val="2.2738113162654353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Азербайджан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9"/>
              <c:layout>
                <c:manualLayout>
                  <c:x val="-1.2578617909500529E-2"/>
                  <c:y val="1.1504167135438831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Бразилия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0"/>
              <c:layout>
                <c:manualLayout>
                  <c:x val="-1.2578617909500558E-2"/>
                  <c:y val="3.4512501406316495E-2"/>
                </c:manualLayout>
              </c:layout>
              <c:tx>
                <c:rich>
                  <a:bodyPr/>
                  <a:lstStyle/>
                  <a:p>
                    <a:r>
                      <a:rPr lang="ru-RU" sz="1000"/>
                      <a:t>Россия</a:t>
                    </a:r>
                    <a:endParaRPr lang="en-US" sz="80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1"/>
              <c:layout>
                <c:manualLayout>
                  <c:x val="-7.4349442379182153E-3"/>
                  <c:y val="-6.1396761828424575E-3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Москва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2"/>
              <c:layout>
                <c:manualLayout>
                  <c:x val="-2.8342575477510783E-2"/>
                  <c:y val="5.1625701469299984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ОЭСР</a:t>
                    </a:r>
                    <a:endParaRPr lang="en-US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3"/>
              <c:delete val="1"/>
            </c:dLbl>
            <c:txPr>
              <a:bodyPr/>
              <a:lstStyle/>
              <a:p>
                <a:pPr>
                  <a:defRPr sz="1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xVal>
            <c:numRef>
              <c:f>Graph!$K$3:$K$56</c:f>
              <c:numCache>
                <c:formatCode>General</c:formatCode>
                <c:ptCount val="54"/>
                <c:pt idx="0" formatCode="0">
                  <c:v>1424.3441951046095</c:v>
                </c:pt>
                <c:pt idx="2" formatCode="0">
                  <c:v>2439.2946456608065</c:v>
                </c:pt>
                <c:pt idx="3" formatCode="0">
                  <c:v>3070.539267107556</c:v>
                </c:pt>
                <c:pt idx="4" formatCode="0">
                  <c:v>1280.3438810786802</c:v>
                </c:pt>
                <c:pt idx="5" formatCode="0">
                  <c:v>2791.6135878791606</c:v>
                </c:pt>
                <c:pt idx="6" formatCode="0">
                  <c:v>1392.6819928931939</c:v>
                </c:pt>
                <c:pt idx="7" formatCode="0">
                  <c:v>3360.1948918805415</c:v>
                </c:pt>
                <c:pt idx="8" formatCode="0">
                  <c:v>1569.9953526900242</c:v>
                </c:pt>
                <c:pt idx="9" formatCode="0">
                  <c:v>2765.8717093139244</c:v>
                </c:pt>
                <c:pt idx="10" formatCode="0">
                  <c:v>5390.9287074565445</c:v>
                </c:pt>
                <c:pt idx="11" formatCode="0">
                  <c:v>548.97570911365892</c:v>
                </c:pt>
                <c:pt idx="12" formatCode="0">
                  <c:v>412.26384485663203</c:v>
                </c:pt>
                <c:pt idx="13" formatCode="0">
                  <c:v>2004.1400634561492</c:v>
                </c:pt>
                <c:pt idx="14" formatCode="0">
                  <c:v>4083.1581512566368</c:v>
                </c:pt>
                <c:pt idx="15" formatCode="0">
                  <c:v>1079.2753321674754</c:v>
                </c:pt>
                <c:pt idx="16" formatCode="0">
                  <c:v>794.62003214763854</c:v>
                </c:pt>
                <c:pt idx="17" formatCode="0">
                  <c:v>1650.8845387622418</c:v>
                </c:pt>
                <c:pt idx="18" formatCode="0">
                  <c:v>2713.1008884626312</c:v>
                </c:pt>
                <c:pt idx="19" formatCode="0">
                  <c:v>3457.8857963915279</c:v>
                </c:pt>
                <c:pt idx="20" formatCode="0">
                  <c:v>3321.9417391453994</c:v>
                </c:pt>
                <c:pt idx="21" formatCode="0">
                  <c:v>1078.9492032613944</c:v>
                </c:pt>
                <c:pt idx="22" formatCode="0">
                  <c:v>3696.0359562763247</c:v>
                </c:pt>
                <c:pt idx="23" formatCode="0">
                  <c:v>1746.6536779543449</c:v>
                </c:pt>
                <c:pt idx="24" formatCode="0">
                  <c:v>537.04334737834824</c:v>
                </c:pt>
                <c:pt idx="25" formatCode="0">
                  <c:v>360.2896269590359</c:v>
                </c:pt>
                <c:pt idx="26" formatCode="0">
                  <c:v>514.46964917301568</c:v>
                </c:pt>
                <c:pt idx="27" formatCode="0">
                  <c:v>1621.5558559908011</c:v>
                </c:pt>
                <c:pt idx="28" formatCode="0">
                  <c:v>527.31699098018646</c:v>
                </c:pt>
                <c:pt idx="29" formatCode="0">
                  <c:v>787.70619407730123</c:v>
                </c:pt>
                <c:pt idx="30" formatCode="0">
                  <c:v>1503.4448477240876</c:v>
                </c:pt>
                <c:pt idx="31" formatCode="0">
                  <c:v>815.48308506172748</c:v>
                </c:pt>
                <c:pt idx="32" formatCode="0">
                  <c:v>1167.1445476376084</c:v>
                </c:pt>
                <c:pt idx="33" formatCode="0">
                  <c:v>3885.7106546368486</c:v>
                </c:pt>
                <c:pt idx="34" formatCode="0">
                  <c:v>3699.8945375200751</c:v>
                </c:pt>
                <c:pt idx="35" formatCode="0">
                  <c:v>367.85950005900901</c:v>
                </c:pt>
                <c:pt idx="36" formatCode="0">
                  <c:v>1169.1414451483327</c:v>
                </c:pt>
                <c:pt idx="37" formatCode="0">
                  <c:v>177.64105233674877</c:v>
                </c:pt>
                <c:pt idx="38" formatCode="0">
                  <c:v>597.10593656880656</c:v>
                </c:pt>
                <c:pt idx="39" formatCode="0">
                  <c:v>4472.3981299272318</c:v>
                </c:pt>
                <c:pt idx="40" formatCode="0">
                  <c:v>3430.7797583843048</c:v>
                </c:pt>
                <c:pt idx="41" formatCode="0">
                  <c:v>706.82355299022879</c:v>
                </c:pt>
                <c:pt idx="42" formatCode="0">
                  <c:v>329.36089523752634</c:v>
                </c:pt>
                <c:pt idx="43" formatCode="0">
                  <c:v>4306.5774254578928</c:v>
                </c:pt>
                <c:pt idx="44" formatCode="0">
                  <c:v>718.43824916952747</c:v>
                </c:pt>
                <c:pt idx="45" formatCode="0">
                  <c:v>576.98389111473477</c:v>
                </c:pt>
                <c:pt idx="46" formatCode="0">
                  <c:v>640.74243367934605</c:v>
                </c:pt>
                <c:pt idx="47" formatCode="0">
                  <c:v>577.03019959719097</c:v>
                </c:pt>
                <c:pt idx="48" formatCode="0">
                  <c:v>198.8189473077494</c:v>
                </c:pt>
                <c:pt idx="49" formatCode="0">
                  <c:v>696.74274347417406</c:v>
                </c:pt>
                <c:pt idx="50" formatCode="0">
                  <c:v>943</c:v>
                </c:pt>
                <c:pt idx="51">
                  <c:v>1206.0323823852932</c:v>
                </c:pt>
                <c:pt idx="52">
                  <c:v>2812.8826343183832</c:v>
                </c:pt>
                <c:pt idx="53">
                  <c:v>543.47013301176003</c:v>
                </c:pt>
              </c:numCache>
            </c:numRef>
          </c:xVal>
          <c:yVal>
            <c:numRef>
              <c:f>Graph!$D$3:$D$56</c:f>
              <c:numCache>
                <c:formatCode>0.0</c:formatCode>
                <c:ptCount val="54"/>
                <c:pt idx="0">
                  <c:v>82.1</c:v>
                </c:pt>
                <c:pt idx="1">
                  <c:v>83.5</c:v>
                </c:pt>
                <c:pt idx="2">
                  <c:v>82.9</c:v>
                </c:pt>
                <c:pt idx="3">
                  <c:v>83.1</c:v>
                </c:pt>
                <c:pt idx="4">
                  <c:v>81.400000000000006</c:v>
                </c:pt>
                <c:pt idx="5">
                  <c:v>82.1</c:v>
                </c:pt>
                <c:pt idx="6">
                  <c:v>81.7</c:v>
                </c:pt>
                <c:pt idx="7">
                  <c:v>82.6</c:v>
                </c:pt>
                <c:pt idx="8">
                  <c:v>77</c:v>
                </c:pt>
                <c:pt idx="9">
                  <c:v>81.5</c:v>
                </c:pt>
                <c:pt idx="10">
                  <c:v>81.5</c:v>
                </c:pt>
                <c:pt idx="11">
                  <c:v>77.099999999999994</c:v>
                </c:pt>
                <c:pt idx="12">
                  <c:v>76.2</c:v>
                </c:pt>
                <c:pt idx="13">
                  <c:v>82.4</c:v>
                </c:pt>
                <c:pt idx="14">
                  <c:v>82.7</c:v>
                </c:pt>
                <c:pt idx="15">
                  <c:v>75.5</c:v>
                </c:pt>
                <c:pt idx="16">
                  <c:v>79.599999999999994</c:v>
                </c:pt>
                <c:pt idx="17">
                  <c:v>78.099999999999994</c:v>
                </c:pt>
                <c:pt idx="18">
                  <c:v>80.599999999999994</c:v>
                </c:pt>
                <c:pt idx="19">
                  <c:v>81.7</c:v>
                </c:pt>
                <c:pt idx="20">
                  <c:v>81.2</c:v>
                </c:pt>
                <c:pt idx="21">
                  <c:v>76.8</c:v>
                </c:pt>
                <c:pt idx="22">
                  <c:v>80.900000000000006</c:v>
                </c:pt>
                <c:pt idx="23">
                  <c:v>80.599999999999994</c:v>
                </c:pt>
                <c:pt idx="24">
                  <c:v>75.2</c:v>
                </c:pt>
                <c:pt idx="25">
                  <c:v>75.2</c:v>
                </c:pt>
                <c:pt idx="26">
                  <c:v>74.8</c:v>
                </c:pt>
                <c:pt idx="27">
                  <c:v>80.400000000000006</c:v>
                </c:pt>
                <c:pt idx="28">
                  <c:v>74.2</c:v>
                </c:pt>
                <c:pt idx="29">
                  <c:v>74.599999999999994</c:v>
                </c:pt>
                <c:pt idx="30">
                  <c:v>76.099999999999994</c:v>
                </c:pt>
                <c:pt idx="31">
                  <c:v>74.900000000000006</c:v>
                </c:pt>
                <c:pt idx="32">
                  <c:v>76</c:v>
                </c:pt>
                <c:pt idx="33">
                  <c:v>80.099999999999994</c:v>
                </c:pt>
                <c:pt idx="34">
                  <c:v>80.900000000000006</c:v>
                </c:pt>
                <c:pt idx="35">
                  <c:v>74.5</c:v>
                </c:pt>
                <c:pt idx="36">
                  <c:v>75.099999999999994</c:v>
                </c:pt>
                <c:pt idx="37">
                  <c:v>74.5</c:v>
                </c:pt>
                <c:pt idx="38">
                  <c:v>75.2</c:v>
                </c:pt>
                <c:pt idx="39">
                  <c:v>81.099999999999994</c:v>
                </c:pt>
                <c:pt idx="40">
                  <c:v>80.400000000000006</c:v>
                </c:pt>
                <c:pt idx="41">
                  <c:v>72.099999999999994</c:v>
                </c:pt>
                <c:pt idx="42">
                  <c:v>73.2</c:v>
                </c:pt>
                <c:pt idx="43">
                  <c:v>78.7</c:v>
                </c:pt>
                <c:pt idx="44">
                  <c:v>74.3</c:v>
                </c:pt>
                <c:pt idx="45">
                  <c:v>73.8</c:v>
                </c:pt>
                <c:pt idx="46">
                  <c:v>73.8</c:v>
                </c:pt>
                <c:pt idx="47">
                  <c:v>70.900000000000006</c:v>
                </c:pt>
                <c:pt idx="48">
                  <c:v>70.599999999999994</c:v>
                </c:pt>
                <c:pt idx="49">
                  <c:v>73.599999999999994</c:v>
                </c:pt>
                <c:pt idx="50">
                  <c:v>70.5</c:v>
                </c:pt>
                <c:pt idx="51" formatCode="General">
                  <c:v>76.37</c:v>
                </c:pt>
                <c:pt idx="52" formatCode="0.00">
                  <c:v>79.983495697213542</c:v>
                </c:pt>
                <c:pt idx="53" formatCode="0.00">
                  <c:v>70.45</c:v>
                </c:pt>
              </c:numCache>
            </c:numRef>
          </c:yVal>
          <c:bubbleSize>
            <c:numRef>
              <c:f>Graph!$G$3:$G$56</c:f>
              <c:numCache>
                <c:formatCode>General</c:formatCode>
                <c:ptCount val="54"/>
                <c:pt idx="0">
                  <c:v>5469700</c:v>
                </c:pt>
                <c:pt idx="1">
                  <c:v>7241700</c:v>
                </c:pt>
                <c:pt idx="2">
                  <c:v>61336387</c:v>
                </c:pt>
                <c:pt idx="3">
                  <c:v>127131800</c:v>
                </c:pt>
                <c:pt idx="4">
                  <c:v>50423955</c:v>
                </c:pt>
                <c:pt idx="5">
                  <c:v>23490736</c:v>
                </c:pt>
                <c:pt idx="6">
                  <c:v>8215300</c:v>
                </c:pt>
                <c:pt idx="7">
                  <c:v>66206930</c:v>
                </c:pt>
                <c:pt idx="8">
                  <c:v>9086139</c:v>
                </c:pt>
                <c:pt idx="9">
                  <c:v>64510376</c:v>
                </c:pt>
                <c:pt idx="10">
                  <c:v>5136475</c:v>
                </c:pt>
                <c:pt idx="11">
                  <c:v>125385833</c:v>
                </c:pt>
                <c:pt idx="12">
                  <c:v>15902916</c:v>
                </c:pt>
                <c:pt idx="13">
                  <c:v>46404602</c:v>
                </c:pt>
                <c:pt idx="14">
                  <c:v>8190229</c:v>
                </c:pt>
                <c:pt idx="15">
                  <c:v>30886545</c:v>
                </c:pt>
                <c:pt idx="16">
                  <c:v>17762647</c:v>
                </c:pt>
                <c:pt idx="17">
                  <c:v>10510566</c:v>
                </c:pt>
                <c:pt idx="18">
                  <c:v>5463596</c:v>
                </c:pt>
                <c:pt idx="19">
                  <c:v>9689555</c:v>
                </c:pt>
                <c:pt idx="20">
                  <c:v>35540419</c:v>
                </c:pt>
                <c:pt idx="21">
                  <c:v>37995529</c:v>
                </c:pt>
                <c:pt idx="22">
                  <c:v>80889505</c:v>
                </c:pt>
                <c:pt idx="23">
                  <c:v>10957740</c:v>
                </c:pt>
                <c:pt idx="24">
                  <c:v>6258984</c:v>
                </c:pt>
                <c:pt idx="25">
                  <c:v>1364270000</c:v>
                </c:pt>
                <c:pt idx="26">
                  <c:v>29901997</c:v>
                </c:pt>
                <c:pt idx="27">
                  <c:v>10397393</c:v>
                </c:pt>
                <c:pt idx="28">
                  <c:v>67725979</c:v>
                </c:pt>
                <c:pt idx="29">
                  <c:v>19910995</c:v>
                </c:pt>
                <c:pt idx="30">
                  <c:v>5418506</c:v>
                </c:pt>
                <c:pt idx="31">
                  <c:v>75932348</c:v>
                </c:pt>
                <c:pt idx="32">
                  <c:v>42980026</c:v>
                </c:pt>
                <c:pt idx="33">
                  <c:v>5639565</c:v>
                </c:pt>
                <c:pt idx="34">
                  <c:v>8534492</c:v>
                </c:pt>
                <c:pt idx="35">
                  <c:v>30973148</c:v>
                </c:pt>
                <c:pt idx="36">
                  <c:v>9861673</c:v>
                </c:pt>
                <c:pt idx="37">
                  <c:v>30693827</c:v>
                </c:pt>
                <c:pt idx="38">
                  <c:v>7129428</c:v>
                </c:pt>
                <c:pt idx="39">
                  <c:v>16854183</c:v>
                </c:pt>
                <c:pt idx="40">
                  <c:v>11225207</c:v>
                </c:pt>
                <c:pt idx="41">
                  <c:v>9470000</c:v>
                </c:pt>
                <c:pt idx="42">
                  <c:v>10405943</c:v>
                </c:pt>
                <c:pt idx="43">
                  <c:v>318857056</c:v>
                </c:pt>
                <c:pt idx="44">
                  <c:v>7226291</c:v>
                </c:pt>
                <c:pt idx="45">
                  <c:v>78143644</c:v>
                </c:pt>
                <c:pt idx="46">
                  <c:v>47791393</c:v>
                </c:pt>
                <c:pt idx="47">
                  <c:v>38934334</c:v>
                </c:pt>
                <c:pt idx="48">
                  <c:v>9537823</c:v>
                </c:pt>
                <c:pt idx="49">
                  <c:v>206077898</c:v>
                </c:pt>
                <c:pt idx="50">
                  <c:v>143819569</c:v>
                </c:pt>
                <c:pt idx="51">
                  <c:v>12043893</c:v>
                </c:pt>
                <c:pt idx="52">
                  <c:v>1271344548</c:v>
                </c:pt>
                <c:pt idx="53">
                  <c:v>17289111</c:v>
                </c:pt>
              </c:numCache>
            </c:numRef>
          </c:bubbleSize>
          <c:bubble3D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70"/>
        <c:showNegBubbles val="0"/>
        <c:axId val="32772480"/>
        <c:axId val="32774400"/>
      </c:bubbleChart>
      <c:valAx>
        <c:axId val="32772480"/>
        <c:scaling>
          <c:orientation val="minMax"/>
          <c:max val="6000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200" b="1" i="0" baseline="0" dirty="0" err="1" smtClean="0">
                    <a:effectLst/>
                  </a:rPr>
                  <a:t>Подушевые</a:t>
                </a:r>
                <a:r>
                  <a:rPr lang="ru-RU" sz="1200" b="1" i="0" baseline="0" dirty="0" smtClean="0">
                    <a:effectLst/>
                  </a:rPr>
                  <a:t> госрасходы </a:t>
                </a:r>
                <a:r>
                  <a:rPr lang="ru-RU" sz="1200" b="1" i="0" baseline="0" dirty="0">
                    <a:effectLst/>
                  </a:rPr>
                  <a:t>на здравоохранение (международных долл. США в постоянных ценах 2011 г., по ППС) </a:t>
                </a:r>
                <a:endParaRPr lang="ru-RU" sz="1200" dirty="0">
                  <a:effectLst/>
                </a:endParaRPr>
              </a:p>
            </c:rich>
          </c:tx>
          <c:layout/>
          <c:overlay val="0"/>
        </c:title>
        <c:numFmt formatCode="0" sourceLinked="1"/>
        <c:majorTickMark val="out"/>
        <c:minorTickMark val="none"/>
        <c:tickLblPos val="nextTo"/>
        <c:crossAx val="32774400"/>
        <c:crosses val="autoZero"/>
        <c:crossBetween val="midCat"/>
        <c:majorUnit val="500"/>
      </c:valAx>
      <c:valAx>
        <c:axId val="32774400"/>
        <c:scaling>
          <c:orientation val="minMax"/>
          <c:min val="68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r>
                  <a:rPr lang="ru-RU" sz="12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ОПЖ при рождении (лет)</a:t>
                </a:r>
              </a:p>
            </c:rich>
          </c:tx>
          <c:layout>
            <c:manualLayout>
              <c:xMode val="edge"/>
              <c:yMode val="edge"/>
              <c:x val="4.128015446828082E-3"/>
              <c:y val="0.36998618879526518"/>
            </c:manualLayout>
          </c:layout>
          <c:overlay val="0"/>
        </c:title>
        <c:numFmt formatCode="0" sourceLinked="0"/>
        <c:majorTickMark val="out"/>
        <c:minorTickMark val="none"/>
        <c:tickLblPos val="low"/>
        <c:crossAx val="32772480"/>
        <c:crosses val="autoZero"/>
        <c:crossBetween val="midCat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4CFA2F-A840-434C-91F0-3439C875B6E3}" type="doc">
      <dgm:prSet loTypeId="urn:microsoft.com/office/officeart/2005/8/layout/vList5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29B71844-593A-4BE9-A0E6-0EE6D0354F85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СОКРАЩЕНИЕ ЧИСЛЕННОСТИ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ТРУДОСПОСОБНОГО </a:t>
          </a:r>
          <a:r>
            <a:rPr lang="ru-RU" sz="1800" b="1" dirty="0" smtClean="0">
              <a:solidFill>
                <a:schemeClr val="tx1"/>
              </a:solidFill>
            </a:rPr>
            <a:t>НАСЕЛЕНИЯ</a:t>
          </a:r>
          <a:endParaRPr lang="ru-RU" sz="1800" b="1" dirty="0">
            <a:solidFill>
              <a:schemeClr val="tx1"/>
            </a:solidFill>
          </a:endParaRPr>
        </a:p>
      </dgm:t>
    </dgm:pt>
    <dgm:pt modelId="{59A8ED99-BA57-4376-87B5-1EB3425D8794}" type="parTrans" cxnId="{0C8508F1-DBE2-4BFD-B6A9-45BC4E8C35F1}">
      <dgm:prSet/>
      <dgm:spPr/>
      <dgm:t>
        <a:bodyPr/>
        <a:lstStyle/>
        <a:p>
          <a:endParaRPr lang="ru-RU"/>
        </a:p>
      </dgm:t>
    </dgm:pt>
    <dgm:pt modelId="{3D12FEED-AA0C-4299-AB6E-BA2AC61F76E9}" type="sibTrans" cxnId="{0C8508F1-DBE2-4BFD-B6A9-45BC4E8C35F1}">
      <dgm:prSet/>
      <dgm:spPr/>
      <dgm:t>
        <a:bodyPr/>
        <a:lstStyle/>
        <a:p>
          <a:endParaRPr lang="ru-RU"/>
        </a:p>
      </dgm:t>
    </dgm:pt>
    <dgm:pt modelId="{05187254-D791-4954-913C-A6CB174760A6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УВЕЛИЧЕНИЕ ЧИСЛА ГРАЖДАН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СТАРШЕ ТРУДОСПОСОБНОГО </a:t>
          </a:r>
          <a:r>
            <a:rPr lang="ru-RU" sz="1800" b="1" dirty="0" smtClean="0">
              <a:solidFill>
                <a:schemeClr val="tx1"/>
              </a:solidFill>
            </a:rPr>
            <a:t>ВОЗРАСТА </a:t>
          </a:r>
          <a:endParaRPr lang="ru-RU" sz="1800" b="1" dirty="0">
            <a:solidFill>
              <a:schemeClr val="tx1"/>
            </a:solidFill>
          </a:endParaRPr>
        </a:p>
      </dgm:t>
    </dgm:pt>
    <dgm:pt modelId="{CED6320B-01F3-4B24-ADA5-8A78945126BC}" type="parTrans" cxnId="{A2AFE8A5-0CB6-4DD0-A05C-A17100A1FD54}">
      <dgm:prSet/>
      <dgm:spPr/>
      <dgm:t>
        <a:bodyPr/>
        <a:lstStyle/>
        <a:p>
          <a:endParaRPr lang="ru-RU"/>
        </a:p>
      </dgm:t>
    </dgm:pt>
    <dgm:pt modelId="{76B12CAB-94E9-400B-9BFF-C615DCF89F7C}" type="sibTrans" cxnId="{A2AFE8A5-0CB6-4DD0-A05C-A17100A1FD54}">
      <dgm:prSet/>
      <dgm:spPr/>
      <dgm:t>
        <a:bodyPr/>
        <a:lstStyle/>
        <a:p>
          <a:endParaRPr lang="ru-RU"/>
        </a:p>
      </dgm:t>
    </dgm:pt>
    <dgm:pt modelId="{51CE4AA4-9A63-4CD3-9AC9-8F34660D37B8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rtl="0"/>
          <a:r>
            <a:rPr lang="ru-RU" sz="1800" b="1" dirty="0" smtClean="0">
              <a:solidFill>
                <a:schemeClr val="tx1"/>
              </a:solidFill>
            </a:rPr>
            <a:t>УВЕЛИЧЕНИЕ ЧИСЛА </a:t>
          </a:r>
          <a:r>
            <a:rPr lang="ru-RU" sz="1800" b="1" dirty="0" smtClean="0">
              <a:solidFill>
                <a:schemeClr val="accent6">
                  <a:lumMod val="50000"/>
                </a:schemeClr>
              </a:solidFill>
            </a:rPr>
            <a:t>ДЕТЕЙ</a:t>
          </a:r>
          <a:endParaRPr lang="ru-RU" sz="1800" b="1" dirty="0">
            <a:solidFill>
              <a:schemeClr val="accent6">
                <a:lumMod val="50000"/>
              </a:schemeClr>
            </a:solidFill>
          </a:endParaRPr>
        </a:p>
      </dgm:t>
    </dgm:pt>
    <dgm:pt modelId="{11B58204-261D-4186-9DFD-76CD8ED83440}" type="parTrans" cxnId="{E290F068-377B-4801-ACDF-2612AB91579E}">
      <dgm:prSet/>
      <dgm:spPr/>
      <dgm:t>
        <a:bodyPr/>
        <a:lstStyle/>
        <a:p>
          <a:endParaRPr lang="ru-RU"/>
        </a:p>
      </dgm:t>
    </dgm:pt>
    <dgm:pt modelId="{8AB7E921-58D7-4542-9B9A-ECA06B0360CC}" type="sibTrans" cxnId="{E290F068-377B-4801-ACDF-2612AB91579E}">
      <dgm:prSet/>
      <dgm:spPr/>
      <dgm:t>
        <a:bodyPr/>
        <a:lstStyle/>
        <a:p>
          <a:endParaRPr lang="ru-RU"/>
        </a:p>
      </dgm:t>
    </dgm:pt>
    <dgm:pt modelId="{05757AAF-176C-4B03-A099-D1408A28231D}">
      <dgm:prSet custT="1"/>
      <dgm:spPr>
        <a:solidFill>
          <a:schemeClr val="tx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ru-RU" sz="2400" b="0" dirty="0" smtClean="0">
              <a:solidFill>
                <a:schemeClr val="bg1"/>
              </a:solidFill>
            </a:rPr>
            <a:t>на </a:t>
          </a:r>
          <a:r>
            <a:rPr lang="ru-RU" sz="2400" b="1" dirty="0" smtClean="0">
              <a:solidFill>
                <a:srgbClr val="FF0000"/>
              </a:solidFill>
            </a:rPr>
            <a:t>3,3 млн </a:t>
          </a:r>
          <a:r>
            <a:rPr lang="ru-RU" sz="2400" b="0" dirty="0" smtClean="0">
              <a:solidFill>
                <a:schemeClr val="bg1"/>
              </a:solidFill>
            </a:rPr>
            <a:t>человек или на </a:t>
          </a:r>
          <a:r>
            <a:rPr lang="ru-RU" sz="2400" b="1" dirty="0" smtClean="0">
              <a:solidFill>
                <a:srgbClr val="FF0000"/>
              </a:solidFill>
            </a:rPr>
            <a:t>4%</a:t>
          </a:r>
          <a:endParaRPr lang="ru-RU" sz="2400" b="1" dirty="0">
            <a:solidFill>
              <a:srgbClr val="FF0000"/>
            </a:solidFill>
          </a:endParaRPr>
        </a:p>
      </dgm:t>
    </dgm:pt>
    <dgm:pt modelId="{5B446A62-C00E-48AD-8150-DF782C304D65}" type="parTrans" cxnId="{A7B47FBF-B4D9-4EAE-B47D-76CF3FD85987}">
      <dgm:prSet/>
      <dgm:spPr/>
      <dgm:t>
        <a:bodyPr/>
        <a:lstStyle/>
        <a:p>
          <a:endParaRPr lang="ru-RU"/>
        </a:p>
      </dgm:t>
    </dgm:pt>
    <dgm:pt modelId="{E55410BF-8253-453F-8F83-C653E69BC9DA}" type="sibTrans" cxnId="{A7B47FBF-B4D9-4EAE-B47D-76CF3FD85987}">
      <dgm:prSet/>
      <dgm:spPr/>
      <dgm:t>
        <a:bodyPr/>
        <a:lstStyle/>
        <a:p>
          <a:endParaRPr lang="ru-RU"/>
        </a:p>
      </dgm:t>
    </dgm:pt>
    <dgm:pt modelId="{1E149EC2-DF68-4943-9432-0B876A764C48}">
      <dgm:prSet custT="1"/>
      <dgm:spPr>
        <a:solidFill>
          <a:schemeClr val="tx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ru-RU" sz="2400" b="0" dirty="0" smtClean="0">
              <a:solidFill>
                <a:schemeClr val="bg1"/>
              </a:solidFill>
            </a:rPr>
            <a:t>на </a:t>
          </a:r>
          <a:r>
            <a:rPr lang="ru-RU" sz="2400" b="1" dirty="0" smtClean="0">
              <a:solidFill>
                <a:srgbClr val="FF0000"/>
              </a:solidFill>
            </a:rPr>
            <a:t>2,8 млн </a:t>
          </a:r>
          <a:r>
            <a:rPr lang="ru-RU" sz="2400" b="0" dirty="0" smtClean="0">
              <a:solidFill>
                <a:schemeClr val="bg1"/>
              </a:solidFill>
            </a:rPr>
            <a:t>человек или на </a:t>
          </a:r>
          <a:r>
            <a:rPr lang="ru-RU" sz="2400" b="1" dirty="0" smtClean="0">
              <a:solidFill>
                <a:srgbClr val="FF0000"/>
              </a:solidFill>
            </a:rPr>
            <a:t>11%</a:t>
          </a:r>
          <a:endParaRPr lang="ru-RU" sz="2400" b="1" dirty="0">
            <a:solidFill>
              <a:srgbClr val="FF0000"/>
            </a:solidFill>
          </a:endParaRPr>
        </a:p>
      </dgm:t>
    </dgm:pt>
    <dgm:pt modelId="{9FD65746-0E88-45C7-B9C9-5E5B4D81FD4E}" type="parTrans" cxnId="{299A12E2-25E7-4D14-9991-0641F26AB010}">
      <dgm:prSet/>
      <dgm:spPr/>
      <dgm:t>
        <a:bodyPr/>
        <a:lstStyle/>
        <a:p>
          <a:endParaRPr lang="ru-RU"/>
        </a:p>
      </dgm:t>
    </dgm:pt>
    <dgm:pt modelId="{68EFB05C-BAA6-47B0-96AB-15A5BC2375B3}" type="sibTrans" cxnId="{299A12E2-25E7-4D14-9991-0641F26AB010}">
      <dgm:prSet/>
      <dgm:spPr/>
      <dgm:t>
        <a:bodyPr/>
        <a:lstStyle/>
        <a:p>
          <a:endParaRPr lang="ru-RU"/>
        </a:p>
      </dgm:t>
    </dgm:pt>
    <dgm:pt modelId="{E2C4C73E-78B9-4A15-AFBC-A1B1F0DCD7F0}">
      <dgm:prSet custT="1"/>
      <dgm:spPr>
        <a:solidFill>
          <a:schemeClr val="tx1">
            <a:lumMod val="95000"/>
            <a:alpha val="90000"/>
          </a:schemeClr>
        </a:solidFill>
        <a:ln>
          <a:noFill/>
        </a:ln>
      </dgm:spPr>
      <dgm:t>
        <a:bodyPr/>
        <a:lstStyle/>
        <a:p>
          <a:pPr rtl="0"/>
          <a:r>
            <a:rPr lang="ru-RU" sz="2400" dirty="0" smtClean="0">
              <a:solidFill>
                <a:schemeClr val="bg1"/>
              </a:solidFill>
            </a:rPr>
            <a:t>на </a:t>
          </a:r>
          <a:r>
            <a:rPr lang="ru-RU" sz="2400" b="1" dirty="0" smtClean="0">
              <a:solidFill>
                <a:srgbClr val="FF0000"/>
              </a:solidFill>
            </a:rPr>
            <a:t>1,7 млн </a:t>
          </a:r>
          <a:r>
            <a:rPr lang="ru-RU" sz="2400" dirty="0" smtClean="0">
              <a:solidFill>
                <a:schemeClr val="bg1"/>
              </a:solidFill>
            </a:rPr>
            <a:t>человек или на </a:t>
          </a:r>
          <a:r>
            <a:rPr lang="ru-RU" sz="2400" b="1" dirty="0" smtClean="0">
              <a:solidFill>
                <a:srgbClr val="FF0000"/>
              </a:solidFill>
            </a:rPr>
            <a:t>7%</a:t>
          </a:r>
          <a:endParaRPr lang="ru-RU" sz="2400" b="1" dirty="0">
            <a:solidFill>
              <a:srgbClr val="FF0000"/>
            </a:solidFill>
          </a:endParaRPr>
        </a:p>
      </dgm:t>
    </dgm:pt>
    <dgm:pt modelId="{55E5A7F1-837D-46F6-A2BB-54303CA5BA4F}" type="parTrans" cxnId="{3048DB65-2A08-4F2E-8507-444C94FE2EA4}">
      <dgm:prSet/>
      <dgm:spPr/>
      <dgm:t>
        <a:bodyPr/>
        <a:lstStyle/>
        <a:p>
          <a:endParaRPr lang="ru-RU"/>
        </a:p>
      </dgm:t>
    </dgm:pt>
    <dgm:pt modelId="{974D2CE5-07A9-456F-B8AC-358F20A584D5}" type="sibTrans" cxnId="{3048DB65-2A08-4F2E-8507-444C94FE2EA4}">
      <dgm:prSet/>
      <dgm:spPr/>
      <dgm:t>
        <a:bodyPr/>
        <a:lstStyle/>
        <a:p>
          <a:endParaRPr lang="ru-RU"/>
        </a:p>
      </dgm:t>
    </dgm:pt>
    <dgm:pt modelId="{4CCB7E45-67F2-44B4-9BFA-4C4B47FA107F}" type="pres">
      <dgm:prSet presAssocID="{7C4CFA2F-A840-434C-91F0-3439C875B6E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9ABA48-7F69-437C-A9BE-86462ACFD2B1}" type="pres">
      <dgm:prSet presAssocID="{29B71844-593A-4BE9-A0E6-0EE6D0354F85}" presName="linNode" presStyleCnt="0"/>
      <dgm:spPr/>
    </dgm:pt>
    <dgm:pt modelId="{9F43C6B4-B70C-4406-B105-2BA261794A5F}" type="pres">
      <dgm:prSet presAssocID="{29B71844-593A-4BE9-A0E6-0EE6D0354F85}" presName="parentText" presStyleLbl="node1" presStyleIdx="0" presStyleCnt="3" custLinFactNeighborY="-2248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8D98C-55D7-4C2C-96C2-F731045E50F3}" type="pres">
      <dgm:prSet presAssocID="{29B71844-593A-4BE9-A0E6-0EE6D0354F8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BD1DBC-2415-4EAD-A092-260E030E094A}" type="pres">
      <dgm:prSet presAssocID="{3D12FEED-AA0C-4299-AB6E-BA2AC61F76E9}" presName="sp" presStyleCnt="0"/>
      <dgm:spPr/>
    </dgm:pt>
    <dgm:pt modelId="{099026D2-1A8F-4093-AF87-5E012A5F671D}" type="pres">
      <dgm:prSet presAssocID="{05187254-D791-4954-913C-A6CB174760A6}" presName="linNode" presStyleCnt="0"/>
      <dgm:spPr/>
    </dgm:pt>
    <dgm:pt modelId="{D87FC01A-2C71-490D-AFC2-5C4501B71922}" type="pres">
      <dgm:prSet presAssocID="{05187254-D791-4954-913C-A6CB174760A6}" presName="parentText" presStyleLbl="node1" presStyleIdx="1" presStyleCnt="3" custLinFactNeighborX="-6" custLinFactNeighborY="-399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406A0C-9E85-43D6-8F2D-9432212A5236}" type="pres">
      <dgm:prSet presAssocID="{05187254-D791-4954-913C-A6CB174760A6}" presName="descendantText" presStyleLbl="alignAccFollowNode1" presStyleIdx="1" presStyleCnt="3" custLinFactNeighborX="-470" custLinFactNeighborY="-34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F9DC3-7BC3-4E4A-B338-1A1EB0EB823A}" type="pres">
      <dgm:prSet presAssocID="{76B12CAB-94E9-400B-9BFF-C615DCF89F7C}" presName="sp" presStyleCnt="0"/>
      <dgm:spPr/>
    </dgm:pt>
    <dgm:pt modelId="{1D8F9D43-5A6F-48A1-87D4-4C0599BD6F1C}" type="pres">
      <dgm:prSet presAssocID="{51CE4AA4-9A63-4CD3-9AC9-8F34660D37B8}" presName="linNode" presStyleCnt="0"/>
      <dgm:spPr/>
    </dgm:pt>
    <dgm:pt modelId="{AD0C0219-3118-4B60-85D7-79B8F4946606}" type="pres">
      <dgm:prSet presAssocID="{51CE4AA4-9A63-4CD3-9AC9-8F34660D37B8}" presName="parentText" presStyleLbl="node1" presStyleIdx="2" presStyleCnt="3" custLinFactNeighborX="-6" custLinFactNeighborY="-796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798604-6E2C-4427-BEBB-1EF61FE045E4}" type="pres">
      <dgm:prSet presAssocID="{51CE4AA4-9A63-4CD3-9AC9-8F34660D37B8}" presName="descendantText" presStyleLbl="alignAccFollowNode1" presStyleIdx="2" presStyleCnt="3" custLinFactNeighborX="5771" custLinFactNeighborY="-84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29A132C-FFFC-4D07-961B-FE55DC4C9576}" type="presOf" srcId="{05757AAF-176C-4B03-A099-D1408A28231D}" destId="{8288D98C-55D7-4C2C-96C2-F731045E50F3}" srcOrd="0" destOrd="0" presId="urn:microsoft.com/office/officeart/2005/8/layout/vList5"/>
    <dgm:cxn modelId="{299A12E2-25E7-4D14-9991-0641F26AB010}" srcId="{05187254-D791-4954-913C-A6CB174760A6}" destId="{1E149EC2-DF68-4943-9432-0B876A764C48}" srcOrd="0" destOrd="0" parTransId="{9FD65746-0E88-45C7-B9C9-5E5B4D81FD4E}" sibTransId="{68EFB05C-BAA6-47B0-96AB-15A5BC2375B3}"/>
    <dgm:cxn modelId="{A2AFE8A5-0CB6-4DD0-A05C-A17100A1FD54}" srcId="{7C4CFA2F-A840-434C-91F0-3439C875B6E3}" destId="{05187254-D791-4954-913C-A6CB174760A6}" srcOrd="1" destOrd="0" parTransId="{CED6320B-01F3-4B24-ADA5-8A78945126BC}" sibTransId="{76B12CAB-94E9-400B-9BFF-C615DCF89F7C}"/>
    <dgm:cxn modelId="{A7B47FBF-B4D9-4EAE-B47D-76CF3FD85987}" srcId="{29B71844-593A-4BE9-A0E6-0EE6D0354F85}" destId="{05757AAF-176C-4B03-A099-D1408A28231D}" srcOrd="0" destOrd="0" parTransId="{5B446A62-C00E-48AD-8150-DF782C304D65}" sibTransId="{E55410BF-8253-453F-8F83-C653E69BC9DA}"/>
    <dgm:cxn modelId="{5B33930B-EB62-4120-86C8-0FD51A6AED8E}" type="presOf" srcId="{7C4CFA2F-A840-434C-91F0-3439C875B6E3}" destId="{4CCB7E45-67F2-44B4-9BFA-4C4B47FA107F}" srcOrd="0" destOrd="0" presId="urn:microsoft.com/office/officeart/2005/8/layout/vList5"/>
    <dgm:cxn modelId="{0C8508F1-DBE2-4BFD-B6A9-45BC4E8C35F1}" srcId="{7C4CFA2F-A840-434C-91F0-3439C875B6E3}" destId="{29B71844-593A-4BE9-A0E6-0EE6D0354F85}" srcOrd="0" destOrd="0" parTransId="{59A8ED99-BA57-4376-87B5-1EB3425D8794}" sibTransId="{3D12FEED-AA0C-4299-AB6E-BA2AC61F76E9}"/>
    <dgm:cxn modelId="{A2D597CC-75A2-4438-A698-36C38F1F29D6}" type="presOf" srcId="{05187254-D791-4954-913C-A6CB174760A6}" destId="{D87FC01A-2C71-490D-AFC2-5C4501B71922}" srcOrd="0" destOrd="0" presId="urn:microsoft.com/office/officeart/2005/8/layout/vList5"/>
    <dgm:cxn modelId="{C2FB39A3-F85A-4641-BB9C-C84AD0927EB1}" type="presOf" srcId="{1E149EC2-DF68-4943-9432-0B876A764C48}" destId="{55406A0C-9E85-43D6-8F2D-9432212A5236}" srcOrd="0" destOrd="0" presId="urn:microsoft.com/office/officeart/2005/8/layout/vList5"/>
    <dgm:cxn modelId="{BD9348E5-1C8D-4C74-9258-49D13DA10983}" type="presOf" srcId="{29B71844-593A-4BE9-A0E6-0EE6D0354F85}" destId="{9F43C6B4-B70C-4406-B105-2BA261794A5F}" srcOrd="0" destOrd="0" presId="urn:microsoft.com/office/officeart/2005/8/layout/vList5"/>
    <dgm:cxn modelId="{E290F068-377B-4801-ACDF-2612AB91579E}" srcId="{7C4CFA2F-A840-434C-91F0-3439C875B6E3}" destId="{51CE4AA4-9A63-4CD3-9AC9-8F34660D37B8}" srcOrd="2" destOrd="0" parTransId="{11B58204-261D-4186-9DFD-76CD8ED83440}" sibTransId="{8AB7E921-58D7-4542-9B9A-ECA06B0360CC}"/>
    <dgm:cxn modelId="{A8DBC905-0D84-489C-96B8-54CC9EC3DE0B}" type="presOf" srcId="{51CE4AA4-9A63-4CD3-9AC9-8F34660D37B8}" destId="{AD0C0219-3118-4B60-85D7-79B8F4946606}" srcOrd="0" destOrd="0" presId="urn:microsoft.com/office/officeart/2005/8/layout/vList5"/>
    <dgm:cxn modelId="{ACA0E4F2-CAA7-45E0-814F-D7050CA5E99D}" type="presOf" srcId="{E2C4C73E-78B9-4A15-AFBC-A1B1F0DCD7F0}" destId="{70798604-6E2C-4427-BEBB-1EF61FE045E4}" srcOrd="0" destOrd="0" presId="urn:microsoft.com/office/officeart/2005/8/layout/vList5"/>
    <dgm:cxn modelId="{3048DB65-2A08-4F2E-8507-444C94FE2EA4}" srcId="{51CE4AA4-9A63-4CD3-9AC9-8F34660D37B8}" destId="{E2C4C73E-78B9-4A15-AFBC-A1B1F0DCD7F0}" srcOrd="0" destOrd="0" parTransId="{55E5A7F1-837D-46F6-A2BB-54303CA5BA4F}" sibTransId="{974D2CE5-07A9-456F-B8AC-358F20A584D5}"/>
    <dgm:cxn modelId="{1597F3A1-4393-4165-809F-19E9D813F030}" type="presParOf" srcId="{4CCB7E45-67F2-44B4-9BFA-4C4B47FA107F}" destId="{8C9ABA48-7F69-437C-A9BE-86462ACFD2B1}" srcOrd="0" destOrd="0" presId="urn:microsoft.com/office/officeart/2005/8/layout/vList5"/>
    <dgm:cxn modelId="{02402405-6683-427E-AC91-032737131B2A}" type="presParOf" srcId="{8C9ABA48-7F69-437C-A9BE-86462ACFD2B1}" destId="{9F43C6B4-B70C-4406-B105-2BA261794A5F}" srcOrd="0" destOrd="0" presId="urn:microsoft.com/office/officeart/2005/8/layout/vList5"/>
    <dgm:cxn modelId="{875C4C13-DB9A-4B1F-81BA-973B45DA6A92}" type="presParOf" srcId="{8C9ABA48-7F69-437C-A9BE-86462ACFD2B1}" destId="{8288D98C-55D7-4C2C-96C2-F731045E50F3}" srcOrd="1" destOrd="0" presId="urn:microsoft.com/office/officeart/2005/8/layout/vList5"/>
    <dgm:cxn modelId="{38E20068-7843-4B59-94E1-B80664ADB46A}" type="presParOf" srcId="{4CCB7E45-67F2-44B4-9BFA-4C4B47FA107F}" destId="{45BD1DBC-2415-4EAD-A092-260E030E094A}" srcOrd="1" destOrd="0" presId="urn:microsoft.com/office/officeart/2005/8/layout/vList5"/>
    <dgm:cxn modelId="{B63DED66-84A6-4439-90F5-F075CA86E73D}" type="presParOf" srcId="{4CCB7E45-67F2-44B4-9BFA-4C4B47FA107F}" destId="{099026D2-1A8F-4093-AF87-5E012A5F671D}" srcOrd="2" destOrd="0" presId="urn:microsoft.com/office/officeart/2005/8/layout/vList5"/>
    <dgm:cxn modelId="{B65E6676-00BA-4834-9DCE-91D2A16D9EBD}" type="presParOf" srcId="{099026D2-1A8F-4093-AF87-5E012A5F671D}" destId="{D87FC01A-2C71-490D-AFC2-5C4501B71922}" srcOrd="0" destOrd="0" presId="urn:microsoft.com/office/officeart/2005/8/layout/vList5"/>
    <dgm:cxn modelId="{5181709A-8138-4AEA-9D31-6A995742D720}" type="presParOf" srcId="{099026D2-1A8F-4093-AF87-5E012A5F671D}" destId="{55406A0C-9E85-43D6-8F2D-9432212A5236}" srcOrd="1" destOrd="0" presId="urn:microsoft.com/office/officeart/2005/8/layout/vList5"/>
    <dgm:cxn modelId="{16F920E6-D040-4DDF-868C-4294172FCECB}" type="presParOf" srcId="{4CCB7E45-67F2-44B4-9BFA-4C4B47FA107F}" destId="{314F9DC3-7BC3-4E4A-B338-1A1EB0EB823A}" srcOrd="3" destOrd="0" presId="urn:microsoft.com/office/officeart/2005/8/layout/vList5"/>
    <dgm:cxn modelId="{630CD8FF-7133-41DF-ACC2-685AACFA94A7}" type="presParOf" srcId="{4CCB7E45-67F2-44B4-9BFA-4C4B47FA107F}" destId="{1D8F9D43-5A6F-48A1-87D4-4C0599BD6F1C}" srcOrd="4" destOrd="0" presId="urn:microsoft.com/office/officeart/2005/8/layout/vList5"/>
    <dgm:cxn modelId="{8B130D11-8C7C-4C52-A8B2-FDAA880BB924}" type="presParOf" srcId="{1D8F9D43-5A6F-48A1-87D4-4C0599BD6F1C}" destId="{AD0C0219-3118-4B60-85D7-79B8F4946606}" srcOrd="0" destOrd="0" presId="urn:microsoft.com/office/officeart/2005/8/layout/vList5"/>
    <dgm:cxn modelId="{DFA33D48-B5DB-4AAE-A202-924FE4CFE9A9}" type="presParOf" srcId="{1D8F9D43-5A6F-48A1-87D4-4C0599BD6F1C}" destId="{70798604-6E2C-4427-BEBB-1EF61FE045E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7A2B9A-EF91-4351-8A7E-7E92A152ECC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54F3051-65EB-44ED-9D16-BA474CA7046F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Снижение валового внутреннего продукта</a:t>
          </a:r>
          <a:endParaRPr lang="ru-RU" dirty="0"/>
        </a:p>
      </dgm:t>
    </dgm:pt>
    <dgm:pt modelId="{C4A77952-6A55-4953-B8AF-1308AA674427}" type="parTrans" cxnId="{F4AB06D6-6B57-4A8D-843D-40D208FF5FB1}">
      <dgm:prSet/>
      <dgm:spPr/>
      <dgm:t>
        <a:bodyPr/>
        <a:lstStyle/>
        <a:p>
          <a:endParaRPr lang="ru-RU"/>
        </a:p>
      </dgm:t>
    </dgm:pt>
    <dgm:pt modelId="{85A09C18-98F9-40E5-9BBC-3DF065EE92FA}" type="sibTrans" cxnId="{F4AB06D6-6B57-4A8D-843D-40D208FF5FB1}">
      <dgm:prSet/>
      <dgm:spPr/>
      <dgm:t>
        <a:bodyPr/>
        <a:lstStyle/>
        <a:p>
          <a:endParaRPr lang="ru-RU"/>
        </a:p>
      </dgm:t>
    </dgm:pt>
    <dgm:pt modelId="{A2529E5D-EC49-48B7-9010-7744F29DDE37}">
      <dgm:prSet phldrT="[Текст]"/>
      <dgm:spPr/>
      <dgm:t>
        <a:bodyPr/>
        <a:lstStyle/>
        <a:p>
          <a:r>
            <a:rPr lang="ru-RU" dirty="0" smtClean="0"/>
            <a:t>на  </a:t>
          </a:r>
          <a:r>
            <a:rPr lang="ru-RU" b="1" dirty="0" smtClean="0">
              <a:solidFill>
                <a:srgbClr val="FF0000"/>
              </a:solidFill>
            </a:rPr>
            <a:t>3,9%</a:t>
          </a:r>
          <a:r>
            <a:rPr lang="ru-RU" dirty="0" smtClean="0"/>
            <a:t> в 2015 г. (далее – стагнация или медленный рост)</a:t>
          </a:r>
          <a:endParaRPr lang="ru-RU" dirty="0"/>
        </a:p>
      </dgm:t>
    </dgm:pt>
    <dgm:pt modelId="{411B60E3-36B0-4FAF-81EA-C77A1B6E533F}" type="parTrans" cxnId="{DA3D3B7D-3498-4321-9356-B863A8DF3133}">
      <dgm:prSet/>
      <dgm:spPr/>
      <dgm:t>
        <a:bodyPr/>
        <a:lstStyle/>
        <a:p>
          <a:endParaRPr lang="ru-RU"/>
        </a:p>
      </dgm:t>
    </dgm:pt>
    <dgm:pt modelId="{595EBA4E-0C7C-4B5C-A309-F9460AA2DD41}" type="sibTrans" cxnId="{DA3D3B7D-3498-4321-9356-B863A8DF3133}">
      <dgm:prSet/>
      <dgm:spPr/>
      <dgm:t>
        <a:bodyPr/>
        <a:lstStyle/>
        <a:p>
          <a:endParaRPr lang="ru-RU"/>
        </a:p>
      </dgm:t>
    </dgm:pt>
    <dgm:pt modelId="{FB48BB76-6DE5-4D61-8949-64C95E968A50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pPr eaLnBrk="1" latinLnBrk="0"/>
          <a:r>
            <a:rPr lang="ru-RU" dirty="0" smtClean="0"/>
            <a:t>Падение реальных доходов населения и заработных плат</a:t>
          </a:r>
          <a:endParaRPr lang="ru-RU" dirty="0"/>
        </a:p>
      </dgm:t>
    </dgm:pt>
    <dgm:pt modelId="{A5EE4FDB-22A6-4810-AAD2-B73659552B56}" type="parTrans" cxnId="{A6BA0DD0-B75E-438F-B898-7563D9B94235}">
      <dgm:prSet/>
      <dgm:spPr/>
      <dgm:t>
        <a:bodyPr/>
        <a:lstStyle/>
        <a:p>
          <a:endParaRPr lang="ru-RU"/>
        </a:p>
      </dgm:t>
    </dgm:pt>
    <dgm:pt modelId="{72E3CC99-501B-48BF-A2FF-A4C66FD605C4}" type="sibTrans" cxnId="{A6BA0DD0-B75E-438F-B898-7563D9B94235}">
      <dgm:prSet/>
      <dgm:spPr/>
      <dgm:t>
        <a:bodyPr/>
        <a:lstStyle/>
        <a:p>
          <a:endParaRPr lang="ru-RU"/>
        </a:p>
      </dgm:t>
    </dgm:pt>
    <dgm:pt modelId="{CD65CCB9-9F41-42AC-A96C-23C20E20094B}">
      <dgm:prSet phldrT="[Текст]"/>
      <dgm:spPr/>
      <dgm:t>
        <a:bodyPr/>
        <a:lstStyle/>
        <a:p>
          <a:pPr eaLnBrk="1" latinLnBrk="0"/>
          <a:r>
            <a:rPr lang="ru-RU" dirty="0" smtClean="0"/>
            <a:t> </a:t>
          </a:r>
          <a:r>
            <a:rPr lang="ru-RU" b="1" dirty="0" smtClean="0">
              <a:solidFill>
                <a:srgbClr val="FF0000"/>
              </a:solidFill>
            </a:rPr>
            <a:t>на 4%</a:t>
          </a:r>
          <a:r>
            <a:rPr lang="ru-RU" dirty="0" smtClean="0"/>
            <a:t> – доходы</a:t>
          </a:r>
          <a:endParaRPr lang="ru-RU" dirty="0"/>
        </a:p>
      </dgm:t>
    </dgm:pt>
    <dgm:pt modelId="{3F101569-F9A4-41FA-BDE9-EEFA07C0DAA9}" type="parTrans" cxnId="{5BD2AFF3-7A67-4034-BA05-307FF8564CBA}">
      <dgm:prSet/>
      <dgm:spPr/>
      <dgm:t>
        <a:bodyPr/>
        <a:lstStyle/>
        <a:p>
          <a:endParaRPr lang="ru-RU"/>
        </a:p>
      </dgm:t>
    </dgm:pt>
    <dgm:pt modelId="{5B741EFB-91C3-447C-820C-78D3FD20538B}" type="sibTrans" cxnId="{5BD2AFF3-7A67-4034-BA05-307FF8564CBA}">
      <dgm:prSet/>
      <dgm:spPr/>
      <dgm:t>
        <a:bodyPr/>
        <a:lstStyle/>
        <a:p>
          <a:endParaRPr lang="ru-RU"/>
        </a:p>
      </dgm:t>
    </dgm:pt>
    <dgm:pt modelId="{9798367B-1511-4B91-8B96-C3FCCD503284}">
      <dgm:prSet phldrT="[Текст]"/>
      <dgm:spPr/>
      <dgm:t>
        <a:bodyPr/>
        <a:lstStyle/>
        <a:p>
          <a:pPr eaLnBrk="1" latinLnBrk="0"/>
          <a:r>
            <a:rPr lang="ru-RU" dirty="0" smtClean="0"/>
            <a:t> более </a:t>
          </a:r>
          <a:r>
            <a:rPr lang="ru-RU" b="1" dirty="0" smtClean="0">
              <a:solidFill>
                <a:srgbClr val="FF0000"/>
              </a:solidFill>
            </a:rPr>
            <a:t>50% </a:t>
          </a:r>
          <a:r>
            <a:rPr lang="ru-RU" dirty="0" smtClean="0"/>
            <a:t>населения проживают на доходы менее </a:t>
          </a:r>
          <a:r>
            <a:rPr lang="ru-RU" b="1" dirty="0" smtClean="0">
              <a:solidFill>
                <a:srgbClr val="FF0000"/>
              </a:solidFill>
            </a:rPr>
            <a:t>1</a:t>
          </a:r>
          <a:r>
            <a:rPr lang="en-US" b="1" dirty="0" smtClean="0">
              <a:solidFill>
                <a:srgbClr val="FF0000"/>
              </a:solidFill>
            </a:rPr>
            <a:t>9</a:t>
          </a:r>
          <a:r>
            <a:rPr lang="ru-RU" b="1" dirty="0" smtClean="0">
              <a:solidFill>
                <a:srgbClr val="FF0000"/>
              </a:solidFill>
            </a:rPr>
            <a:t> тыс. </a:t>
          </a:r>
          <a:r>
            <a:rPr lang="ru-RU" dirty="0" smtClean="0"/>
            <a:t>руб. в мес.</a:t>
          </a:r>
          <a:endParaRPr lang="ru-RU" dirty="0"/>
        </a:p>
      </dgm:t>
    </dgm:pt>
    <dgm:pt modelId="{64378E4B-D7D4-4E2E-B692-BFE9EBAA8356}" type="parTrans" cxnId="{E2482313-0B46-4283-A2E5-67E0B287A8D3}">
      <dgm:prSet/>
      <dgm:spPr/>
      <dgm:t>
        <a:bodyPr/>
        <a:lstStyle/>
        <a:p>
          <a:endParaRPr lang="ru-RU"/>
        </a:p>
      </dgm:t>
    </dgm:pt>
    <dgm:pt modelId="{DA86D6B7-41C3-48CC-B0F3-7D6B1C862113}" type="sibTrans" cxnId="{E2482313-0B46-4283-A2E5-67E0B287A8D3}">
      <dgm:prSet/>
      <dgm:spPr/>
      <dgm:t>
        <a:bodyPr/>
        <a:lstStyle/>
        <a:p>
          <a:endParaRPr lang="ru-RU"/>
        </a:p>
      </dgm:t>
    </dgm:pt>
    <dgm:pt modelId="{357FC8AC-6911-41A0-A1C8-D248BE805736}">
      <dgm:prSet phldrT="[Текст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Рост индекса</a:t>
          </a:r>
          <a:br>
            <a:rPr lang="ru-RU" dirty="0" smtClean="0"/>
          </a:br>
          <a:r>
            <a:rPr lang="ru-RU" dirty="0" smtClean="0"/>
            <a:t>потребительских цен</a:t>
          </a:r>
          <a:endParaRPr lang="ru-RU" dirty="0"/>
        </a:p>
      </dgm:t>
    </dgm:pt>
    <dgm:pt modelId="{1BA2FDA1-785B-4B90-B669-C72C90AE8DB0}" type="parTrans" cxnId="{4602310D-CA12-4FB0-B424-2E0469ECF72D}">
      <dgm:prSet/>
      <dgm:spPr/>
      <dgm:t>
        <a:bodyPr/>
        <a:lstStyle/>
        <a:p>
          <a:endParaRPr lang="ru-RU"/>
        </a:p>
      </dgm:t>
    </dgm:pt>
    <dgm:pt modelId="{5DAF06F0-BD7E-415F-BF0F-A1108CE4F2AD}" type="sibTrans" cxnId="{4602310D-CA12-4FB0-B424-2E0469ECF72D}">
      <dgm:prSet/>
      <dgm:spPr/>
      <dgm:t>
        <a:bodyPr/>
        <a:lstStyle/>
        <a:p>
          <a:endParaRPr lang="ru-RU"/>
        </a:p>
      </dgm:t>
    </dgm:pt>
    <dgm:pt modelId="{47D9EABE-50C0-4468-95FA-523C66D0CC4C}">
      <dgm:prSet phldrT="[Текст]"/>
      <dgm:spPr/>
      <dgm:t>
        <a:bodyPr/>
        <a:lstStyle/>
        <a:p>
          <a:pPr eaLnBrk="1" latinLnBrk="0"/>
          <a:r>
            <a:rPr lang="ru-RU" b="1" dirty="0" smtClean="0">
              <a:solidFill>
                <a:srgbClr val="FF0000"/>
              </a:solidFill>
            </a:rPr>
            <a:t>на 8,1% </a:t>
          </a:r>
          <a:r>
            <a:rPr lang="ru-RU" b="1" dirty="0" smtClean="0">
              <a:solidFill>
                <a:schemeClr val="bg1"/>
              </a:solidFill>
            </a:rPr>
            <a:t>-</a:t>
          </a:r>
          <a:r>
            <a:rPr lang="ru-RU" b="1" dirty="0" smtClean="0">
              <a:solidFill>
                <a:srgbClr val="FF0000"/>
              </a:solidFill>
            </a:rPr>
            <a:t> </a:t>
          </a:r>
          <a:r>
            <a:rPr lang="ru-RU" dirty="0" smtClean="0"/>
            <a:t>заработные платы</a:t>
          </a:r>
          <a:endParaRPr lang="ru-RU" dirty="0"/>
        </a:p>
      </dgm:t>
    </dgm:pt>
    <dgm:pt modelId="{44B3AD3F-2639-4300-B921-04AD9D1F5B45}" type="parTrans" cxnId="{49C1857B-5CDD-4AE5-83CA-176F5FA1EC47}">
      <dgm:prSet/>
      <dgm:spPr/>
      <dgm:t>
        <a:bodyPr/>
        <a:lstStyle/>
        <a:p>
          <a:endParaRPr lang="ru-RU"/>
        </a:p>
      </dgm:t>
    </dgm:pt>
    <dgm:pt modelId="{C6509AD6-AE97-416C-A41F-B0FEBD4359D1}" type="sibTrans" cxnId="{49C1857B-5CDD-4AE5-83CA-176F5FA1EC47}">
      <dgm:prSet/>
      <dgm:spPr/>
      <dgm:t>
        <a:bodyPr/>
        <a:lstStyle/>
        <a:p>
          <a:endParaRPr lang="ru-RU"/>
        </a:p>
      </dgm:t>
    </dgm:pt>
    <dgm:pt modelId="{B03B2DD3-FE5A-4BFB-A8F6-8E3932C11EF7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12,2%</a:t>
          </a:r>
          <a:r>
            <a:rPr lang="ru-RU" dirty="0" smtClean="0"/>
            <a:t> -  рост цен на электроэнергию, воду, продукты питания, лекарства и др.</a:t>
          </a:r>
          <a:endParaRPr lang="ru-RU" dirty="0"/>
        </a:p>
      </dgm:t>
    </dgm:pt>
    <dgm:pt modelId="{78B48264-28BA-4A8C-9528-F2526D3C095E}" type="parTrans" cxnId="{2D49AED3-FCE2-4F3B-87E1-CA5EE32FEB14}">
      <dgm:prSet/>
      <dgm:spPr/>
      <dgm:t>
        <a:bodyPr/>
        <a:lstStyle/>
        <a:p>
          <a:endParaRPr lang="ru-RU"/>
        </a:p>
      </dgm:t>
    </dgm:pt>
    <dgm:pt modelId="{51BF6367-B1E6-4F0C-82EC-7120597B4CCE}" type="sibTrans" cxnId="{2D49AED3-FCE2-4F3B-87E1-CA5EE32FEB14}">
      <dgm:prSet/>
      <dgm:spPr/>
      <dgm:t>
        <a:bodyPr/>
        <a:lstStyle/>
        <a:p>
          <a:endParaRPr lang="ru-RU"/>
        </a:p>
      </dgm:t>
    </dgm:pt>
    <dgm:pt modelId="{42A5F7C9-FCAC-497B-9F0E-2FAE275E1900}">
      <dgm:prSet/>
      <dgm:spPr/>
      <dgm:t>
        <a:bodyPr/>
        <a:lstStyle/>
        <a:p>
          <a:endParaRPr lang="ru-RU" dirty="0"/>
        </a:p>
      </dgm:t>
    </dgm:pt>
    <dgm:pt modelId="{D3A2C94A-1929-42D8-A4E6-C3C704B649B4}" type="parTrans" cxnId="{FAB5CB21-6F5F-49D3-BE7A-23AB64C9BDEB}">
      <dgm:prSet/>
      <dgm:spPr/>
      <dgm:t>
        <a:bodyPr/>
        <a:lstStyle/>
        <a:p>
          <a:endParaRPr lang="ru-RU"/>
        </a:p>
      </dgm:t>
    </dgm:pt>
    <dgm:pt modelId="{22D9BEE6-5976-4536-822F-961175B45B76}" type="sibTrans" cxnId="{FAB5CB21-6F5F-49D3-BE7A-23AB64C9BDEB}">
      <dgm:prSet/>
      <dgm:spPr/>
      <dgm:t>
        <a:bodyPr/>
        <a:lstStyle/>
        <a:p>
          <a:endParaRPr lang="ru-RU"/>
        </a:p>
      </dgm:t>
    </dgm:pt>
    <dgm:pt modelId="{A1FC25A8-9D51-42E9-A69F-0F58857904C5}">
      <dgm:prSet phldrT="[Текст]"/>
      <dgm:spPr/>
      <dgm:t>
        <a:bodyPr/>
        <a:lstStyle/>
        <a:p>
          <a:pPr eaLnBrk="1" latinLnBrk="0"/>
          <a:endParaRPr lang="ru-RU" dirty="0"/>
        </a:p>
      </dgm:t>
    </dgm:pt>
    <dgm:pt modelId="{D348CD73-6A75-49ED-B6F1-D24FAF2D3F05}" type="parTrans" cxnId="{71609766-2F30-4A0B-8208-99443402E05D}">
      <dgm:prSet/>
      <dgm:spPr/>
      <dgm:t>
        <a:bodyPr/>
        <a:lstStyle/>
        <a:p>
          <a:endParaRPr lang="ru-RU"/>
        </a:p>
      </dgm:t>
    </dgm:pt>
    <dgm:pt modelId="{ED258D3C-AE8B-489D-8061-70BB42F92675}" type="sibTrans" cxnId="{71609766-2F30-4A0B-8208-99443402E05D}">
      <dgm:prSet/>
      <dgm:spPr/>
      <dgm:t>
        <a:bodyPr/>
        <a:lstStyle/>
        <a:p>
          <a:endParaRPr lang="ru-RU"/>
        </a:p>
      </dgm:t>
    </dgm:pt>
    <dgm:pt modelId="{F27B240A-6E36-48FF-ABAF-9D2491FCA27F}">
      <dgm:prSet phldrT="[Текст]"/>
      <dgm:spPr/>
      <dgm:t>
        <a:bodyPr/>
        <a:lstStyle/>
        <a:p>
          <a:pPr eaLnBrk="1" latinLnBrk="0"/>
          <a:endParaRPr lang="ru-RU" dirty="0"/>
        </a:p>
      </dgm:t>
    </dgm:pt>
    <dgm:pt modelId="{9A7434FF-704E-417F-8703-8575B61E3378}" type="parTrans" cxnId="{04CB8D60-5D76-4D98-BD73-5566F8B88ECF}">
      <dgm:prSet/>
      <dgm:spPr/>
      <dgm:t>
        <a:bodyPr/>
        <a:lstStyle/>
        <a:p>
          <a:endParaRPr lang="ru-RU"/>
        </a:p>
      </dgm:t>
    </dgm:pt>
    <dgm:pt modelId="{1F29EB3A-9933-46BF-81E7-4AE2B26AFA9D}" type="sibTrans" cxnId="{04CB8D60-5D76-4D98-BD73-5566F8B88ECF}">
      <dgm:prSet/>
      <dgm:spPr/>
      <dgm:t>
        <a:bodyPr/>
        <a:lstStyle/>
        <a:p>
          <a:endParaRPr lang="ru-RU"/>
        </a:p>
      </dgm:t>
    </dgm:pt>
    <dgm:pt modelId="{D10A7DF7-75C1-47A7-A15A-67297C896E94}" type="pres">
      <dgm:prSet presAssocID="{377A2B9A-EF91-4351-8A7E-7E92A152ECC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4A06DD-49DE-4F6D-BCF7-F81C2F29B113}" type="pres">
      <dgm:prSet presAssocID="{354F3051-65EB-44ED-9D16-BA474CA7046F}" presName="linNode" presStyleCnt="0"/>
      <dgm:spPr/>
      <dgm:t>
        <a:bodyPr/>
        <a:lstStyle/>
        <a:p>
          <a:endParaRPr lang="ru-RU"/>
        </a:p>
      </dgm:t>
    </dgm:pt>
    <dgm:pt modelId="{0FD85BB8-CB90-4DAE-B317-C158DE4D8C65}" type="pres">
      <dgm:prSet presAssocID="{354F3051-65EB-44ED-9D16-BA474CA7046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AA0936-F38C-46B9-B211-E5F7FD4BA62F}" type="pres">
      <dgm:prSet presAssocID="{354F3051-65EB-44ED-9D16-BA474CA7046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BA2189-C762-4E2C-8DD8-34B0C7E19E3F}" type="pres">
      <dgm:prSet presAssocID="{85A09C18-98F9-40E5-9BBC-3DF065EE92FA}" presName="sp" presStyleCnt="0"/>
      <dgm:spPr/>
      <dgm:t>
        <a:bodyPr/>
        <a:lstStyle/>
        <a:p>
          <a:endParaRPr lang="ru-RU"/>
        </a:p>
      </dgm:t>
    </dgm:pt>
    <dgm:pt modelId="{7A2127D2-54AB-4D4C-99D6-6518491F1614}" type="pres">
      <dgm:prSet presAssocID="{FB48BB76-6DE5-4D61-8949-64C95E968A50}" presName="linNode" presStyleCnt="0"/>
      <dgm:spPr/>
      <dgm:t>
        <a:bodyPr/>
        <a:lstStyle/>
        <a:p>
          <a:endParaRPr lang="ru-RU"/>
        </a:p>
      </dgm:t>
    </dgm:pt>
    <dgm:pt modelId="{1A4358E5-2E20-4F05-AD7D-66D7E57F355D}" type="pres">
      <dgm:prSet presAssocID="{FB48BB76-6DE5-4D61-8949-64C95E968A50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3D66DD-209A-48B2-B776-6ED22218947A}" type="pres">
      <dgm:prSet presAssocID="{FB48BB76-6DE5-4D61-8949-64C95E968A50}" presName="descendantText" presStyleLbl="alignAccFollowNode1" presStyleIdx="1" presStyleCnt="3" custScaleY="1368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F45845-8D50-4BC1-9CDB-79EDB9015217}" type="pres">
      <dgm:prSet presAssocID="{72E3CC99-501B-48BF-A2FF-A4C66FD605C4}" presName="sp" presStyleCnt="0"/>
      <dgm:spPr/>
      <dgm:t>
        <a:bodyPr/>
        <a:lstStyle/>
        <a:p>
          <a:endParaRPr lang="ru-RU"/>
        </a:p>
      </dgm:t>
    </dgm:pt>
    <dgm:pt modelId="{B1CD77F7-9CE6-4846-957B-F37D61377D39}" type="pres">
      <dgm:prSet presAssocID="{357FC8AC-6911-41A0-A1C8-D248BE805736}" presName="linNode" presStyleCnt="0"/>
      <dgm:spPr/>
      <dgm:t>
        <a:bodyPr/>
        <a:lstStyle/>
        <a:p>
          <a:endParaRPr lang="ru-RU"/>
        </a:p>
      </dgm:t>
    </dgm:pt>
    <dgm:pt modelId="{338E861C-A2DA-45AF-866A-80BBBB79FAB5}" type="pres">
      <dgm:prSet presAssocID="{357FC8AC-6911-41A0-A1C8-D248BE80573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046683-BC44-4806-874D-AB4C3013EE1A}" type="pres">
      <dgm:prSet presAssocID="{357FC8AC-6911-41A0-A1C8-D248BE80573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9C1857B-5CDD-4AE5-83CA-176F5FA1EC47}" srcId="{FB48BB76-6DE5-4D61-8949-64C95E968A50}" destId="{47D9EABE-50C0-4468-95FA-523C66D0CC4C}" srcOrd="2" destOrd="0" parTransId="{44B3AD3F-2639-4300-B921-04AD9D1F5B45}" sibTransId="{C6509AD6-AE97-416C-A41F-B0FEBD4359D1}"/>
    <dgm:cxn modelId="{5BD2AFF3-7A67-4034-BA05-307FF8564CBA}" srcId="{FB48BB76-6DE5-4D61-8949-64C95E968A50}" destId="{CD65CCB9-9F41-42AC-A96C-23C20E20094B}" srcOrd="0" destOrd="0" parTransId="{3F101569-F9A4-41FA-BDE9-EEFA07C0DAA9}" sibTransId="{5B741EFB-91C3-447C-820C-78D3FD20538B}"/>
    <dgm:cxn modelId="{CB324A75-CC67-49B1-A03A-FC8DE6006C75}" type="presOf" srcId="{FB48BB76-6DE5-4D61-8949-64C95E968A50}" destId="{1A4358E5-2E20-4F05-AD7D-66D7E57F355D}" srcOrd="0" destOrd="0" presId="urn:microsoft.com/office/officeart/2005/8/layout/vList5"/>
    <dgm:cxn modelId="{4602310D-CA12-4FB0-B424-2E0469ECF72D}" srcId="{377A2B9A-EF91-4351-8A7E-7E92A152ECC8}" destId="{357FC8AC-6911-41A0-A1C8-D248BE805736}" srcOrd="2" destOrd="0" parTransId="{1BA2FDA1-785B-4B90-B669-C72C90AE8DB0}" sibTransId="{5DAF06F0-BD7E-415F-BF0F-A1108CE4F2AD}"/>
    <dgm:cxn modelId="{F4AB06D6-6B57-4A8D-843D-40D208FF5FB1}" srcId="{377A2B9A-EF91-4351-8A7E-7E92A152ECC8}" destId="{354F3051-65EB-44ED-9D16-BA474CA7046F}" srcOrd="0" destOrd="0" parTransId="{C4A77952-6A55-4953-B8AF-1308AA674427}" sibTransId="{85A09C18-98F9-40E5-9BBC-3DF065EE92FA}"/>
    <dgm:cxn modelId="{2D49AED3-FCE2-4F3B-87E1-CA5EE32FEB14}" srcId="{357FC8AC-6911-41A0-A1C8-D248BE805736}" destId="{B03B2DD3-FE5A-4BFB-A8F6-8E3932C11EF7}" srcOrd="0" destOrd="0" parTransId="{78B48264-28BA-4A8C-9528-F2526D3C095E}" sibTransId="{51BF6367-B1E6-4F0C-82EC-7120597B4CCE}"/>
    <dgm:cxn modelId="{71609766-2F30-4A0B-8208-99443402E05D}" srcId="{FB48BB76-6DE5-4D61-8949-64C95E968A50}" destId="{A1FC25A8-9D51-42E9-A69F-0F58857904C5}" srcOrd="1" destOrd="0" parTransId="{D348CD73-6A75-49ED-B6F1-D24FAF2D3F05}" sibTransId="{ED258D3C-AE8B-489D-8061-70BB42F92675}"/>
    <dgm:cxn modelId="{DA3D3B7D-3498-4321-9356-B863A8DF3133}" srcId="{354F3051-65EB-44ED-9D16-BA474CA7046F}" destId="{A2529E5D-EC49-48B7-9010-7744F29DDE37}" srcOrd="0" destOrd="0" parTransId="{411B60E3-36B0-4FAF-81EA-C77A1B6E533F}" sibTransId="{595EBA4E-0C7C-4B5C-A309-F9460AA2DD41}"/>
    <dgm:cxn modelId="{71B1A81F-568A-482C-BDDD-D40F7ABA76BE}" type="presOf" srcId="{CD65CCB9-9F41-42AC-A96C-23C20E20094B}" destId="{C93D66DD-209A-48B2-B776-6ED22218947A}" srcOrd="0" destOrd="0" presId="urn:microsoft.com/office/officeart/2005/8/layout/vList5"/>
    <dgm:cxn modelId="{E2482313-0B46-4283-A2E5-67E0B287A8D3}" srcId="{FB48BB76-6DE5-4D61-8949-64C95E968A50}" destId="{9798367B-1511-4B91-8B96-C3FCCD503284}" srcOrd="4" destOrd="0" parTransId="{64378E4B-D7D4-4E2E-B692-BFE9EBAA8356}" sibTransId="{DA86D6B7-41C3-48CC-B0F3-7D6B1C862113}"/>
    <dgm:cxn modelId="{002D4010-93DD-4C37-AF34-B2E8CD08B274}" type="presOf" srcId="{354F3051-65EB-44ED-9D16-BA474CA7046F}" destId="{0FD85BB8-CB90-4DAE-B317-C158DE4D8C65}" srcOrd="0" destOrd="0" presId="urn:microsoft.com/office/officeart/2005/8/layout/vList5"/>
    <dgm:cxn modelId="{72E5BC0C-58E7-40AA-9AFD-66B2B6A52519}" type="presOf" srcId="{B03B2DD3-FE5A-4BFB-A8F6-8E3932C11EF7}" destId="{AC046683-BC44-4806-874D-AB4C3013EE1A}" srcOrd="0" destOrd="0" presId="urn:microsoft.com/office/officeart/2005/8/layout/vList5"/>
    <dgm:cxn modelId="{FAB5CB21-6F5F-49D3-BE7A-23AB64C9BDEB}" srcId="{357FC8AC-6911-41A0-A1C8-D248BE805736}" destId="{42A5F7C9-FCAC-497B-9F0E-2FAE275E1900}" srcOrd="1" destOrd="0" parTransId="{D3A2C94A-1929-42D8-A4E6-C3C704B649B4}" sibTransId="{22D9BEE6-5976-4536-822F-961175B45B76}"/>
    <dgm:cxn modelId="{A6BA0DD0-B75E-438F-B898-7563D9B94235}" srcId="{377A2B9A-EF91-4351-8A7E-7E92A152ECC8}" destId="{FB48BB76-6DE5-4D61-8949-64C95E968A50}" srcOrd="1" destOrd="0" parTransId="{A5EE4FDB-22A6-4810-AAD2-B73659552B56}" sibTransId="{72E3CC99-501B-48BF-A2FF-A4C66FD605C4}"/>
    <dgm:cxn modelId="{6A901D0E-9975-4F9C-91E4-3C67C85EE4FC}" type="presOf" srcId="{A2529E5D-EC49-48B7-9010-7744F29DDE37}" destId="{E9AA0936-F38C-46B9-B211-E5F7FD4BA62F}" srcOrd="0" destOrd="0" presId="urn:microsoft.com/office/officeart/2005/8/layout/vList5"/>
    <dgm:cxn modelId="{1502B273-DE84-4135-ADAC-F1B63CFF2E8E}" type="presOf" srcId="{377A2B9A-EF91-4351-8A7E-7E92A152ECC8}" destId="{D10A7DF7-75C1-47A7-A15A-67297C896E94}" srcOrd="0" destOrd="0" presId="urn:microsoft.com/office/officeart/2005/8/layout/vList5"/>
    <dgm:cxn modelId="{ACF82514-0CB0-4AC7-B394-8E36FCF5CB8C}" type="presOf" srcId="{A1FC25A8-9D51-42E9-A69F-0F58857904C5}" destId="{C93D66DD-209A-48B2-B776-6ED22218947A}" srcOrd="0" destOrd="1" presId="urn:microsoft.com/office/officeart/2005/8/layout/vList5"/>
    <dgm:cxn modelId="{04CB8D60-5D76-4D98-BD73-5566F8B88ECF}" srcId="{FB48BB76-6DE5-4D61-8949-64C95E968A50}" destId="{F27B240A-6E36-48FF-ABAF-9D2491FCA27F}" srcOrd="3" destOrd="0" parTransId="{9A7434FF-704E-417F-8703-8575B61E3378}" sibTransId="{1F29EB3A-9933-46BF-81E7-4AE2B26AFA9D}"/>
    <dgm:cxn modelId="{2BC330D4-3E37-4954-B505-1F12E9744CAA}" type="presOf" srcId="{42A5F7C9-FCAC-497B-9F0E-2FAE275E1900}" destId="{AC046683-BC44-4806-874D-AB4C3013EE1A}" srcOrd="0" destOrd="1" presId="urn:microsoft.com/office/officeart/2005/8/layout/vList5"/>
    <dgm:cxn modelId="{6A5CA3C6-9A41-48F8-8837-CE4626EC5F1A}" type="presOf" srcId="{47D9EABE-50C0-4468-95FA-523C66D0CC4C}" destId="{C93D66DD-209A-48B2-B776-6ED22218947A}" srcOrd="0" destOrd="2" presId="urn:microsoft.com/office/officeart/2005/8/layout/vList5"/>
    <dgm:cxn modelId="{36D06436-A4BA-4EF4-8529-57B827677E06}" type="presOf" srcId="{357FC8AC-6911-41A0-A1C8-D248BE805736}" destId="{338E861C-A2DA-45AF-866A-80BBBB79FAB5}" srcOrd="0" destOrd="0" presId="urn:microsoft.com/office/officeart/2005/8/layout/vList5"/>
    <dgm:cxn modelId="{8B7606DB-C590-43ED-8445-0395174FB559}" type="presOf" srcId="{9798367B-1511-4B91-8B96-C3FCCD503284}" destId="{C93D66DD-209A-48B2-B776-6ED22218947A}" srcOrd="0" destOrd="4" presId="urn:microsoft.com/office/officeart/2005/8/layout/vList5"/>
    <dgm:cxn modelId="{3C8ADBEB-D7F8-4C75-86D6-A5DA542BA93F}" type="presOf" srcId="{F27B240A-6E36-48FF-ABAF-9D2491FCA27F}" destId="{C93D66DD-209A-48B2-B776-6ED22218947A}" srcOrd="0" destOrd="3" presId="urn:microsoft.com/office/officeart/2005/8/layout/vList5"/>
    <dgm:cxn modelId="{6D4DEAC2-80FC-4C04-8407-6E94D2FFAE09}" type="presParOf" srcId="{D10A7DF7-75C1-47A7-A15A-67297C896E94}" destId="{C04A06DD-49DE-4F6D-BCF7-F81C2F29B113}" srcOrd="0" destOrd="0" presId="urn:microsoft.com/office/officeart/2005/8/layout/vList5"/>
    <dgm:cxn modelId="{C3C38C6F-E274-4198-8E4F-4A09FFEEF5E4}" type="presParOf" srcId="{C04A06DD-49DE-4F6D-BCF7-F81C2F29B113}" destId="{0FD85BB8-CB90-4DAE-B317-C158DE4D8C65}" srcOrd="0" destOrd="0" presId="urn:microsoft.com/office/officeart/2005/8/layout/vList5"/>
    <dgm:cxn modelId="{ED818C9A-F444-4F07-9568-53B66727688D}" type="presParOf" srcId="{C04A06DD-49DE-4F6D-BCF7-F81C2F29B113}" destId="{E9AA0936-F38C-46B9-B211-E5F7FD4BA62F}" srcOrd="1" destOrd="0" presId="urn:microsoft.com/office/officeart/2005/8/layout/vList5"/>
    <dgm:cxn modelId="{9CB004D7-C584-49E7-AF8A-569F73AF82B0}" type="presParOf" srcId="{D10A7DF7-75C1-47A7-A15A-67297C896E94}" destId="{23BA2189-C762-4E2C-8DD8-34B0C7E19E3F}" srcOrd="1" destOrd="0" presId="urn:microsoft.com/office/officeart/2005/8/layout/vList5"/>
    <dgm:cxn modelId="{961A21F1-890C-43BF-A7FF-34468AB4B3C0}" type="presParOf" srcId="{D10A7DF7-75C1-47A7-A15A-67297C896E94}" destId="{7A2127D2-54AB-4D4C-99D6-6518491F1614}" srcOrd="2" destOrd="0" presId="urn:microsoft.com/office/officeart/2005/8/layout/vList5"/>
    <dgm:cxn modelId="{ED5C487A-0397-4BBC-BC50-811C0E8F0E5B}" type="presParOf" srcId="{7A2127D2-54AB-4D4C-99D6-6518491F1614}" destId="{1A4358E5-2E20-4F05-AD7D-66D7E57F355D}" srcOrd="0" destOrd="0" presId="urn:microsoft.com/office/officeart/2005/8/layout/vList5"/>
    <dgm:cxn modelId="{B90DE8C2-74E6-424D-B487-E852F6FE1A8C}" type="presParOf" srcId="{7A2127D2-54AB-4D4C-99D6-6518491F1614}" destId="{C93D66DD-209A-48B2-B776-6ED22218947A}" srcOrd="1" destOrd="0" presId="urn:microsoft.com/office/officeart/2005/8/layout/vList5"/>
    <dgm:cxn modelId="{E9EA6A4C-CF1D-4793-9DC4-4BF5FDCBCDCF}" type="presParOf" srcId="{D10A7DF7-75C1-47A7-A15A-67297C896E94}" destId="{61F45845-8D50-4BC1-9CDB-79EDB9015217}" srcOrd="3" destOrd="0" presId="urn:microsoft.com/office/officeart/2005/8/layout/vList5"/>
    <dgm:cxn modelId="{56F4868F-ECEF-4049-821B-AAB64F31B1BF}" type="presParOf" srcId="{D10A7DF7-75C1-47A7-A15A-67297C896E94}" destId="{B1CD77F7-9CE6-4846-957B-F37D61377D39}" srcOrd="4" destOrd="0" presId="urn:microsoft.com/office/officeart/2005/8/layout/vList5"/>
    <dgm:cxn modelId="{1B35FFF3-8C5A-4BA8-AC4A-B24997215F0D}" type="presParOf" srcId="{B1CD77F7-9CE6-4846-957B-F37D61377D39}" destId="{338E861C-A2DA-45AF-866A-80BBBB79FAB5}" srcOrd="0" destOrd="0" presId="urn:microsoft.com/office/officeart/2005/8/layout/vList5"/>
    <dgm:cxn modelId="{221DCDB6-AEAF-46C4-AA6D-56A7702CCF0B}" type="presParOf" srcId="{B1CD77F7-9CE6-4846-957B-F37D61377D39}" destId="{AC046683-BC44-4806-874D-AB4C3013EE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8D98C-55D7-4C2C-96C2-F731045E50F3}">
      <dsp:nvSpPr>
        <dsp:cNvPr id="0" name=""/>
        <dsp:cNvSpPr/>
      </dsp:nvSpPr>
      <dsp:spPr>
        <a:xfrm rot="5400000">
          <a:off x="5296177" y="-1961617"/>
          <a:ext cx="1355213" cy="5622384"/>
        </a:xfrm>
        <a:prstGeom prst="round2SameRect">
          <a:avLst/>
        </a:prstGeom>
        <a:solidFill>
          <a:schemeClr val="tx1">
            <a:lumMod val="95000"/>
            <a:alpha val="90000"/>
          </a:scheme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chemeClr val="bg1"/>
              </a:solidFill>
            </a:rPr>
            <a:t>на </a:t>
          </a:r>
          <a:r>
            <a:rPr lang="ru-RU" sz="2400" b="1" kern="1200" dirty="0" smtClean="0">
              <a:solidFill>
                <a:srgbClr val="FF0000"/>
              </a:solidFill>
            </a:rPr>
            <a:t>3,3 млн </a:t>
          </a:r>
          <a:r>
            <a:rPr lang="ru-RU" sz="2400" b="0" kern="1200" dirty="0" smtClean="0">
              <a:solidFill>
                <a:schemeClr val="bg1"/>
              </a:solidFill>
            </a:rPr>
            <a:t>человек или на </a:t>
          </a:r>
          <a:r>
            <a:rPr lang="ru-RU" sz="2400" b="1" kern="1200" dirty="0" smtClean="0">
              <a:solidFill>
                <a:srgbClr val="FF0000"/>
              </a:solidFill>
            </a:rPr>
            <a:t>4%</a:t>
          </a:r>
          <a:endParaRPr lang="ru-RU" sz="2400" b="1" kern="1200" dirty="0">
            <a:solidFill>
              <a:srgbClr val="FF0000"/>
            </a:solidFill>
          </a:endParaRPr>
        </a:p>
      </dsp:txBody>
      <dsp:txXfrm rot="-5400000">
        <a:off x="3162592" y="238124"/>
        <a:ext cx="5556228" cy="1222901"/>
      </dsp:txXfrm>
    </dsp:sp>
    <dsp:sp modelId="{9F43C6B4-B70C-4406-B105-2BA261794A5F}">
      <dsp:nvSpPr>
        <dsp:cNvPr id="0" name=""/>
        <dsp:cNvSpPr/>
      </dsp:nvSpPr>
      <dsp:spPr>
        <a:xfrm>
          <a:off x="0" y="0"/>
          <a:ext cx="3162591" cy="1694016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СОКРАЩЕНИЕ ЧИСЛЕННОСТИ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ТРУДОСПОСОБНОГО </a:t>
          </a:r>
          <a:r>
            <a:rPr lang="ru-RU" sz="1800" b="1" kern="1200" dirty="0" smtClean="0">
              <a:solidFill>
                <a:schemeClr val="tx1"/>
              </a:solidFill>
            </a:rPr>
            <a:t>НАСЕЛЕНИЯ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82695" y="82695"/>
        <a:ext cx="2997201" cy="1528626"/>
      </dsp:txXfrm>
    </dsp:sp>
    <dsp:sp modelId="{55406A0C-9E85-43D6-8F2D-9432212A5236}">
      <dsp:nvSpPr>
        <dsp:cNvPr id="0" name=""/>
        <dsp:cNvSpPr/>
      </dsp:nvSpPr>
      <dsp:spPr>
        <a:xfrm rot="5400000">
          <a:off x="5281312" y="-229885"/>
          <a:ext cx="1355213" cy="5622384"/>
        </a:xfrm>
        <a:prstGeom prst="round2SameRect">
          <a:avLst/>
        </a:prstGeom>
        <a:solidFill>
          <a:schemeClr val="tx1">
            <a:lumMod val="95000"/>
            <a:alpha val="90000"/>
          </a:scheme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solidFill>
                <a:schemeClr val="bg1"/>
              </a:solidFill>
            </a:rPr>
            <a:t>на </a:t>
          </a:r>
          <a:r>
            <a:rPr lang="ru-RU" sz="2400" b="1" kern="1200" dirty="0" smtClean="0">
              <a:solidFill>
                <a:srgbClr val="FF0000"/>
              </a:solidFill>
            </a:rPr>
            <a:t>2,8 млн </a:t>
          </a:r>
          <a:r>
            <a:rPr lang="ru-RU" sz="2400" b="0" kern="1200" dirty="0" smtClean="0">
              <a:solidFill>
                <a:schemeClr val="bg1"/>
              </a:solidFill>
            </a:rPr>
            <a:t>человек или на </a:t>
          </a:r>
          <a:r>
            <a:rPr lang="ru-RU" sz="2400" b="1" kern="1200" dirty="0" smtClean="0">
              <a:solidFill>
                <a:srgbClr val="FF0000"/>
              </a:solidFill>
            </a:rPr>
            <a:t>11%</a:t>
          </a:r>
          <a:endParaRPr lang="ru-RU" sz="2400" b="1" kern="1200" dirty="0">
            <a:solidFill>
              <a:srgbClr val="FF0000"/>
            </a:solidFill>
          </a:endParaRPr>
        </a:p>
      </dsp:txBody>
      <dsp:txXfrm rot="-5400000">
        <a:off x="3147727" y="1969856"/>
        <a:ext cx="5556228" cy="1222901"/>
      </dsp:txXfrm>
    </dsp:sp>
    <dsp:sp modelId="{D87FC01A-2C71-490D-AFC2-5C4501B71922}">
      <dsp:nvSpPr>
        <dsp:cNvPr id="0" name=""/>
        <dsp:cNvSpPr/>
      </dsp:nvSpPr>
      <dsp:spPr>
        <a:xfrm>
          <a:off x="0" y="1713540"/>
          <a:ext cx="3162591" cy="1694016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УВЕЛИЧЕНИЕ ЧИСЛА ГРАЖДАН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СТАРШЕ ТРУДОСПОСОБНОГО </a:t>
          </a:r>
          <a:r>
            <a:rPr lang="ru-RU" sz="1800" b="1" kern="1200" dirty="0" smtClean="0">
              <a:solidFill>
                <a:schemeClr val="tx1"/>
              </a:solidFill>
            </a:rPr>
            <a:t>ВОЗРАСТА 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82695" y="1796235"/>
        <a:ext cx="2997201" cy="1528626"/>
      </dsp:txXfrm>
    </dsp:sp>
    <dsp:sp modelId="{70798604-6E2C-4427-BEBB-1EF61FE045E4}">
      <dsp:nvSpPr>
        <dsp:cNvPr id="0" name=""/>
        <dsp:cNvSpPr/>
      </dsp:nvSpPr>
      <dsp:spPr>
        <a:xfrm rot="5400000">
          <a:off x="5296177" y="1481653"/>
          <a:ext cx="1355213" cy="5622384"/>
        </a:xfrm>
        <a:prstGeom prst="round2SameRect">
          <a:avLst/>
        </a:prstGeom>
        <a:solidFill>
          <a:schemeClr val="tx1">
            <a:lumMod val="95000"/>
            <a:alpha val="90000"/>
          </a:schemeClr>
        </a:solidFill>
        <a:ln w="381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solidFill>
                <a:schemeClr val="bg1"/>
              </a:solidFill>
            </a:rPr>
            <a:t>на </a:t>
          </a:r>
          <a:r>
            <a:rPr lang="ru-RU" sz="2400" b="1" kern="1200" dirty="0" smtClean="0">
              <a:solidFill>
                <a:srgbClr val="FF0000"/>
              </a:solidFill>
            </a:rPr>
            <a:t>1,7 млн </a:t>
          </a:r>
          <a:r>
            <a:rPr lang="ru-RU" sz="2400" kern="1200" dirty="0" smtClean="0">
              <a:solidFill>
                <a:schemeClr val="bg1"/>
              </a:solidFill>
            </a:rPr>
            <a:t>человек или на </a:t>
          </a:r>
          <a:r>
            <a:rPr lang="ru-RU" sz="2400" b="1" kern="1200" dirty="0" smtClean="0">
              <a:solidFill>
                <a:srgbClr val="FF0000"/>
              </a:solidFill>
            </a:rPr>
            <a:t>7%</a:t>
          </a:r>
          <a:endParaRPr lang="ru-RU" sz="2400" b="1" kern="1200" dirty="0">
            <a:solidFill>
              <a:srgbClr val="FF0000"/>
            </a:solidFill>
          </a:endParaRPr>
        </a:p>
      </dsp:txBody>
      <dsp:txXfrm rot="-5400000">
        <a:off x="3162592" y="3681394"/>
        <a:ext cx="5556228" cy="1222901"/>
      </dsp:txXfrm>
    </dsp:sp>
    <dsp:sp modelId="{AD0C0219-3118-4B60-85D7-79B8F4946606}">
      <dsp:nvSpPr>
        <dsp:cNvPr id="0" name=""/>
        <dsp:cNvSpPr/>
      </dsp:nvSpPr>
      <dsp:spPr>
        <a:xfrm>
          <a:off x="0" y="3425072"/>
          <a:ext cx="3162591" cy="1694016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</a:rPr>
            <a:t>УВЕЛИЧЕНИЕ ЧИСЛА </a:t>
          </a:r>
          <a:r>
            <a:rPr lang="ru-RU" sz="1800" b="1" kern="1200" dirty="0" smtClean="0">
              <a:solidFill>
                <a:schemeClr val="accent6">
                  <a:lumMod val="50000"/>
                </a:schemeClr>
              </a:solidFill>
            </a:rPr>
            <a:t>ДЕТЕЙ</a:t>
          </a:r>
          <a:endParaRPr lang="ru-RU" sz="1800" b="1" kern="1200" dirty="0">
            <a:solidFill>
              <a:schemeClr val="accent6">
                <a:lumMod val="50000"/>
              </a:schemeClr>
            </a:solidFill>
          </a:endParaRPr>
        </a:p>
      </dsp:txBody>
      <dsp:txXfrm>
        <a:off x="82695" y="3507767"/>
        <a:ext cx="2997201" cy="15286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AA0936-F38C-46B9-B211-E5F7FD4BA62F}">
      <dsp:nvSpPr>
        <dsp:cNvPr id="0" name=""/>
        <dsp:cNvSpPr/>
      </dsp:nvSpPr>
      <dsp:spPr>
        <a:xfrm rot="5400000">
          <a:off x="5304338" y="-1993350"/>
          <a:ext cx="1289234" cy="55990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на  </a:t>
          </a:r>
          <a:r>
            <a:rPr lang="ru-RU" sz="1700" b="1" kern="1200" dirty="0" smtClean="0">
              <a:solidFill>
                <a:srgbClr val="FF0000"/>
              </a:solidFill>
            </a:rPr>
            <a:t>3,9%</a:t>
          </a:r>
          <a:r>
            <a:rPr lang="ru-RU" sz="1700" kern="1200" dirty="0" smtClean="0"/>
            <a:t> в 2015 г. (далее – стагнация или медленный рост)</a:t>
          </a:r>
          <a:endParaRPr lang="ru-RU" sz="1700" kern="1200" dirty="0"/>
        </a:p>
      </dsp:txBody>
      <dsp:txXfrm rot="-5400000">
        <a:off x="3149448" y="224475"/>
        <a:ext cx="5536081" cy="1163364"/>
      </dsp:txXfrm>
    </dsp:sp>
    <dsp:sp modelId="{0FD85BB8-CB90-4DAE-B317-C158DE4D8C65}">
      <dsp:nvSpPr>
        <dsp:cNvPr id="0" name=""/>
        <dsp:cNvSpPr/>
      </dsp:nvSpPr>
      <dsp:spPr>
        <a:xfrm>
          <a:off x="0" y="386"/>
          <a:ext cx="3149447" cy="1611542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Снижение валового внутреннего продукта</a:t>
          </a:r>
          <a:endParaRPr lang="ru-RU" sz="2500" kern="1200" dirty="0"/>
        </a:p>
      </dsp:txBody>
      <dsp:txXfrm>
        <a:off x="78669" y="79055"/>
        <a:ext cx="2992109" cy="1454204"/>
      </dsp:txXfrm>
    </dsp:sp>
    <dsp:sp modelId="{C93D66DD-209A-48B2-B776-6ED22218947A}">
      <dsp:nvSpPr>
        <dsp:cNvPr id="0" name=""/>
        <dsp:cNvSpPr/>
      </dsp:nvSpPr>
      <dsp:spPr>
        <a:xfrm rot="5400000">
          <a:off x="5055402" y="-219597"/>
          <a:ext cx="1763878" cy="558808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 </a:t>
          </a:r>
          <a:r>
            <a:rPr lang="ru-RU" sz="1700" b="1" kern="1200" dirty="0" smtClean="0">
              <a:solidFill>
                <a:srgbClr val="FF0000"/>
              </a:solidFill>
            </a:rPr>
            <a:t>на 4%</a:t>
          </a:r>
          <a:r>
            <a:rPr lang="ru-RU" sz="1700" kern="1200" dirty="0" smtClean="0"/>
            <a:t> – доходы</a:t>
          </a:r>
          <a:endParaRPr lang="ru-RU" sz="1700" kern="1200" dirty="0"/>
        </a:p>
        <a:p>
          <a:pPr marL="171450" lvl="1" indent="-171450" algn="l" defTabSz="7556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-171450" algn="l" defTabSz="7556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rgbClr val="FF0000"/>
              </a:solidFill>
            </a:rPr>
            <a:t>на 8,1% </a:t>
          </a:r>
          <a:r>
            <a:rPr lang="ru-RU" sz="1700" b="1" kern="1200" dirty="0" smtClean="0">
              <a:solidFill>
                <a:schemeClr val="bg1"/>
              </a:solidFill>
            </a:rPr>
            <a:t>-</a:t>
          </a:r>
          <a:r>
            <a:rPr lang="ru-RU" sz="1700" b="1" kern="1200" dirty="0" smtClean="0">
              <a:solidFill>
                <a:srgbClr val="FF0000"/>
              </a:solidFill>
            </a:rPr>
            <a:t> </a:t>
          </a:r>
          <a:r>
            <a:rPr lang="ru-RU" sz="1700" kern="1200" dirty="0" smtClean="0"/>
            <a:t>заработные платы</a:t>
          </a:r>
          <a:endParaRPr lang="ru-RU" sz="1700" kern="1200" dirty="0"/>
        </a:p>
        <a:p>
          <a:pPr marL="171450" lvl="1" indent="-171450" algn="l" defTabSz="7556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  <a:p>
          <a:pPr marL="171450" lvl="1" indent="-171450" algn="l" defTabSz="755650" eaLnBrk="1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kern="1200" dirty="0" smtClean="0"/>
            <a:t> более </a:t>
          </a:r>
          <a:r>
            <a:rPr lang="ru-RU" sz="1700" b="1" kern="1200" dirty="0" smtClean="0">
              <a:solidFill>
                <a:srgbClr val="FF0000"/>
              </a:solidFill>
            </a:rPr>
            <a:t>50% </a:t>
          </a:r>
          <a:r>
            <a:rPr lang="ru-RU" sz="1700" kern="1200" dirty="0" smtClean="0"/>
            <a:t>населения проживают на доходы менее </a:t>
          </a:r>
          <a:r>
            <a:rPr lang="ru-RU" sz="1700" b="1" kern="1200" dirty="0" smtClean="0">
              <a:solidFill>
                <a:srgbClr val="FF0000"/>
              </a:solidFill>
            </a:rPr>
            <a:t>1</a:t>
          </a:r>
          <a:r>
            <a:rPr lang="en-US" sz="1700" b="1" kern="1200" dirty="0" smtClean="0">
              <a:solidFill>
                <a:srgbClr val="FF0000"/>
              </a:solidFill>
            </a:rPr>
            <a:t>9</a:t>
          </a:r>
          <a:r>
            <a:rPr lang="ru-RU" sz="1700" b="1" kern="1200" dirty="0" smtClean="0">
              <a:solidFill>
                <a:srgbClr val="FF0000"/>
              </a:solidFill>
            </a:rPr>
            <a:t> тыс. </a:t>
          </a:r>
          <a:r>
            <a:rPr lang="ru-RU" sz="1700" kern="1200" dirty="0" smtClean="0"/>
            <a:t>руб. в мес.</a:t>
          </a:r>
          <a:endParaRPr lang="ru-RU" sz="1700" kern="1200" dirty="0"/>
        </a:p>
      </dsp:txBody>
      <dsp:txXfrm rot="-5400000">
        <a:off x="3143299" y="1778611"/>
        <a:ext cx="5501981" cy="1591668"/>
      </dsp:txXfrm>
    </dsp:sp>
    <dsp:sp modelId="{1A4358E5-2E20-4F05-AD7D-66D7E57F355D}">
      <dsp:nvSpPr>
        <dsp:cNvPr id="0" name=""/>
        <dsp:cNvSpPr/>
      </dsp:nvSpPr>
      <dsp:spPr>
        <a:xfrm>
          <a:off x="0" y="1768674"/>
          <a:ext cx="3143298" cy="1611542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 eaLnBrk="1" latinLnBrk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Падение реальных доходов населения и заработных плат</a:t>
          </a:r>
          <a:endParaRPr lang="ru-RU" sz="2500" kern="1200" dirty="0"/>
        </a:p>
      </dsp:txBody>
      <dsp:txXfrm>
        <a:off x="78669" y="1847343"/>
        <a:ext cx="2985960" cy="1454204"/>
      </dsp:txXfrm>
    </dsp:sp>
    <dsp:sp modelId="{AC046683-BC44-4806-874D-AB4C3013EE1A}">
      <dsp:nvSpPr>
        <dsp:cNvPr id="0" name=""/>
        <dsp:cNvSpPr/>
      </dsp:nvSpPr>
      <dsp:spPr>
        <a:xfrm rot="5400000">
          <a:off x="5304338" y="1543224"/>
          <a:ext cx="1289234" cy="559901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1" kern="1200" dirty="0" smtClean="0">
              <a:solidFill>
                <a:srgbClr val="FF0000"/>
              </a:solidFill>
            </a:rPr>
            <a:t>12,2%</a:t>
          </a:r>
          <a:r>
            <a:rPr lang="ru-RU" sz="1700" kern="1200" dirty="0" smtClean="0"/>
            <a:t> -  рост цен на электроэнергию, воду, продукты питания, лекарства и др.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kern="1200" dirty="0"/>
        </a:p>
      </dsp:txBody>
      <dsp:txXfrm rot="-5400000">
        <a:off x="3149448" y="3761050"/>
        <a:ext cx="5536081" cy="1163364"/>
      </dsp:txXfrm>
    </dsp:sp>
    <dsp:sp modelId="{338E861C-A2DA-45AF-866A-80BBBB79FAB5}">
      <dsp:nvSpPr>
        <dsp:cNvPr id="0" name=""/>
        <dsp:cNvSpPr/>
      </dsp:nvSpPr>
      <dsp:spPr>
        <a:xfrm>
          <a:off x="0" y="3536961"/>
          <a:ext cx="3149447" cy="1611542"/>
        </a:xfrm>
        <a:prstGeom prst="roundRect">
          <a:avLst/>
        </a:prstGeom>
        <a:solidFill>
          <a:schemeClr val="accent3">
            <a:lumMod val="7500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Рост индекса</a:t>
          </a:r>
          <a:br>
            <a:rPr lang="ru-RU" sz="2500" kern="1200" dirty="0" smtClean="0"/>
          </a:br>
          <a:r>
            <a:rPr lang="ru-RU" sz="2500" kern="1200" dirty="0" smtClean="0"/>
            <a:t>потребительских цен</a:t>
          </a:r>
          <a:endParaRPr lang="ru-RU" sz="2500" kern="1200" dirty="0"/>
        </a:p>
      </dsp:txBody>
      <dsp:txXfrm>
        <a:off x="78669" y="3615630"/>
        <a:ext cx="2992109" cy="14542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0.10992</cdr:x>
      <cdr:y>0.2677</cdr:y>
    </cdr:from>
    <cdr:to>
      <cdr:x>0.43727</cdr:x>
      <cdr:y>0.78546</cdr:y>
    </cdr:to>
    <cdr:cxnSp macro="">
      <cdr:nvCxnSpPr>
        <cdr:cNvPr id="3" name="Прямая соединительная линия 2"/>
        <cdr:cNvCxnSpPr/>
      </cdr:nvCxnSpPr>
      <cdr:spPr>
        <a:xfrm xmlns:a="http://schemas.openxmlformats.org/drawingml/2006/main" flipV="1">
          <a:off x="936104" y="1440160"/>
          <a:ext cx="2787857" cy="2785388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0.30339</cdr:x>
      <cdr:y>0.38314</cdr:y>
    </cdr:from>
    <cdr:to>
      <cdr:x>0.90419</cdr:x>
      <cdr:y>0.38462</cdr:y>
    </cdr:to>
    <cdr:cxnSp macro="">
      <cdr:nvCxnSpPr>
        <cdr:cNvPr id="5" name="Прямая соединительная линия 4"/>
        <cdr:cNvCxnSpPr/>
      </cdr:nvCxnSpPr>
      <cdr:spPr>
        <a:xfrm xmlns:a="http://schemas.openxmlformats.org/drawingml/2006/main" flipV="1">
          <a:off x="2895600" y="2466975"/>
          <a:ext cx="5734050" cy="9525"/>
        </a:xfrm>
        <a:prstGeom xmlns:a="http://schemas.openxmlformats.org/drawingml/2006/main" prst="line">
          <a:avLst/>
        </a:prstGeom>
        <a:ln xmlns:a="http://schemas.openxmlformats.org/drawingml/2006/main" w="38100"/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0.36357</cdr:x>
      <cdr:y>0.38817</cdr:y>
    </cdr:from>
    <cdr:to>
      <cdr:x>0.36456</cdr:x>
      <cdr:y>0.87633</cdr:y>
    </cdr:to>
    <cdr:cxnSp macro="">
      <cdr:nvCxnSpPr>
        <cdr:cNvPr id="7" name="Прямая со стрелкой 6"/>
        <cdr:cNvCxnSpPr/>
      </cdr:nvCxnSpPr>
      <cdr:spPr>
        <a:xfrm xmlns:a="http://schemas.openxmlformats.org/drawingml/2006/main">
          <a:off x="3096344" y="2088232"/>
          <a:ext cx="8431" cy="2626150"/>
        </a:xfrm>
        <a:prstGeom xmlns:a="http://schemas.openxmlformats.org/drawingml/2006/main" prst="straightConnector1">
          <a:avLst/>
        </a:prstGeom>
        <a:ln xmlns:a="http://schemas.openxmlformats.org/drawingml/2006/main" w="12700">
          <a:tailEnd type="arrow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0.34417</cdr:x>
      <cdr:y>0.03621</cdr:y>
    </cdr:from>
    <cdr:to>
      <cdr:x>0.76693</cdr:x>
      <cdr:y>0.11652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2931120" y="194816"/>
          <a:ext cx="3600400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rgbClr val="FF0000"/>
              </a:solidFill>
            </a:rPr>
            <a:t>От 500 до 2 000</a:t>
          </a:r>
          <a:r>
            <a:rPr lang="en-US" sz="1800" b="1" dirty="0" smtClean="0">
              <a:solidFill>
                <a:srgbClr val="FF0000"/>
              </a:solidFill>
            </a:rPr>
            <a:t> $</a:t>
          </a:r>
          <a:r>
            <a:rPr lang="ru-RU" sz="1800" b="1" dirty="0" smtClean="0">
              <a:solidFill>
                <a:srgbClr val="FF0000"/>
              </a:solidFill>
            </a:rPr>
            <a:t>ППС на душу </a:t>
          </a:r>
          <a:endParaRPr lang="ru-RU" sz="1800" b="1" dirty="0">
            <a:solidFill>
              <a:srgbClr val="FF0000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08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8" tIns="45869" rIns="91738" bIns="45869" numCol="1" anchor="t" anchorCtr="0" compatLnSpc="1">
            <a:prstTxWarp prst="textNoShape">
              <a:avLst/>
            </a:prstTxWarp>
          </a:bodyPr>
          <a:lstStyle>
            <a:lvl1pPr defTabSz="91774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311" y="0"/>
            <a:ext cx="297308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8" tIns="45869" rIns="91738" bIns="45869" numCol="1" anchor="t" anchorCtr="0" compatLnSpc="1">
            <a:prstTxWarp prst="textNoShape">
              <a:avLst/>
            </a:prstTxWarp>
          </a:bodyPr>
          <a:lstStyle>
            <a:lvl1pPr algn="r" defTabSz="91774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0628"/>
            <a:ext cx="297308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8" tIns="45869" rIns="91738" bIns="45869" numCol="1" anchor="b" anchorCtr="0" compatLnSpc="1">
            <a:prstTxWarp prst="textNoShape">
              <a:avLst/>
            </a:prstTxWarp>
          </a:bodyPr>
          <a:lstStyle>
            <a:lvl1pPr defTabSz="91774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9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311" y="9500628"/>
            <a:ext cx="297308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8" tIns="45869" rIns="91738" bIns="45869" numCol="1" anchor="b" anchorCtr="0" compatLnSpc="1">
            <a:prstTxWarp prst="textNoShape">
              <a:avLst/>
            </a:prstTxWarp>
          </a:bodyPr>
          <a:lstStyle>
            <a:lvl1pPr algn="r" defTabSz="91774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DEBBDBD0-36AE-43B5-AC40-A83DA1661F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4533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08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5" tIns="45868" rIns="91735" bIns="45868" numCol="1" anchor="t" anchorCtr="0" compatLnSpc="1">
            <a:prstTxWarp prst="textNoShape">
              <a:avLst/>
            </a:prstTxWarp>
          </a:bodyPr>
          <a:lstStyle>
            <a:lvl1pPr defTabSz="91774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311" y="0"/>
            <a:ext cx="297308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5" tIns="45868" rIns="91735" bIns="45868" numCol="1" anchor="t" anchorCtr="0" compatLnSpc="1">
            <a:prstTxWarp prst="textNoShape">
              <a:avLst/>
            </a:prstTxWarp>
          </a:bodyPr>
          <a:lstStyle>
            <a:lvl1pPr algn="r" defTabSz="91774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7100" y="749300"/>
            <a:ext cx="5002213" cy="3751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481" y="4750314"/>
            <a:ext cx="5487042" cy="4500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5" tIns="45868" rIns="91735" bIns="458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0628"/>
            <a:ext cx="297308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5" tIns="45868" rIns="91735" bIns="45868" numCol="1" anchor="b" anchorCtr="0" compatLnSpc="1">
            <a:prstTxWarp prst="textNoShape">
              <a:avLst/>
            </a:prstTxWarp>
          </a:bodyPr>
          <a:lstStyle>
            <a:lvl1pPr defTabSz="91774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311" y="9500628"/>
            <a:ext cx="2973084" cy="499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35" tIns="45868" rIns="91735" bIns="45868" numCol="1" anchor="b" anchorCtr="0" compatLnSpc="1">
            <a:prstTxWarp prst="textNoShape">
              <a:avLst/>
            </a:prstTxWarp>
          </a:bodyPr>
          <a:lstStyle>
            <a:lvl1pPr algn="r" defTabSz="917741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6096382-1A91-4883-92F8-A66A1962BC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241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3030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2894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8189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969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2902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092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08375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0458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322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310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024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7078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7243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6060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8722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255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2882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92917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427807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563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148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8495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750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336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030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516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096382-1A91-4883-92F8-A66A1962BC2B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66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hemeOverride" Target="../theme/themeOverride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00113" y="5157788"/>
            <a:ext cx="7775575" cy="10795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77573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270320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1772816"/>
            <a:ext cx="7776864" cy="4535909"/>
          </a:xfrm>
          <a:prstGeom prst="rect">
            <a:avLst/>
          </a:prstGeom>
        </p:spPr>
        <p:txBody>
          <a:bodyPr/>
          <a:lstStyle>
            <a:lvl1pPr marL="292100" indent="-292100">
              <a:buClr>
                <a:srgbClr val="FFC000"/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FFC000"/>
              </a:buClr>
              <a:defRPr baseline="0">
                <a:solidFill>
                  <a:srgbClr val="004D86"/>
                </a:solidFill>
                <a:latin typeface="Calibri" panose="020F0502020204030204" pitchFamily="34" charset="0"/>
              </a:defRPr>
            </a:lvl2pPr>
            <a:lvl3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486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82486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1331640" y="4653136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289066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 hasCustomPrompt="1"/>
          </p:nvPr>
        </p:nvSpPr>
        <p:spPr>
          <a:xfrm>
            <a:off x="464234" y="2323366"/>
            <a:ext cx="8229600" cy="1008111"/>
          </a:xfrm>
        </p:spPr>
        <p:txBody>
          <a:bodyPr lIns="45720" rIns="228600" anchor="b">
            <a:normAutofit/>
          </a:bodyPr>
          <a:lstStyle>
            <a:lvl1pPr marL="0" algn="ctr">
              <a:defRPr sz="4800">
                <a:solidFill>
                  <a:srgbClr val="0183AB"/>
                </a:solidFill>
              </a:defRPr>
            </a:lvl1pPr>
            <a:extLst/>
          </a:lstStyle>
          <a:p>
            <a:r>
              <a:rPr kumimoji="0" lang="ru-RU" dirty="0" smtClean="0"/>
              <a:t>Название раздела</a:t>
            </a:r>
            <a:endParaRPr kumimoji="0" lang="en-US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1187624" y="3933056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28184766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9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chemeClr val="accent3">
                    <a:lumMod val="75000"/>
                  </a:schemeClr>
                </a:solidFill>
              </a:defRPr>
            </a:lvl1pPr>
            <a:extLst/>
          </a:lstStyle>
          <a:p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0736864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00113" y="5157788"/>
            <a:ext cx="7775575" cy="10795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016127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899592" y="1268760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37862437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1772816"/>
            <a:ext cx="7776864" cy="4535909"/>
          </a:xfrm>
          <a:prstGeom prst="rect">
            <a:avLst/>
          </a:prstGeom>
        </p:spPr>
        <p:txBody>
          <a:bodyPr/>
          <a:lstStyle>
            <a:lvl1pPr marL="292100" indent="-292100">
              <a:buClr>
                <a:srgbClr val="FFC000"/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FFC000"/>
              </a:buClr>
              <a:defRPr baseline="0">
                <a:solidFill>
                  <a:srgbClr val="004D86"/>
                </a:solidFill>
                <a:latin typeface="Calibri" panose="020F0502020204030204" pitchFamily="34" charset="0"/>
              </a:defRPr>
            </a:lvl2pPr>
            <a:lvl3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827584" y="1124744"/>
            <a:ext cx="7197008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859316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82486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1331640" y="4653136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3968705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899592" y="1268760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 hasCustomPrompt="1"/>
          </p:nvPr>
        </p:nvSpPr>
        <p:spPr>
          <a:xfrm>
            <a:off x="464234" y="2323366"/>
            <a:ext cx="8229600" cy="1008111"/>
          </a:xfrm>
        </p:spPr>
        <p:txBody>
          <a:bodyPr lIns="45720" rIns="228600" anchor="b">
            <a:normAutofit/>
          </a:bodyPr>
          <a:lstStyle>
            <a:lvl1pPr marL="0" algn="ctr">
              <a:defRPr sz="4800">
                <a:solidFill>
                  <a:srgbClr val="0183AB"/>
                </a:solidFill>
              </a:defRPr>
            </a:lvl1pPr>
            <a:extLst/>
          </a:lstStyle>
          <a:p>
            <a:r>
              <a:rPr kumimoji="0" lang="ru-RU" dirty="0" smtClean="0"/>
              <a:t>Название раздела</a:t>
            </a:r>
            <a:endParaRPr kumimoji="0" lang="en-US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1187624" y="3933056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443684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 hasCustomPrompt="1"/>
          </p:nvPr>
        </p:nvSpPr>
        <p:spPr>
          <a:xfrm>
            <a:off x="464234" y="2323366"/>
            <a:ext cx="8229600" cy="1008111"/>
          </a:xfrm>
        </p:spPr>
        <p:txBody>
          <a:bodyPr lIns="45720" rIns="228600" anchor="b">
            <a:normAutofit/>
          </a:bodyPr>
          <a:lstStyle>
            <a:lvl1pPr marL="0" algn="ctr">
              <a:defRPr sz="4800">
                <a:solidFill>
                  <a:srgbClr val="0183AB"/>
                </a:solidFill>
              </a:defRPr>
            </a:lvl1pPr>
            <a:extLst/>
          </a:lstStyle>
          <a:p>
            <a:r>
              <a:rPr kumimoji="0" lang="ru-RU" dirty="0" smtClean="0"/>
              <a:t>Название раздела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178906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4552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11251" y="-4197"/>
            <a:ext cx="9155251" cy="1284647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5696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1251" y="1220132"/>
            <a:ext cx="9155251" cy="12063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0" y="1484785"/>
            <a:ext cx="7315200" cy="4824576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9900"/>
              </a:buClr>
              <a:buFont typeface="Wingdings" pitchFamily="2" charset="2"/>
              <a:buChar char="q"/>
              <a:defRPr/>
            </a:lvl1pPr>
            <a:lvl2pPr marL="502920" indent="-182880">
              <a:buClr>
                <a:srgbClr val="009900"/>
              </a:buClr>
              <a:buFont typeface="Wingdings" pitchFamily="2" charset="2"/>
              <a:buChar char="q"/>
              <a:defRPr/>
            </a:lvl2pPr>
            <a:lvl3pPr marL="685800" indent="-182880">
              <a:buClr>
                <a:srgbClr val="009900"/>
              </a:buClr>
              <a:buFont typeface="Wingdings" pitchFamily="2" charset="2"/>
              <a:buChar char="q"/>
              <a:defRPr/>
            </a:lvl3pPr>
            <a:lvl4pPr marL="914400" indent="-182880">
              <a:buClr>
                <a:srgbClr val="009900"/>
              </a:buClr>
              <a:buFont typeface="Wingdings" pitchFamily="2" charset="2"/>
              <a:buChar char="q"/>
              <a:defRPr/>
            </a:lvl4pPr>
            <a:lvl5pPr marL="1143000" indent="-182880">
              <a:buClr>
                <a:srgbClr val="009900"/>
              </a:buClr>
              <a:buFont typeface="Wingdings" pitchFamily="2" charset="2"/>
              <a:buChar char="q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5895" y="6228578"/>
            <a:ext cx="470601" cy="296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4781DA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BB0E91-1FF9-4123-B5FA-DEFA4EF47209}" type="slidenum">
              <a:rPr lang="ru-RU" smtClean="0"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5145" y="57331"/>
            <a:ext cx="7315200" cy="10674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600" b="0" i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910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1476375" y="6356350"/>
            <a:ext cx="11144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47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06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84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439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456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152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 anchor="b">
            <a:normAutofit/>
          </a:bodyPr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1772816"/>
            <a:ext cx="7776864" cy="4535909"/>
          </a:xfrm>
          <a:prstGeom prst="rect">
            <a:avLst/>
          </a:prstGeom>
        </p:spPr>
        <p:txBody>
          <a:bodyPr/>
          <a:lstStyle>
            <a:lvl1pPr marL="292100" indent="-292100">
              <a:buClr>
                <a:srgbClr val="FFC000"/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FFC000"/>
              </a:buClr>
              <a:defRPr baseline="0">
                <a:solidFill>
                  <a:srgbClr val="004D86"/>
                </a:solidFill>
                <a:latin typeface="Calibri" panose="020F0502020204030204" pitchFamily="34" charset="0"/>
              </a:defRPr>
            </a:lvl2pPr>
            <a:lvl3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827584" y="1124744"/>
            <a:ext cx="7197008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20392888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515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1742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63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6390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4798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62799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00113" y="5157788"/>
            <a:ext cx="7775575" cy="10795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818416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900113" y="1268413"/>
            <a:ext cx="6980237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/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012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827088" y="1125538"/>
            <a:ext cx="7197725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/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1772816"/>
            <a:ext cx="7776864" cy="4535909"/>
          </a:xfrm>
          <a:prstGeom prst="rect">
            <a:avLst/>
          </a:prstGeom>
        </p:spPr>
        <p:txBody>
          <a:bodyPr/>
          <a:lstStyle>
            <a:lvl1pPr marL="292100" indent="-292100">
              <a:buClr>
                <a:srgbClr val="FFC000"/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FFC000"/>
              </a:buClr>
              <a:defRPr baseline="0">
                <a:solidFill>
                  <a:srgbClr val="004D86"/>
                </a:solidFill>
                <a:latin typeface="Calibri" panose="020F0502020204030204" pitchFamily="34" charset="0"/>
              </a:defRPr>
            </a:lvl2pPr>
            <a:lvl3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84682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1331913" y="4652963"/>
            <a:ext cx="6980237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82486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498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82486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1331640" y="4653136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44920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1187450" y="3933825"/>
            <a:ext cx="6981825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2323366"/>
            <a:ext cx="8229600" cy="1008111"/>
          </a:xfrm>
        </p:spPr>
        <p:txBody>
          <a:bodyPr lIns="45720" rIns="228600"/>
          <a:lstStyle>
            <a:lvl1pPr marL="0" algn="ctr">
              <a:defRPr sz="4800">
                <a:solidFill>
                  <a:srgbClr val="0183AB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9940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2323366"/>
            <a:ext cx="8229600" cy="1008111"/>
          </a:xfrm>
        </p:spPr>
        <p:txBody>
          <a:bodyPr lIns="45720" rIns="228600"/>
          <a:lstStyle>
            <a:lvl1pPr marL="0" algn="ctr">
              <a:defRPr sz="4800">
                <a:solidFill>
                  <a:srgbClr val="0183AB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4077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60803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00113" y="5157788"/>
            <a:ext cx="7775575" cy="10795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433767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/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52121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/>
          <a:lstStyle>
            <a:lvl1pPr marL="0" algn="ctr">
              <a:lnSpc>
                <a:spcPct val="90000"/>
              </a:lnSpc>
              <a:defRPr sz="4800" b="1">
                <a:solidFill>
                  <a:srgbClr val="0183AB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539552" y="1772816"/>
            <a:ext cx="7776864" cy="4535909"/>
          </a:xfrm>
          <a:prstGeom prst="rect">
            <a:avLst/>
          </a:prstGeom>
        </p:spPr>
        <p:txBody>
          <a:bodyPr/>
          <a:lstStyle>
            <a:lvl1pPr marL="292100" indent="-292100">
              <a:buClr>
                <a:srgbClr val="FFC000"/>
              </a:buClr>
              <a:buFont typeface="Wingdings" panose="05000000000000000000" pitchFamily="2" charset="2"/>
              <a:buChar char="§"/>
              <a:defRPr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FFC000"/>
              </a:buClr>
              <a:defRPr baseline="0">
                <a:solidFill>
                  <a:srgbClr val="004D86"/>
                </a:solidFill>
                <a:latin typeface="Calibri" panose="020F0502020204030204" pitchFamily="34" charset="0"/>
              </a:defRPr>
            </a:lvl2pPr>
            <a:lvl3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3pPr>
            <a:lvl4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4pPr>
            <a:lvl5pPr>
              <a:buClr>
                <a:srgbClr val="FFC000"/>
              </a:buClr>
              <a:defRPr>
                <a:solidFill>
                  <a:schemeClr val="bg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0"/>
            <a:endParaRPr lang="ru-RU" dirty="0" smtClean="0"/>
          </a:p>
          <a:p>
            <a:pPr lvl="2"/>
            <a:r>
              <a:rPr lang="ru-RU" dirty="0" smtClean="0"/>
              <a:t>Третий уровень</a:t>
            </a:r>
          </a:p>
          <a:p>
            <a:pPr lvl="2"/>
            <a:endParaRPr lang="ru-RU" dirty="0" smtClean="0"/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648031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1331913" y="4652963"/>
            <a:ext cx="6980237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82486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1645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3"/>
          <p:cNvCxnSpPr>
            <a:cxnSpLocks noChangeShapeType="1"/>
          </p:cNvCxnSpPr>
          <p:nvPr userDrawn="1"/>
        </p:nvCxnSpPr>
        <p:spPr bwMode="auto">
          <a:xfrm>
            <a:off x="1187450" y="3933825"/>
            <a:ext cx="6981825" cy="0"/>
          </a:xfrm>
          <a:prstGeom prst="line">
            <a:avLst/>
          </a:prstGeom>
          <a:noFill/>
          <a:ln w="38100" cap="rnd" algn="ctr">
            <a:solidFill>
              <a:srgbClr val="CBBA55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2323366"/>
            <a:ext cx="8229600" cy="1008111"/>
          </a:xfrm>
        </p:spPr>
        <p:txBody>
          <a:bodyPr lIns="45720" rIns="228600"/>
          <a:lstStyle>
            <a:lvl1pPr marL="0" algn="ctr">
              <a:defRPr sz="4800">
                <a:solidFill>
                  <a:srgbClr val="0183AB"/>
                </a:solidFill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3337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79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 и текст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 lIns="45720" rIns="228600"/>
          <a:lstStyle>
            <a:lvl1pPr marL="0" algn="ctr">
              <a:lnSpc>
                <a:spcPct val="90000"/>
              </a:lnSpc>
              <a:defRPr sz="4800" b="1">
                <a:solidFill>
                  <a:schemeClr val="accent3">
                    <a:lumMod val="7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18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 hasCustomPrompt="1"/>
          </p:nvPr>
        </p:nvSpPr>
        <p:spPr>
          <a:xfrm>
            <a:off x="464234" y="2323366"/>
            <a:ext cx="8229600" cy="1008111"/>
          </a:xfrm>
        </p:spPr>
        <p:txBody>
          <a:bodyPr lIns="45720" rIns="228600" anchor="b">
            <a:normAutofit/>
          </a:bodyPr>
          <a:lstStyle>
            <a:lvl1pPr marL="0" algn="ctr">
              <a:defRPr sz="4800">
                <a:solidFill>
                  <a:srgbClr val="0183AB"/>
                </a:solidFill>
              </a:defRPr>
            </a:lvl1pPr>
            <a:extLst/>
          </a:lstStyle>
          <a:p>
            <a:r>
              <a:rPr kumimoji="0" lang="ru-RU" dirty="0" smtClean="0"/>
              <a:t>Название раздела</a:t>
            </a:r>
            <a:endParaRPr kumimoji="0" lang="en-US" dirty="0"/>
          </a:p>
        </p:txBody>
      </p:sp>
      <p:cxnSp>
        <p:nvCxnSpPr>
          <p:cNvPr id="3" name="Прямая соединительная линия 2"/>
          <p:cNvCxnSpPr/>
          <p:nvPr userDrawn="1"/>
        </p:nvCxnSpPr>
        <p:spPr>
          <a:xfrm>
            <a:off x="1187624" y="3933056"/>
            <a:ext cx="6980984" cy="0"/>
          </a:xfrm>
          <a:prstGeom prst="line">
            <a:avLst/>
          </a:prstGeom>
          <a:noFill/>
          <a:ln w="38100" cap="rnd" cmpd="sng" algn="ctr">
            <a:solidFill>
              <a:srgbClr val="CBBA55"/>
            </a:solidFill>
            <a:prstDash val="sysDot"/>
          </a:ln>
          <a:effectLst/>
        </p:spPr>
      </p:cxnSp>
    </p:spTree>
    <p:extLst>
      <p:ext uri="{BB962C8B-B14F-4D97-AF65-F5344CB8AC3E}">
        <p14:creationId xmlns:p14="http://schemas.microsoft.com/office/powerpoint/2010/main" val="10811662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 hasCustomPrompt="1"/>
          </p:nvPr>
        </p:nvSpPr>
        <p:spPr>
          <a:xfrm>
            <a:off x="464234" y="2323366"/>
            <a:ext cx="8229600" cy="1008111"/>
          </a:xfrm>
        </p:spPr>
        <p:txBody>
          <a:bodyPr lIns="45720" rIns="228600" anchor="b">
            <a:normAutofit/>
          </a:bodyPr>
          <a:lstStyle>
            <a:lvl1pPr marL="0" algn="ctr">
              <a:defRPr sz="4800">
                <a:solidFill>
                  <a:srgbClr val="0183AB"/>
                </a:solidFill>
              </a:defRPr>
            </a:lvl1pPr>
            <a:extLst/>
          </a:lstStyle>
          <a:p>
            <a:r>
              <a:rPr kumimoji="0" lang="ru-RU" dirty="0" smtClean="0"/>
              <a:t>Название раздела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5732400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196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-11251" y="-4197"/>
            <a:ext cx="9155251" cy="1284647"/>
          </a:xfrm>
          <a:prstGeom prst="rect">
            <a:avLst/>
          </a:prstGeom>
          <a:solidFill>
            <a:srgbClr val="00569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srgbClr val="005696"/>
              </a:solidFill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-11251" y="1220132"/>
            <a:ext cx="9155251" cy="120636"/>
          </a:xfrm>
          <a:prstGeom prst="rect">
            <a:avLst/>
          </a:prstGeom>
          <a:solidFill>
            <a:schemeClr val="tx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14400" y="1484785"/>
            <a:ext cx="7315200" cy="4824576"/>
          </a:xfrm>
          <a:prstGeom prst="rect">
            <a:avLst/>
          </a:prstGeom>
        </p:spPr>
        <p:txBody>
          <a:bodyPr/>
          <a:lstStyle>
            <a:lvl1pPr marL="228600" indent="-182880">
              <a:buClr>
                <a:srgbClr val="009900"/>
              </a:buClr>
              <a:buFont typeface="Wingdings" pitchFamily="2" charset="2"/>
              <a:buChar char="q"/>
              <a:defRPr/>
            </a:lvl1pPr>
            <a:lvl2pPr marL="502920" indent="-182880">
              <a:buClr>
                <a:srgbClr val="009900"/>
              </a:buClr>
              <a:buFont typeface="Wingdings" pitchFamily="2" charset="2"/>
              <a:buChar char="q"/>
              <a:defRPr/>
            </a:lvl2pPr>
            <a:lvl3pPr marL="685800" indent="-182880">
              <a:buClr>
                <a:srgbClr val="009900"/>
              </a:buClr>
              <a:buFont typeface="Wingdings" pitchFamily="2" charset="2"/>
              <a:buChar char="q"/>
              <a:defRPr/>
            </a:lvl3pPr>
            <a:lvl4pPr marL="914400" indent="-182880">
              <a:buClr>
                <a:srgbClr val="009900"/>
              </a:buClr>
              <a:buFont typeface="Wingdings" pitchFamily="2" charset="2"/>
              <a:buChar char="q"/>
              <a:defRPr/>
            </a:lvl4pPr>
            <a:lvl5pPr marL="1143000" indent="-182880">
              <a:buClr>
                <a:srgbClr val="009900"/>
              </a:buClr>
              <a:buFont typeface="Wingdings" pitchFamily="2" charset="2"/>
              <a:buChar char="q"/>
              <a:defRPr/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5895" y="6228578"/>
            <a:ext cx="470601" cy="2967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4781DA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CBB0E91-1FF9-4123-B5FA-DEFA4EF47209}" type="slidenum">
              <a:rPr lang="ru-RU" smtClean="0">
                <a:latin typeface="Arial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latin typeface="Arial"/>
              <a:cs typeface="+mn-cs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5145" y="57331"/>
            <a:ext cx="7315200" cy="106741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lang="en-US" sz="3600" b="0" i="0" kern="1200" cap="none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79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900113" y="5157788"/>
            <a:ext cx="7775575" cy="107950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3864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8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0638" y="2450992"/>
            <a:ext cx="8229600" cy="824864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endParaRPr kumimoji="0" lang="en-US" dirty="0"/>
          </a:p>
        </p:txBody>
      </p:sp>
      <p:sp>
        <p:nvSpPr>
          <p:cNvPr id="16" name="Заголовок 21"/>
          <p:cNvSpPr txBox="1">
            <a:spLocks/>
          </p:cNvSpPr>
          <p:nvPr/>
        </p:nvSpPr>
        <p:spPr>
          <a:xfrm>
            <a:off x="461696" y="213285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4" r:id="rId1"/>
    <p:sldLayoutId id="2147483864" r:id="rId2"/>
    <p:sldLayoutId id="2147483875" r:id="rId3"/>
    <p:sldLayoutId id="2147483873" r:id="rId4"/>
    <p:sldLayoutId id="2147483872" r:id="rId5"/>
    <p:sldLayoutId id="2147483877" r:id="rId6"/>
    <p:sldLayoutId id="2147483876" r:id="rId7"/>
    <p:sldLayoutId id="2147483878" r:id="rId8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54864" algn="ctr" rtl="0" eaLnBrk="1" latinLnBrk="0" hangingPunct="1">
        <a:spcBef>
          <a:spcPct val="0"/>
        </a:spcBef>
        <a:buNone/>
        <a:defRPr kumimoji="0" sz="4400" b="1" kern="1200"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8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0638" y="2450992"/>
            <a:ext cx="8229600" cy="824864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endParaRPr kumimoji="0" lang="en-US" dirty="0"/>
          </a:p>
        </p:txBody>
      </p:sp>
      <p:sp>
        <p:nvSpPr>
          <p:cNvPr id="16" name="Заголовок 21"/>
          <p:cNvSpPr txBox="1">
            <a:spLocks/>
          </p:cNvSpPr>
          <p:nvPr userDrawn="1"/>
        </p:nvSpPr>
        <p:spPr>
          <a:xfrm>
            <a:off x="461696" y="213285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endParaRPr lang="en-US" dirty="0">
              <a:solidFill>
                <a:srgbClr val="EAEBDE">
                  <a:tint val="100000"/>
                  <a:shade val="90000"/>
                  <a:satMod val="250000"/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2530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80" r:id="rId1"/>
    <p:sldLayoutId id="2147483881" r:id="rId2"/>
    <p:sldLayoutId id="2147483882" r:id="rId3"/>
    <p:sldLayoutId id="2147483883" r:id="rId4"/>
    <p:sldLayoutId id="2147483884" r:id="rId5"/>
    <p:sldLayoutId id="2147483885" r:id="rId6"/>
    <p:sldLayoutId id="2147483886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54864" algn="ctr" rtl="0" eaLnBrk="1" latinLnBrk="0" hangingPunct="1">
        <a:spcBef>
          <a:spcPct val="0"/>
        </a:spcBef>
        <a:buNone/>
        <a:defRPr kumimoji="0" sz="4400" b="1" kern="1200"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8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0638" y="2450992"/>
            <a:ext cx="8229600" cy="824864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endParaRPr kumimoji="0" lang="en-US" dirty="0"/>
          </a:p>
        </p:txBody>
      </p:sp>
      <p:sp>
        <p:nvSpPr>
          <p:cNvPr id="16" name="Заголовок 21"/>
          <p:cNvSpPr txBox="1">
            <a:spLocks/>
          </p:cNvSpPr>
          <p:nvPr/>
        </p:nvSpPr>
        <p:spPr>
          <a:xfrm>
            <a:off x="461696" y="213285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endParaRPr lang="en-US" dirty="0">
              <a:solidFill>
                <a:srgbClr val="EAEBDE">
                  <a:tint val="100000"/>
                  <a:shade val="90000"/>
                  <a:satMod val="250000"/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6465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54864" algn="ctr" rtl="0" eaLnBrk="1" latinLnBrk="0" hangingPunct="1">
        <a:spcBef>
          <a:spcPct val="0"/>
        </a:spcBef>
        <a:buNone/>
        <a:defRPr kumimoji="0" sz="4400" b="1" kern="1200">
          <a:solidFill>
            <a:schemeClr val="tx1"/>
          </a:solidFill>
          <a:effectLst/>
          <a:latin typeface="Calibri" panose="020F0502020204030204" pitchFamily="34" charset="0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37BFB9D-DCB3-48BD-B25C-DF33227A0C14}" type="datetimeFigureOut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22.03.2016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2ACDE3-6AD8-4310-B624-332E90D80084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3815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8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0850" y="2451100"/>
            <a:ext cx="8229600" cy="8255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endParaRPr lang="en-US" dirty="0"/>
          </a:p>
        </p:txBody>
      </p:sp>
      <p:sp>
        <p:nvSpPr>
          <p:cNvPr id="16" name="Заголовок 21"/>
          <p:cNvSpPr txBox="1">
            <a:spLocks/>
          </p:cNvSpPr>
          <p:nvPr/>
        </p:nvSpPr>
        <p:spPr>
          <a:xfrm>
            <a:off x="461963" y="2133600"/>
            <a:ext cx="8229600" cy="1143000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endParaRPr lang="en-US" dirty="0">
              <a:solidFill>
                <a:srgbClr val="EAEBDE">
                  <a:tint val="100000"/>
                  <a:shade val="90000"/>
                  <a:satMod val="250000"/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882025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53975"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5111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683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4255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827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183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0850" y="2451100"/>
            <a:ext cx="8229600" cy="8255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endParaRPr lang="en-US" dirty="0"/>
          </a:p>
        </p:txBody>
      </p:sp>
      <p:sp>
        <p:nvSpPr>
          <p:cNvPr id="16" name="Заголовок 21"/>
          <p:cNvSpPr txBox="1">
            <a:spLocks/>
          </p:cNvSpPr>
          <p:nvPr userDrawn="1"/>
        </p:nvSpPr>
        <p:spPr>
          <a:xfrm>
            <a:off x="461963" y="2133600"/>
            <a:ext cx="8229600" cy="1143000"/>
          </a:xfrm>
          <a:prstGeom prst="rect">
            <a:avLst/>
          </a:prstGeom>
        </p:spPr>
        <p:txBody>
          <a:bodyPr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  <a:defRPr/>
            </a:pPr>
            <a:endParaRPr lang="en-US" dirty="0">
              <a:solidFill>
                <a:srgbClr val="EAEBDE">
                  <a:tint val="100000"/>
                  <a:shade val="90000"/>
                  <a:satMod val="250000"/>
                  <a:alpha val="1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9462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5" r:id="rId1"/>
    <p:sldLayoutId id="2147483946" r:id="rId2"/>
    <p:sldLayoutId id="2147483947" r:id="rId3"/>
    <p:sldLayoutId id="2147483948" r:id="rId4"/>
    <p:sldLayoutId id="2147483949" r:id="rId5"/>
    <p:sldLayoutId id="2147483950" r:id="rId6"/>
    <p:sldLayoutId id="2147483951" r:id="rId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53975"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alibri" panose="020F0502020204030204" pitchFamily="34" charset="0"/>
          <a:ea typeface="+mj-ea"/>
          <a:cs typeface="+mj-cs"/>
        </a:defRPr>
      </a:lvl1pPr>
      <a:lvl2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2pPr>
      <a:lvl3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3pPr>
      <a:lvl4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4pPr>
      <a:lvl5pPr marL="53975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5pPr>
      <a:lvl6pPr marL="5111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683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4255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82775" algn="ctr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  <a:extLst/>
    </p:titleStyle>
    <p:bodyStyle>
      <a:lvl1pPr marL="292100" indent="-292100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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ts val="400"/>
        </a:spcBef>
        <a:spcAft>
          <a:spcPct val="0"/>
        </a:spcAft>
        <a:buClr>
          <a:schemeClr val="accent2"/>
        </a:buClr>
        <a:buSzPct val="9000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190500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7450" indent="-182563" algn="l" rtl="0" eaLnBrk="0" fontAlgn="base" hangingPunct="0">
        <a:spcBef>
          <a:spcPts val="400"/>
        </a:spcBef>
        <a:spcAft>
          <a:spcPct val="0"/>
        </a:spcAft>
        <a:buClr>
          <a:srgbClr val="A8CDD7"/>
        </a:buClr>
        <a:buSzPct val="100000"/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ks.ru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stats.oecd.org/" TargetMode="External"/><Relationship Id="rId5" Type="http://schemas.openxmlformats.org/officeDocument/2006/relationships/hyperlink" Target="http://data.euro.who.int/hfadb/shell_ru.html" TargetMode="External"/><Relationship Id="rId4" Type="http://schemas.openxmlformats.org/officeDocument/2006/relationships/hyperlink" Target="http://www.fedstat.ru/indicators/themes.d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700808"/>
            <a:ext cx="8229600" cy="2520280"/>
          </a:xfrm>
        </p:spPr>
        <p:txBody>
          <a:bodyPr>
            <a:noAutofit/>
          </a:bodyPr>
          <a:lstStyle/>
          <a:p>
            <a:pPr algn="ctr"/>
            <a:r>
              <a:rPr lang="ru-RU" sz="4200" b="1" dirty="0" smtClean="0"/>
              <a:t/>
            </a:r>
            <a:br>
              <a:rPr lang="ru-RU" sz="4200" b="1" dirty="0" smtClean="0"/>
            </a:br>
            <a:r>
              <a:rPr lang="ru-RU" sz="4800" b="1" dirty="0" smtClean="0"/>
              <a:t>ЗДРАВООХРАНЕНИЕ</a:t>
            </a:r>
            <a:br>
              <a:rPr lang="ru-RU" sz="4800" b="1" dirty="0" smtClean="0"/>
            </a:br>
            <a:r>
              <a:rPr lang="ru-RU" sz="4800" b="1" dirty="0" smtClean="0"/>
              <a:t>И ЗДОРОВЬЕ ГРАЖДАН РОССИИ</a:t>
            </a:r>
            <a:br>
              <a:rPr lang="ru-RU" sz="4800" b="1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7 ГЛАВНЫХ ТЕЗИСОВ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Подзаголовок 2"/>
          <p:cNvSpPr>
            <a:spLocks noGrp="1"/>
          </p:cNvSpPr>
          <p:nvPr>
            <p:ph type="body" sz="quarter" idx="4294967295"/>
          </p:nvPr>
        </p:nvSpPr>
        <p:spPr>
          <a:xfrm>
            <a:off x="2124075" y="5157788"/>
            <a:ext cx="7019925" cy="1079500"/>
          </a:xfrm>
          <a:prstGeom prst="rect">
            <a:avLst/>
          </a:prstGeom>
          <a:noFill/>
        </p:spPr>
        <p:txBody>
          <a:bodyPr>
            <a:noAutofit/>
          </a:bodyPr>
          <a:lstStyle/>
          <a:p>
            <a:pPr marL="342900" lvl="0" indent="-342900" algn="r" eaLnBrk="0" fontAlgn="base" hangingPunct="0">
              <a:lnSpc>
                <a:spcPct val="80000"/>
              </a:lnSpc>
              <a:buClrTx/>
              <a:buNone/>
            </a:pPr>
            <a:endParaRPr lang="ru-RU" sz="1050" b="1" dirty="0" smtClean="0">
              <a:latin typeface="+mj-lt"/>
              <a:cs typeface="Arial" charset="0"/>
            </a:endParaRPr>
          </a:p>
          <a:p>
            <a:pPr marL="342900" lvl="0" indent="-342900" algn="r" eaLnBrk="0" fontAlgn="base" hangingPunct="0">
              <a:lnSpc>
                <a:spcPct val="80000"/>
              </a:lnSpc>
              <a:buClrTx/>
              <a:buNone/>
            </a:pPr>
            <a:r>
              <a:rPr lang="ru-RU" sz="1800" b="1" dirty="0" smtClean="0">
                <a:latin typeface="+mj-lt"/>
                <a:cs typeface="Arial" charset="0"/>
              </a:rPr>
              <a:t>Руководитель</a:t>
            </a:r>
          </a:p>
          <a:p>
            <a:pPr marL="342900" lvl="0" indent="-342900" algn="r" eaLnBrk="0" fontAlgn="base" hangingPunct="0">
              <a:lnSpc>
                <a:spcPct val="80000"/>
              </a:lnSpc>
              <a:buClrTx/>
              <a:buNone/>
            </a:pPr>
            <a:r>
              <a:rPr lang="ru-RU" sz="1800" b="1" dirty="0" smtClean="0">
                <a:latin typeface="+mj-lt"/>
                <a:cs typeface="Arial" charset="0"/>
              </a:rPr>
              <a:t>Высшей школы организации и управления здравоохранением (ВШОУЗ)</a:t>
            </a:r>
          </a:p>
          <a:p>
            <a:pPr marL="342900" lvl="0" indent="-342900" algn="r" eaLnBrk="0" fontAlgn="base" hangingPunct="0">
              <a:lnSpc>
                <a:spcPct val="80000"/>
              </a:lnSpc>
              <a:buClrTx/>
              <a:buNone/>
            </a:pPr>
            <a:r>
              <a:rPr lang="ru-RU" sz="1800" b="1" dirty="0" smtClean="0">
                <a:latin typeface="+mj-lt"/>
                <a:cs typeface="Arial" charset="0"/>
              </a:rPr>
              <a:t>Ответственный секретарь РОПОЗ и ОЗ</a:t>
            </a:r>
          </a:p>
          <a:p>
            <a:pPr marL="342900" lvl="0" indent="-342900" algn="r" eaLnBrk="0" fontAlgn="base" hangingPunct="0">
              <a:lnSpc>
                <a:spcPct val="80000"/>
              </a:lnSpc>
              <a:buClrTx/>
              <a:buNone/>
            </a:pPr>
            <a:endParaRPr lang="ru-RU" sz="1800" b="1" dirty="0" smtClean="0">
              <a:latin typeface="+mj-lt"/>
              <a:cs typeface="Arial" charset="0"/>
            </a:endParaRPr>
          </a:p>
          <a:p>
            <a:pPr marL="342900" lvl="0" indent="-342900" algn="r" eaLnBrk="0" fontAlgn="base" hangingPunct="0">
              <a:lnSpc>
                <a:spcPct val="80000"/>
              </a:lnSpc>
              <a:spcBef>
                <a:spcPts val="600"/>
              </a:spcBef>
              <a:spcAft>
                <a:spcPct val="25000"/>
              </a:spcAft>
              <a:buClrTx/>
              <a:buNone/>
            </a:pPr>
            <a:r>
              <a:rPr lang="ru-RU" sz="1800" b="1" dirty="0" smtClean="0">
                <a:latin typeface="+mj-lt"/>
                <a:cs typeface="Arial" charset="0"/>
              </a:rPr>
              <a:t>д.м.н. УЛУМБЕКОВА Г.Э.</a:t>
            </a:r>
            <a:endParaRPr lang="ru-RU" sz="1800" dirty="0" smtClean="0"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roup 18"/>
          <p:cNvGrpSpPr>
            <a:grpSpLocks noChangeAspect="1"/>
          </p:cNvGrpSpPr>
          <p:nvPr/>
        </p:nvGrpSpPr>
        <p:grpSpPr bwMode="auto">
          <a:xfrm>
            <a:off x="2365590" y="1871576"/>
            <a:ext cx="4731454" cy="4509751"/>
            <a:chOff x="1468" y="2589"/>
            <a:chExt cx="1460" cy="1453"/>
          </a:xfrm>
        </p:grpSpPr>
        <p:sp>
          <p:nvSpPr>
            <p:cNvPr id="154" name="AutoShape 17"/>
            <p:cNvSpPr>
              <a:spLocks noChangeAspect="1" noChangeArrowheads="1" noTextEdit="1"/>
            </p:cNvSpPr>
            <p:nvPr/>
          </p:nvSpPr>
          <p:spPr bwMode="auto">
            <a:xfrm>
              <a:off x="1468" y="2589"/>
              <a:ext cx="1460" cy="1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55" name="Oval 19"/>
            <p:cNvSpPr>
              <a:spLocks noChangeArrowheads="1"/>
            </p:cNvSpPr>
            <p:nvPr/>
          </p:nvSpPr>
          <p:spPr bwMode="auto">
            <a:xfrm>
              <a:off x="1466" y="2587"/>
              <a:ext cx="1460" cy="145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ln>
                  <a:solidFill>
                    <a:srgbClr val="C00000"/>
                  </a:solidFill>
                </a:ln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56" name="Freeform 20"/>
            <p:cNvSpPr>
              <a:spLocks noEditPoints="1"/>
            </p:cNvSpPr>
            <p:nvPr/>
          </p:nvSpPr>
          <p:spPr bwMode="auto">
            <a:xfrm>
              <a:off x="1754" y="3121"/>
              <a:ext cx="883" cy="616"/>
            </a:xfrm>
            <a:custGeom>
              <a:avLst/>
              <a:gdLst>
                <a:gd name="T0" fmla="*/ 183 w 374"/>
                <a:gd name="T1" fmla="*/ 84 h 261"/>
                <a:gd name="T2" fmla="*/ 190 w 374"/>
                <a:gd name="T3" fmla="*/ 0 h 261"/>
                <a:gd name="T4" fmla="*/ 374 w 374"/>
                <a:gd name="T5" fmla="*/ 102 h 261"/>
                <a:gd name="T6" fmla="*/ 368 w 374"/>
                <a:gd name="T7" fmla="*/ 261 h 261"/>
                <a:gd name="T8" fmla="*/ 297 w 374"/>
                <a:gd name="T9" fmla="*/ 211 h 261"/>
                <a:gd name="T10" fmla="*/ 259 w 374"/>
                <a:gd name="T11" fmla="*/ 207 h 261"/>
                <a:gd name="T12" fmla="*/ 6 w 374"/>
                <a:gd name="T13" fmla="*/ 261 h 261"/>
                <a:gd name="T14" fmla="*/ 259 w 374"/>
                <a:gd name="T15" fmla="*/ 153 h 261"/>
                <a:gd name="T16" fmla="*/ 292 w 374"/>
                <a:gd name="T17" fmla="*/ 172 h 261"/>
                <a:gd name="T18" fmla="*/ 289 w 374"/>
                <a:gd name="T19" fmla="*/ 132 h 261"/>
                <a:gd name="T20" fmla="*/ 259 w 374"/>
                <a:gd name="T21" fmla="*/ 153 h 261"/>
                <a:gd name="T22" fmla="*/ 244 w 374"/>
                <a:gd name="T23" fmla="*/ 139 h 261"/>
                <a:gd name="T24" fmla="*/ 207 w 374"/>
                <a:gd name="T25" fmla="*/ 139 h 261"/>
                <a:gd name="T26" fmla="*/ 219 w 374"/>
                <a:gd name="T27" fmla="*/ 173 h 261"/>
                <a:gd name="T28" fmla="*/ 244 w 374"/>
                <a:gd name="T29" fmla="*/ 152 h 261"/>
                <a:gd name="T30" fmla="*/ 259 w 374"/>
                <a:gd name="T31" fmla="*/ 64 h 261"/>
                <a:gd name="T32" fmla="*/ 297 w 374"/>
                <a:gd name="T33" fmla="*/ 64 h 261"/>
                <a:gd name="T34" fmla="*/ 264 w 374"/>
                <a:gd name="T35" fmla="*/ 30 h 261"/>
                <a:gd name="T36" fmla="*/ 312 w 374"/>
                <a:gd name="T37" fmla="*/ 152 h 261"/>
                <a:gd name="T38" fmla="*/ 345 w 374"/>
                <a:gd name="T39" fmla="*/ 172 h 261"/>
                <a:gd name="T40" fmla="*/ 345 w 374"/>
                <a:gd name="T41" fmla="*/ 132 h 261"/>
                <a:gd name="T42" fmla="*/ 312 w 374"/>
                <a:gd name="T43" fmla="*/ 152 h 261"/>
                <a:gd name="T44" fmla="*/ 297 w 374"/>
                <a:gd name="T45" fmla="*/ 116 h 261"/>
                <a:gd name="T46" fmla="*/ 264 w 374"/>
                <a:gd name="T47" fmla="*/ 81 h 261"/>
                <a:gd name="T48" fmla="*/ 264 w 374"/>
                <a:gd name="T49" fmla="*/ 120 h 261"/>
                <a:gd name="T50" fmla="*/ 210 w 374"/>
                <a:gd name="T51" fmla="*/ 30 h 261"/>
                <a:gd name="T52" fmla="*/ 211 w 374"/>
                <a:gd name="T53" fmla="*/ 69 h 261"/>
                <a:gd name="T54" fmla="*/ 244 w 374"/>
                <a:gd name="T55" fmla="*/ 30 h 261"/>
                <a:gd name="T56" fmla="*/ 240 w 374"/>
                <a:gd name="T57" fmla="*/ 81 h 261"/>
                <a:gd name="T58" fmla="*/ 207 w 374"/>
                <a:gd name="T59" fmla="*/ 117 h 261"/>
                <a:gd name="T60" fmla="*/ 312 w 374"/>
                <a:gd name="T61" fmla="*/ 30 h 261"/>
                <a:gd name="T62" fmla="*/ 344 w 374"/>
                <a:gd name="T63" fmla="*/ 69 h 261"/>
                <a:gd name="T64" fmla="*/ 346 w 374"/>
                <a:gd name="T65" fmla="*/ 30 h 261"/>
                <a:gd name="T66" fmla="*/ 347 w 374"/>
                <a:gd name="T67" fmla="*/ 120 h 261"/>
                <a:gd name="T68" fmla="*/ 312 w 374"/>
                <a:gd name="T69" fmla="*/ 82 h 261"/>
                <a:gd name="T70" fmla="*/ 140 w 374"/>
                <a:gd name="T71" fmla="*/ 209 h 261"/>
                <a:gd name="T72" fmla="*/ 125 w 374"/>
                <a:gd name="T73" fmla="*/ 225 h 261"/>
                <a:gd name="T74" fmla="*/ 141 w 374"/>
                <a:gd name="T75" fmla="*/ 182 h 261"/>
                <a:gd name="T76" fmla="*/ 117 w 374"/>
                <a:gd name="T77" fmla="*/ 158 h 261"/>
                <a:gd name="T78" fmla="*/ 124 w 374"/>
                <a:gd name="T79" fmla="*/ 188 h 261"/>
                <a:gd name="T80" fmla="*/ 177 w 374"/>
                <a:gd name="T81" fmla="*/ 209 h 261"/>
                <a:gd name="T82" fmla="*/ 110 w 374"/>
                <a:gd name="T83" fmla="*/ 152 h 261"/>
                <a:gd name="T84" fmla="*/ 140 w 374"/>
                <a:gd name="T85" fmla="*/ 128 h 261"/>
                <a:gd name="T86" fmla="*/ 110 w 374"/>
                <a:gd name="T87" fmla="*/ 152 h 261"/>
                <a:gd name="T88" fmla="*/ 177 w 374"/>
                <a:gd name="T89" fmla="*/ 184 h 261"/>
                <a:gd name="T90" fmla="*/ 150 w 374"/>
                <a:gd name="T91" fmla="*/ 159 h 261"/>
                <a:gd name="T92" fmla="*/ 56 w 374"/>
                <a:gd name="T93" fmla="*/ 225 h 261"/>
                <a:gd name="T94" fmla="*/ 32 w 374"/>
                <a:gd name="T95" fmla="*/ 194 h 261"/>
                <a:gd name="T96" fmla="*/ 32 w 374"/>
                <a:gd name="T97" fmla="*/ 225 h 261"/>
                <a:gd name="T98" fmla="*/ 173 w 374"/>
                <a:gd name="T99" fmla="*/ 152 h 261"/>
                <a:gd name="T100" fmla="*/ 173 w 374"/>
                <a:gd name="T101" fmla="*/ 124 h 261"/>
                <a:gd name="T102" fmla="*/ 93 w 374"/>
                <a:gd name="T103" fmla="*/ 210 h 261"/>
                <a:gd name="T104" fmla="*/ 68 w 374"/>
                <a:gd name="T105" fmla="*/ 195 h 261"/>
                <a:gd name="T106" fmla="*/ 78 w 374"/>
                <a:gd name="T107" fmla="*/ 225 h 261"/>
                <a:gd name="T108" fmla="*/ 93 w 374"/>
                <a:gd name="T109" fmla="*/ 161 h 261"/>
                <a:gd name="T110" fmla="*/ 64 w 374"/>
                <a:gd name="T111" fmla="*/ 163 h 261"/>
                <a:gd name="T112" fmla="*/ 93 w 374"/>
                <a:gd name="T113" fmla="*/ 188 h 261"/>
                <a:gd name="T114" fmla="*/ 51 w 374"/>
                <a:gd name="T115" fmla="*/ 158 h 261"/>
                <a:gd name="T116" fmla="*/ 28 w 374"/>
                <a:gd name="T117" fmla="*/ 188 h 261"/>
                <a:gd name="T118" fmla="*/ 56 w 374"/>
                <a:gd name="T119" fmla="*/ 124 h 261"/>
                <a:gd name="T120" fmla="*/ 56 w 374"/>
                <a:gd name="T121" fmla="*/ 151 h 261"/>
                <a:gd name="T122" fmla="*/ 68 w 374"/>
                <a:gd name="T123" fmla="*/ 123 h 261"/>
                <a:gd name="T124" fmla="*/ 92 w 374"/>
                <a:gd name="T125" fmla="*/ 15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74" h="261">
                  <a:moveTo>
                    <a:pt x="0" y="261"/>
                  </a:moveTo>
                  <a:cubicBezTo>
                    <a:pt x="0" y="201"/>
                    <a:pt x="0" y="143"/>
                    <a:pt x="0" y="84"/>
                  </a:cubicBezTo>
                  <a:cubicBezTo>
                    <a:pt x="61" y="84"/>
                    <a:pt x="121" y="84"/>
                    <a:pt x="183" y="84"/>
                  </a:cubicBezTo>
                  <a:cubicBezTo>
                    <a:pt x="183" y="81"/>
                    <a:pt x="183" y="79"/>
                    <a:pt x="183" y="77"/>
                  </a:cubicBezTo>
                  <a:cubicBezTo>
                    <a:pt x="183" y="53"/>
                    <a:pt x="183" y="30"/>
                    <a:pt x="183" y="7"/>
                  </a:cubicBezTo>
                  <a:cubicBezTo>
                    <a:pt x="183" y="1"/>
                    <a:pt x="184" y="0"/>
                    <a:pt x="190" y="0"/>
                  </a:cubicBezTo>
                  <a:cubicBezTo>
                    <a:pt x="249" y="0"/>
                    <a:pt x="309" y="0"/>
                    <a:pt x="368" y="0"/>
                  </a:cubicBezTo>
                  <a:cubicBezTo>
                    <a:pt x="373" y="0"/>
                    <a:pt x="374" y="2"/>
                    <a:pt x="374" y="7"/>
                  </a:cubicBezTo>
                  <a:cubicBezTo>
                    <a:pt x="374" y="38"/>
                    <a:pt x="374" y="70"/>
                    <a:pt x="374" y="102"/>
                  </a:cubicBezTo>
                  <a:cubicBezTo>
                    <a:pt x="374" y="152"/>
                    <a:pt x="374" y="202"/>
                    <a:pt x="374" y="252"/>
                  </a:cubicBezTo>
                  <a:cubicBezTo>
                    <a:pt x="374" y="255"/>
                    <a:pt x="374" y="257"/>
                    <a:pt x="374" y="261"/>
                  </a:cubicBezTo>
                  <a:cubicBezTo>
                    <a:pt x="372" y="261"/>
                    <a:pt x="370" y="261"/>
                    <a:pt x="368" y="261"/>
                  </a:cubicBezTo>
                  <a:cubicBezTo>
                    <a:pt x="346" y="261"/>
                    <a:pt x="325" y="261"/>
                    <a:pt x="303" y="261"/>
                  </a:cubicBezTo>
                  <a:cubicBezTo>
                    <a:pt x="298" y="261"/>
                    <a:pt x="297" y="260"/>
                    <a:pt x="297" y="255"/>
                  </a:cubicBezTo>
                  <a:cubicBezTo>
                    <a:pt x="297" y="240"/>
                    <a:pt x="297" y="226"/>
                    <a:pt x="297" y="211"/>
                  </a:cubicBezTo>
                  <a:cubicBezTo>
                    <a:pt x="297" y="202"/>
                    <a:pt x="297" y="202"/>
                    <a:pt x="289" y="202"/>
                  </a:cubicBezTo>
                  <a:cubicBezTo>
                    <a:pt x="281" y="202"/>
                    <a:pt x="273" y="202"/>
                    <a:pt x="265" y="202"/>
                  </a:cubicBezTo>
                  <a:cubicBezTo>
                    <a:pt x="260" y="201"/>
                    <a:pt x="259" y="203"/>
                    <a:pt x="259" y="207"/>
                  </a:cubicBezTo>
                  <a:cubicBezTo>
                    <a:pt x="259" y="223"/>
                    <a:pt x="259" y="239"/>
                    <a:pt x="259" y="255"/>
                  </a:cubicBezTo>
                  <a:cubicBezTo>
                    <a:pt x="259" y="259"/>
                    <a:pt x="258" y="261"/>
                    <a:pt x="253" y="261"/>
                  </a:cubicBezTo>
                  <a:cubicBezTo>
                    <a:pt x="171" y="261"/>
                    <a:pt x="88" y="261"/>
                    <a:pt x="6" y="261"/>
                  </a:cubicBezTo>
                  <a:cubicBezTo>
                    <a:pt x="4" y="261"/>
                    <a:pt x="2" y="261"/>
                    <a:pt x="0" y="261"/>
                  </a:cubicBezTo>
                  <a:close/>
                  <a:moveTo>
                    <a:pt x="259" y="153"/>
                  </a:moveTo>
                  <a:cubicBezTo>
                    <a:pt x="259" y="153"/>
                    <a:pt x="259" y="153"/>
                    <a:pt x="259" y="153"/>
                  </a:cubicBezTo>
                  <a:cubicBezTo>
                    <a:pt x="259" y="158"/>
                    <a:pt x="259" y="163"/>
                    <a:pt x="259" y="168"/>
                  </a:cubicBezTo>
                  <a:cubicBezTo>
                    <a:pt x="260" y="170"/>
                    <a:pt x="262" y="173"/>
                    <a:pt x="264" y="173"/>
                  </a:cubicBezTo>
                  <a:cubicBezTo>
                    <a:pt x="273" y="173"/>
                    <a:pt x="282" y="173"/>
                    <a:pt x="292" y="172"/>
                  </a:cubicBezTo>
                  <a:cubicBezTo>
                    <a:pt x="294" y="172"/>
                    <a:pt x="297" y="169"/>
                    <a:pt x="297" y="167"/>
                  </a:cubicBezTo>
                  <a:cubicBezTo>
                    <a:pt x="298" y="158"/>
                    <a:pt x="297" y="148"/>
                    <a:pt x="297" y="139"/>
                  </a:cubicBezTo>
                  <a:cubicBezTo>
                    <a:pt x="297" y="135"/>
                    <a:pt x="295" y="132"/>
                    <a:pt x="289" y="132"/>
                  </a:cubicBezTo>
                  <a:cubicBezTo>
                    <a:pt x="282" y="133"/>
                    <a:pt x="274" y="132"/>
                    <a:pt x="266" y="132"/>
                  </a:cubicBezTo>
                  <a:cubicBezTo>
                    <a:pt x="261" y="132"/>
                    <a:pt x="259" y="134"/>
                    <a:pt x="259" y="139"/>
                  </a:cubicBezTo>
                  <a:cubicBezTo>
                    <a:pt x="259" y="144"/>
                    <a:pt x="259" y="148"/>
                    <a:pt x="259" y="153"/>
                  </a:cubicBezTo>
                  <a:close/>
                  <a:moveTo>
                    <a:pt x="244" y="152"/>
                  </a:moveTo>
                  <a:cubicBezTo>
                    <a:pt x="244" y="152"/>
                    <a:pt x="244" y="152"/>
                    <a:pt x="244" y="152"/>
                  </a:cubicBezTo>
                  <a:cubicBezTo>
                    <a:pt x="244" y="148"/>
                    <a:pt x="244" y="144"/>
                    <a:pt x="244" y="139"/>
                  </a:cubicBezTo>
                  <a:cubicBezTo>
                    <a:pt x="245" y="134"/>
                    <a:pt x="242" y="132"/>
                    <a:pt x="238" y="132"/>
                  </a:cubicBezTo>
                  <a:cubicBezTo>
                    <a:pt x="230" y="132"/>
                    <a:pt x="222" y="133"/>
                    <a:pt x="213" y="132"/>
                  </a:cubicBezTo>
                  <a:cubicBezTo>
                    <a:pt x="209" y="132"/>
                    <a:pt x="207" y="134"/>
                    <a:pt x="207" y="139"/>
                  </a:cubicBezTo>
                  <a:cubicBezTo>
                    <a:pt x="207" y="146"/>
                    <a:pt x="207" y="154"/>
                    <a:pt x="207" y="161"/>
                  </a:cubicBezTo>
                  <a:cubicBezTo>
                    <a:pt x="207" y="172"/>
                    <a:pt x="207" y="172"/>
                    <a:pt x="218" y="173"/>
                  </a:cubicBezTo>
                  <a:cubicBezTo>
                    <a:pt x="218" y="173"/>
                    <a:pt x="219" y="173"/>
                    <a:pt x="219" y="173"/>
                  </a:cubicBezTo>
                  <a:cubicBezTo>
                    <a:pt x="226" y="173"/>
                    <a:pt x="233" y="173"/>
                    <a:pt x="241" y="172"/>
                  </a:cubicBezTo>
                  <a:cubicBezTo>
                    <a:pt x="242" y="172"/>
                    <a:pt x="244" y="169"/>
                    <a:pt x="244" y="168"/>
                  </a:cubicBezTo>
                  <a:cubicBezTo>
                    <a:pt x="245" y="163"/>
                    <a:pt x="244" y="157"/>
                    <a:pt x="244" y="152"/>
                  </a:cubicBezTo>
                  <a:close/>
                  <a:moveTo>
                    <a:pt x="259" y="48"/>
                  </a:moveTo>
                  <a:cubicBezTo>
                    <a:pt x="259" y="48"/>
                    <a:pt x="259" y="48"/>
                    <a:pt x="259" y="48"/>
                  </a:cubicBezTo>
                  <a:cubicBezTo>
                    <a:pt x="259" y="54"/>
                    <a:pt x="259" y="59"/>
                    <a:pt x="259" y="64"/>
                  </a:cubicBezTo>
                  <a:cubicBezTo>
                    <a:pt x="259" y="67"/>
                    <a:pt x="261" y="69"/>
                    <a:pt x="265" y="69"/>
                  </a:cubicBezTo>
                  <a:cubicBezTo>
                    <a:pt x="274" y="69"/>
                    <a:pt x="283" y="69"/>
                    <a:pt x="292" y="69"/>
                  </a:cubicBezTo>
                  <a:cubicBezTo>
                    <a:pt x="295" y="69"/>
                    <a:pt x="297" y="67"/>
                    <a:pt x="297" y="64"/>
                  </a:cubicBezTo>
                  <a:cubicBezTo>
                    <a:pt x="297" y="55"/>
                    <a:pt x="297" y="45"/>
                    <a:pt x="297" y="35"/>
                  </a:cubicBezTo>
                  <a:cubicBezTo>
                    <a:pt x="297" y="32"/>
                    <a:pt x="296" y="30"/>
                    <a:pt x="292" y="30"/>
                  </a:cubicBezTo>
                  <a:cubicBezTo>
                    <a:pt x="283" y="30"/>
                    <a:pt x="273" y="30"/>
                    <a:pt x="264" y="30"/>
                  </a:cubicBezTo>
                  <a:cubicBezTo>
                    <a:pt x="261" y="30"/>
                    <a:pt x="259" y="31"/>
                    <a:pt x="259" y="35"/>
                  </a:cubicBezTo>
                  <a:cubicBezTo>
                    <a:pt x="259" y="39"/>
                    <a:pt x="259" y="44"/>
                    <a:pt x="259" y="48"/>
                  </a:cubicBezTo>
                  <a:close/>
                  <a:moveTo>
                    <a:pt x="312" y="152"/>
                  </a:moveTo>
                  <a:cubicBezTo>
                    <a:pt x="312" y="157"/>
                    <a:pt x="312" y="163"/>
                    <a:pt x="312" y="168"/>
                  </a:cubicBezTo>
                  <a:cubicBezTo>
                    <a:pt x="312" y="171"/>
                    <a:pt x="314" y="173"/>
                    <a:pt x="317" y="173"/>
                  </a:cubicBezTo>
                  <a:cubicBezTo>
                    <a:pt x="326" y="173"/>
                    <a:pt x="335" y="173"/>
                    <a:pt x="345" y="172"/>
                  </a:cubicBezTo>
                  <a:cubicBezTo>
                    <a:pt x="346" y="172"/>
                    <a:pt x="349" y="170"/>
                    <a:pt x="349" y="168"/>
                  </a:cubicBezTo>
                  <a:cubicBezTo>
                    <a:pt x="349" y="158"/>
                    <a:pt x="349" y="147"/>
                    <a:pt x="349" y="137"/>
                  </a:cubicBezTo>
                  <a:cubicBezTo>
                    <a:pt x="349" y="134"/>
                    <a:pt x="348" y="132"/>
                    <a:pt x="345" y="132"/>
                  </a:cubicBezTo>
                  <a:cubicBezTo>
                    <a:pt x="335" y="133"/>
                    <a:pt x="326" y="132"/>
                    <a:pt x="317" y="132"/>
                  </a:cubicBezTo>
                  <a:cubicBezTo>
                    <a:pt x="313" y="132"/>
                    <a:pt x="312" y="134"/>
                    <a:pt x="312" y="138"/>
                  </a:cubicBezTo>
                  <a:cubicBezTo>
                    <a:pt x="312" y="142"/>
                    <a:pt x="312" y="147"/>
                    <a:pt x="312" y="152"/>
                  </a:cubicBezTo>
                  <a:close/>
                  <a:moveTo>
                    <a:pt x="278" y="120"/>
                  </a:moveTo>
                  <a:cubicBezTo>
                    <a:pt x="283" y="120"/>
                    <a:pt x="287" y="120"/>
                    <a:pt x="292" y="120"/>
                  </a:cubicBezTo>
                  <a:cubicBezTo>
                    <a:pt x="295" y="120"/>
                    <a:pt x="297" y="119"/>
                    <a:pt x="297" y="116"/>
                  </a:cubicBezTo>
                  <a:cubicBezTo>
                    <a:pt x="297" y="106"/>
                    <a:pt x="297" y="96"/>
                    <a:pt x="297" y="87"/>
                  </a:cubicBezTo>
                  <a:cubicBezTo>
                    <a:pt x="297" y="84"/>
                    <a:pt x="296" y="81"/>
                    <a:pt x="292" y="81"/>
                  </a:cubicBezTo>
                  <a:cubicBezTo>
                    <a:pt x="283" y="81"/>
                    <a:pt x="273" y="81"/>
                    <a:pt x="264" y="81"/>
                  </a:cubicBezTo>
                  <a:cubicBezTo>
                    <a:pt x="261" y="81"/>
                    <a:pt x="259" y="83"/>
                    <a:pt x="259" y="86"/>
                  </a:cubicBezTo>
                  <a:cubicBezTo>
                    <a:pt x="259" y="96"/>
                    <a:pt x="259" y="106"/>
                    <a:pt x="259" y="116"/>
                  </a:cubicBezTo>
                  <a:cubicBezTo>
                    <a:pt x="259" y="119"/>
                    <a:pt x="261" y="120"/>
                    <a:pt x="264" y="120"/>
                  </a:cubicBezTo>
                  <a:cubicBezTo>
                    <a:pt x="269" y="120"/>
                    <a:pt x="274" y="120"/>
                    <a:pt x="278" y="120"/>
                  </a:cubicBezTo>
                  <a:close/>
                  <a:moveTo>
                    <a:pt x="244" y="30"/>
                  </a:moveTo>
                  <a:cubicBezTo>
                    <a:pt x="233" y="30"/>
                    <a:pt x="222" y="30"/>
                    <a:pt x="210" y="30"/>
                  </a:cubicBezTo>
                  <a:cubicBezTo>
                    <a:pt x="209" y="30"/>
                    <a:pt x="207" y="32"/>
                    <a:pt x="207" y="33"/>
                  </a:cubicBezTo>
                  <a:cubicBezTo>
                    <a:pt x="207" y="44"/>
                    <a:pt x="207" y="54"/>
                    <a:pt x="207" y="65"/>
                  </a:cubicBezTo>
                  <a:cubicBezTo>
                    <a:pt x="207" y="66"/>
                    <a:pt x="210" y="69"/>
                    <a:pt x="211" y="69"/>
                  </a:cubicBezTo>
                  <a:cubicBezTo>
                    <a:pt x="221" y="69"/>
                    <a:pt x="231" y="69"/>
                    <a:pt x="240" y="69"/>
                  </a:cubicBezTo>
                  <a:cubicBezTo>
                    <a:pt x="243" y="69"/>
                    <a:pt x="244" y="68"/>
                    <a:pt x="244" y="65"/>
                  </a:cubicBezTo>
                  <a:cubicBezTo>
                    <a:pt x="244" y="54"/>
                    <a:pt x="244" y="43"/>
                    <a:pt x="244" y="30"/>
                  </a:cubicBezTo>
                  <a:close/>
                  <a:moveTo>
                    <a:pt x="244" y="120"/>
                  </a:moveTo>
                  <a:cubicBezTo>
                    <a:pt x="244" y="108"/>
                    <a:pt x="244" y="97"/>
                    <a:pt x="244" y="85"/>
                  </a:cubicBezTo>
                  <a:cubicBezTo>
                    <a:pt x="245" y="82"/>
                    <a:pt x="242" y="81"/>
                    <a:pt x="240" y="81"/>
                  </a:cubicBezTo>
                  <a:cubicBezTo>
                    <a:pt x="230" y="81"/>
                    <a:pt x="221" y="81"/>
                    <a:pt x="211" y="81"/>
                  </a:cubicBezTo>
                  <a:cubicBezTo>
                    <a:pt x="210" y="81"/>
                    <a:pt x="208" y="84"/>
                    <a:pt x="208" y="85"/>
                  </a:cubicBezTo>
                  <a:cubicBezTo>
                    <a:pt x="207" y="96"/>
                    <a:pt x="207" y="106"/>
                    <a:pt x="207" y="117"/>
                  </a:cubicBezTo>
                  <a:cubicBezTo>
                    <a:pt x="207" y="118"/>
                    <a:pt x="209" y="120"/>
                    <a:pt x="210" y="120"/>
                  </a:cubicBezTo>
                  <a:cubicBezTo>
                    <a:pt x="221" y="121"/>
                    <a:pt x="233" y="120"/>
                    <a:pt x="244" y="120"/>
                  </a:cubicBezTo>
                  <a:close/>
                  <a:moveTo>
                    <a:pt x="312" y="30"/>
                  </a:moveTo>
                  <a:cubicBezTo>
                    <a:pt x="312" y="42"/>
                    <a:pt x="312" y="54"/>
                    <a:pt x="312" y="65"/>
                  </a:cubicBezTo>
                  <a:cubicBezTo>
                    <a:pt x="312" y="68"/>
                    <a:pt x="314" y="69"/>
                    <a:pt x="317" y="69"/>
                  </a:cubicBezTo>
                  <a:cubicBezTo>
                    <a:pt x="326" y="69"/>
                    <a:pt x="335" y="69"/>
                    <a:pt x="344" y="69"/>
                  </a:cubicBezTo>
                  <a:cubicBezTo>
                    <a:pt x="348" y="69"/>
                    <a:pt x="349" y="68"/>
                    <a:pt x="349" y="64"/>
                  </a:cubicBezTo>
                  <a:cubicBezTo>
                    <a:pt x="349" y="54"/>
                    <a:pt x="349" y="44"/>
                    <a:pt x="349" y="34"/>
                  </a:cubicBezTo>
                  <a:cubicBezTo>
                    <a:pt x="349" y="33"/>
                    <a:pt x="347" y="30"/>
                    <a:pt x="346" y="30"/>
                  </a:cubicBezTo>
                  <a:cubicBezTo>
                    <a:pt x="335" y="30"/>
                    <a:pt x="324" y="30"/>
                    <a:pt x="312" y="30"/>
                  </a:cubicBezTo>
                  <a:close/>
                  <a:moveTo>
                    <a:pt x="312" y="120"/>
                  </a:moveTo>
                  <a:cubicBezTo>
                    <a:pt x="324" y="120"/>
                    <a:pt x="335" y="120"/>
                    <a:pt x="347" y="120"/>
                  </a:cubicBezTo>
                  <a:cubicBezTo>
                    <a:pt x="348" y="120"/>
                    <a:pt x="349" y="118"/>
                    <a:pt x="349" y="118"/>
                  </a:cubicBezTo>
                  <a:cubicBezTo>
                    <a:pt x="349" y="106"/>
                    <a:pt x="349" y="94"/>
                    <a:pt x="349" y="82"/>
                  </a:cubicBezTo>
                  <a:cubicBezTo>
                    <a:pt x="336" y="82"/>
                    <a:pt x="325" y="82"/>
                    <a:pt x="312" y="82"/>
                  </a:cubicBezTo>
                  <a:cubicBezTo>
                    <a:pt x="312" y="95"/>
                    <a:pt x="312" y="107"/>
                    <a:pt x="312" y="120"/>
                  </a:cubicBezTo>
                  <a:close/>
                  <a:moveTo>
                    <a:pt x="125" y="225"/>
                  </a:moveTo>
                  <a:cubicBezTo>
                    <a:pt x="140" y="225"/>
                    <a:pt x="140" y="225"/>
                    <a:pt x="140" y="209"/>
                  </a:cubicBezTo>
                  <a:cubicBezTo>
                    <a:pt x="141" y="194"/>
                    <a:pt x="142" y="194"/>
                    <a:pt x="125" y="194"/>
                  </a:cubicBezTo>
                  <a:cubicBezTo>
                    <a:pt x="108" y="194"/>
                    <a:pt x="110" y="192"/>
                    <a:pt x="110" y="210"/>
                  </a:cubicBezTo>
                  <a:cubicBezTo>
                    <a:pt x="110" y="225"/>
                    <a:pt x="110" y="225"/>
                    <a:pt x="125" y="225"/>
                  </a:cubicBezTo>
                  <a:close/>
                  <a:moveTo>
                    <a:pt x="124" y="188"/>
                  </a:moveTo>
                  <a:cubicBezTo>
                    <a:pt x="128" y="188"/>
                    <a:pt x="131" y="188"/>
                    <a:pt x="135" y="188"/>
                  </a:cubicBezTo>
                  <a:cubicBezTo>
                    <a:pt x="139" y="188"/>
                    <a:pt x="141" y="187"/>
                    <a:pt x="141" y="182"/>
                  </a:cubicBezTo>
                  <a:cubicBezTo>
                    <a:pt x="140" y="177"/>
                    <a:pt x="140" y="171"/>
                    <a:pt x="141" y="165"/>
                  </a:cubicBezTo>
                  <a:cubicBezTo>
                    <a:pt x="141" y="160"/>
                    <a:pt x="138" y="158"/>
                    <a:pt x="133" y="158"/>
                  </a:cubicBezTo>
                  <a:cubicBezTo>
                    <a:pt x="128" y="157"/>
                    <a:pt x="122" y="157"/>
                    <a:pt x="117" y="158"/>
                  </a:cubicBezTo>
                  <a:cubicBezTo>
                    <a:pt x="112" y="158"/>
                    <a:pt x="109" y="160"/>
                    <a:pt x="109" y="165"/>
                  </a:cubicBezTo>
                  <a:cubicBezTo>
                    <a:pt x="110" y="168"/>
                    <a:pt x="110" y="170"/>
                    <a:pt x="110" y="173"/>
                  </a:cubicBezTo>
                  <a:cubicBezTo>
                    <a:pt x="110" y="188"/>
                    <a:pt x="110" y="188"/>
                    <a:pt x="124" y="188"/>
                  </a:cubicBezTo>
                  <a:close/>
                  <a:moveTo>
                    <a:pt x="146" y="210"/>
                  </a:moveTo>
                  <a:cubicBezTo>
                    <a:pt x="146" y="225"/>
                    <a:pt x="146" y="225"/>
                    <a:pt x="162" y="225"/>
                  </a:cubicBezTo>
                  <a:cubicBezTo>
                    <a:pt x="177" y="225"/>
                    <a:pt x="177" y="225"/>
                    <a:pt x="177" y="209"/>
                  </a:cubicBezTo>
                  <a:cubicBezTo>
                    <a:pt x="177" y="195"/>
                    <a:pt x="179" y="194"/>
                    <a:pt x="162" y="194"/>
                  </a:cubicBezTo>
                  <a:cubicBezTo>
                    <a:pt x="146" y="195"/>
                    <a:pt x="146" y="194"/>
                    <a:pt x="146" y="210"/>
                  </a:cubicBezTo>
                  <a:close/>
                  <a:moveTo>
                    <a:pt x="110" y="152"/>
                  </a:moveTo>
                  <a:cubicBezTo>
                    <a:pt x="119" y="152"/>
                    <a:pt x="129" y="152"/>
                    <a:pt x="138" y="151"/>
                  </a:cubicBezTo>
                  <a:cubicBezTo>
                    <a:pt x="139" y="151"/>
                    <a:pt x="140" y="149"/>
                    <a:pt x="140" y="148"/>
                  </a:cubicBezTo>
                  <a:cubicBezTo>
                    <a:pt x="141" y="142"/>
                    <a:pt x="141" y="135"/>
                    <a:pt x="140" y="128"/>
                  </a:cubicBezTo>
                  <a:cubicBezTo>
                    <a:pt x="140" y="126"/>
                    <a:pt x="138" y="124"/>
                    <a:pt x="136" y="124"/>
                  </a:cubicBezTo>
                  <a:cubicBezTo>
                    <a:pt x="128" y="123"/>
                    <a:pt x="119" y="123"/>
                    <a:pt x="110" y="123"/>
                  </a:cubicBezTo>
                  <a:cubicBezTo>
                    <a:pt x="110" y="133"/>
                    <a:pt x="110" y="142"/>
                    <a:pt x="110" y="152"/>
                  </a:cubicBezTo>
                  <a:close/>
                  <a:moveTo>
                    <a:pt x="146" y="188"/>
                  </a:moveTo>
                  <a:cubicBezTo>
                    <a:pt x="156" y="188"/>
                    <a:pt x="164" y="188"/>
                    <a:pt x="173" y="188"/>
                  </a:cubicBezTo>
                  <a:cubicBezTo>
                    <a:pt x="174" y="188"/>
                    <a:pt x="176" y="185"/>
                    <a:pt x="177" y="184"/>
                  </a:cubicBezTo>
                  <a:cubicBezTo>
                    <a:pt x="177" y="178"/>
                    <a:pt x="177" y="172"/>
                    <a:pt x="177" y="166"/>
                  </a:cubicBezTo>
                  <a:cubicBezTo>
                    <a:pt x="177" y="161"/>
                    <a:pt x="173" y="157"/>
                    <a:pt x="168" y="158"/>
                  </a:cubicBezTo>
                  <a:cubicBezTo>
                    <a:pt x="162" y="158"/>
                    <a:pt x="156" y="158"/>
                    <a:pt x="150" y="159"/>
                  </a:cubicBezTo>
                  <a:cubicBezTo>
                    <a:pt x="149" y="159"/>
                    <a:pt x="147" y="161"/>
                    <a:pt x="147" y="162"/>
                  </a:cubicBezTo>
                  <a:cubicBezTo>
                    <a:pt x="146" y="170"/>
                    <a:pt x="146" y="179"/>
                    <a:pt x="146" y="188"/>
                  </a:cubicBezTo>
                  <a:close/>
                  <a:moveTo>
                    <a:pt x="56" y="225"/>
                  </a:moveTo>
                  <a:cubicBezTo>
                    <a:pt x="56" y="216"/>
                    <a:pt x="57" y="207"/>
                    <a:pt x="56" y="197"/>
                  </a:cubicBezTo>
                  <a:cubicBezTo>
                    <a:pt x="56" y="196"/>
                    <a:pt x="54" y="195"/>
                    <a:pt x="52" y="194"/>
                  </a:cubicBezTo>
                  <a:cubicBezTo>
                    <a:pt x="46" y="194"/>
                    <a:pt x="39" y="194"/>
                    <a:pt x="32" y="194"/>
                  </a:cubicBezTo>
                  <a:cubicBezTo>
                    <a:pt x="31" y="195"/>
                    <a:pt x="28" y="197"/>
                    <a:pt x="28" y="199"/>
                  </a:cubicBezTo>
                  <a:cubicBezTo>
                    <a:pt x="27" y="206"/>
                    <a:pt x="28" y="214"/>
                    <a:pt x="28" y="222"/>
                  </a:cubicBezTo>
                  <a:cubicBezTo>
                    <a:pt x="28" y="225"/>
                    <a:pt x="29" y="226"/>
                    <a:pt x="32" y="225"/>
                  </a:cubicBezTo>
                  <a:cubicBezTo>
                    <a:pt x="40" y="225"/>
                    <a:pt x="47" y="225"/>
                    <a:pt x="56" y="225"/>
                  </a:cubicBezTo>
                  <a:close/>
                  <a:moveTo>
                    <a:pt x="147" y="152"/>
                  </a:moveTo>
                  <a:cubicBezTo>
                    <a:pt x="156" y="152"/>
                    <a:pt x="164" y="152"/>
                    <a:pt x="173" y="152"/>
                  </a:cubicBezTo>
                  <a:cubicBezTo>
                    <a:pt x="174" y="151"/>
                    <a:pt x="176" y="149"/>
                    <a:pt x="177" y="148"/>
                  </a:cubicBezTo>
                  <a:cubicBezTo>
                    <a:pt x="177" y="141"/>
                    <a:pt x="177" y="134"/>
                    <a:pt x="177" y="127"/>
                  </a:cubicBezTo>
                  <a:cubicBezTo>
                    <a:pt x="176" y="126"/>
                    <a:pt x="175" y="124"/>
                    <a:pt x="173" y="124"/>
                  </a:cubicBezTo>
                  <a:cubicBezTo>
                    <a:pt x="165" y="123"/>
                    <a:pt x="156" y="123"/>
                    <a:pt x="147" y="123"/>
                  </a:cubicBezTo>
                  <a:cubicBezTo>
                    <a:pt x="147" y="133"/>
                    <a:pt x="147" y="142"/>
                    <a:pt x="147" y="152"/>
                  </a:cubicBezTo>
                  <a:close/>
                  <a:moveTo>
                    <a:pt x="93" y="210"/>
                  </a:moveTo>
                  <a:cubicBezTo>
                    <a:pt x="93" y="206"/>
                    <a:pt x="93" y="202"/>
                    <a:pt x="93" y="199"/>
                  </a:cubicBezTo>
                  <a:cubicBezTo>
                    <a:pt x="92" y="197"/>
                    <a:pt x="90" y="195"/>
                    <a:pt x="89" y="195"/>
                  </a:cubicBezTo>
                  <a:cubicBezTo>
                    <a:pt x="82" y="194"/>
                    <a:pt x="75" y="194"/>
                    <a:pt x="68" y="195"/>
                  </a:cubicBezTo>
                  <a:cubicBezTo>
                    <a:pt x="67" y="195"/>
                    <a:pt x="64" y="198"/>
                    <a:pt x="64" y="199"/>
                  </a:cubicBezTo>
                  <a:cubicBezTo>
                    <a:pt x="63" y="203"/>
                    <a:pt x="64" y="207"/>
                    <a:pt x="64" y="211"/>
                  </a:cubicBezTo>
                  <a:cubicBezTo>
                    <a:pt x="64" y="225"/>
                    <a:pt x="64" y="225"/>
                    <a:pt x="78" y="225"/>
                  </a:cubicBezTo>
                  <a:cubicBezTo>
                    <a:pt x="93" y="225"/>
                    <a:pt x="93" y="225"/>
                    <a:pt x="93" y="210"/>
                  </a:cubicBezTo>
                  <a:close/>
                  <a:moveTo>
                    <a:pt x="93" y="188"/>
                  </a:moveTo>
                  <a:cubicBezTo>
                    <a:pt x="93" y="179"/>
                    <a:pt x="93" y="170"/>
                    <a:pt x="93" y="161"/>
                  </a:cubicBezTo>
                  <a:cubicBezTo>
                    <a:pt x="92" y="160"/>
                    <a:pt x="90" y="158"/>
                    <a:pt x="89" y="158"/>
                  </a:cubicBezTo>
                  <a:cubicBezTo>
                    <a:pt x="82" y="158"/>
                    <a:pt x="74" y="158"/>
                    <a:pt x="67" y="159"/>
                  </a:cubicBezTo>
                  <a:cubicBezTo>
                    <a:pt x="66" y="159"/>
                    <a:pt x="64" y="162"/>
                    <a:pt x="64" y="163"/>
                  </a:cubicBezTo>
                  <a:cubicBezTo>
                    <a:pt x="64" y="170"/>
                    <a:pt x="64" y="177"/>
                    <a:pt x="64" y="184"/>
                  </a:cubicBezTo>
                  <a:cubicBezTo>
                    <a:pt x="64" y="186"/>
                    <a:pt x="66" y="188"/>
                    <a:pt x="68" y="188"/>
                  </a:cubicBezTo>
                  <a:cubicBezTo>
                    <a:pt x="76" y="188"/>
                    <a:pt x="84" y="188"/>
                    <a:pt x="93" y="188"/>
                  </a:cubicBezTo>
                  <a:close/>
                  <a:moveTo>
                    <a:pt x="56" y="188"/>
                  </a:moveTo>
                  <a:cubicBezTo>
                    <a:pt x="56" y="179"/>
                    <a:pt x="57" y="170"/>
                    <a:pt x="56" y="162"/>
                  </a:cubicBezTo>
                  <a:cubicBezTo>
                    <a:pt x="56" y="160"/>
                    <a:pt x="53" y="158"/>
                    <a:pt x="51" y="158"/>
                  </a:cubicBezTo>
                  <a:cubicBezTo>
                    <a:pt x="46" y="158"/>
                    <a:pt x="40" y="158"/>
                    <a:pt x="34" y="158"/>
                  </a:cubicBezTo>
                  <a:cubicBezTo>
                    <a:pt x="32" y="159"/>
                    <a:pt x="28" y="160"/>
                    <a:pt x="28" y="161"/>
                  </a:cubicBezTo>
                  <a:cubicBezTo>
                    <a:pt x="28" y="170"/>
                    <a:pt x="28" y="179"/>
                    <a:pt x="28" y="188"/>
                  </a:cubicBezTo>
                  <a:cubicBezTo>
                    <a:pt x="38" y="188"/>
                    <a:pt x="46" y="188"/>
                    <a:pt x="56" y="188"/>
                  </a:cubicBezTo>
                  <a:close/>
                  <a:moveTo>
                    <a:pt x="56" y="151"/>
                  </a:moveTo>
                  <a:cubicBezTo>
                    <a:pt x="56" y="142"/>
                    <a:pt x="56" y="133"/>
                    <a:pt x="56" y="124"/>
                  </a:cubicBezTo>
                  <a:cubicBezTo>
                    <a:pt x="46" y="124"/>
                    <a:pt x="37" y="124"/>
                    <a:pt x="28" y="124"/>
                  </a:cubicBezTo>
                  <a:cubicBezTo>
                    <a:pt x="28" y="133"/>
                    <a:pt x="28" y="142"/>
                    <a:pt x="28" y="151"/>
                  </a:cubicBezTo>
                  <a:cubicBezTo>
                    <a:pt x="37" y="151"/>
                    <a:pt x="47" y="151"/>
                    <a:pt x="56" y="151"/>
                  </a:cubicBezTo>
                  <a:close/>
                  <a:moveTo>
                    <a:pt x="92" y="151"/>
                  </a:moveTo>
                  <a:cubicBezTo>
                    <a:pt x="92" y="142"/>
                    <a:pt x="92" y="133"/>
                    <a:pt x="92" y="123"/>
                  </a:cubicBezTo>
                  <a:cubicBezTo>
                    <a:pt x="84" y="123"/>
                    <a:pt x="76" y="123"/>
                    <a:pt x="68" y="123"/>
                  </a:cubicBezTo>
                  <a:cubicBezTo>
                    <a:pt x="67" y="123"/>
                    <a:pt x="64" y="125"/>
                    <a:pt x="64" y="126"/>
                  </a:cubicBezTo>
                  <a:cubicBezTo>
                    <a:pt x="64" y="134"/>
                    <a:pt x="64" y="143"/>
                    <a:pt x="64" y="151"/>
                  </a:cubicBezTo>
                  <a:cubicBezTo>
                    <a:pt x="74" y="151"/>
                    <a:pt x="83" y="151"/>
                    <a:pt x="92" y="151"/>
                  </a:cubicBezTo>
                  <a:close/>
                </a:path>
              </a:pathLst>
            </a:custGeom>
            <a:solidFill>
              <a:srgbClr val="FFFFFF">
                <a:alpha val="27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57" name="Freeform 21"/>
            <p:cNvSpPr>
              <a:spLocks/>
            </p:cNvSpPr>
            <p:nvPr/>
          </p:nvSpPr>
          <p:spPr bwMode="auto">
            <a:xfrm>
              <a:off x="1832" y="2915"/>
              <a:ext cx="134" cy="390"/>
            </a:xfrm>
            <a:custGeom>
              <a:avLst/>
              <a:gdLst>
                <a:gd name="T0" fmla="*/ 6 w 57"/>
                <a:gd name="T1" fmla="*/ 39 h 165"/>
                <a:gd name="T2" fmla="*/ 1 w 57"/>
                <a:gd name="T3" fmla="*/ 38 h 165"/>
                <a:gd name="T4" fmla="*/ 1 w 57"/>
                <a:gd name="T5" fmla="*/ 20 h 165"/>
                <a:gd name="T6" fmla="*/ 5 w 57"/>
                <a:gd name="T7" fmla="*/ 15 h 165"/>
                <a:gd name="T8" fmla="*/ 6 w 57"/>
                <a:gd name="T9" fmla="*/ 16 h 165"/>
                <a:gd name="T10" fmla="*/ 6 w 57"/>
                <a:gd name="T11" fmla="*/ 5 h 165"/>
                <a:gd name="T12" fmla="*/ 11 w 57"/>
                <a:gd name="T13" fmla="*/ 0 h 165"/>
                <a:gd name="T14" fmla="*/ 44 w 57"/>
                <a:gd name="T15" fmla="*/ 0 h 165"/>
                <a:gd name="T16" fmla="*/ 48 w 57"/>
                <a:gd name="T17" fmla="*/ 4 h 165"/>
                <a:gd name="T18" fmla="*/ 48 w 57"/>
                <a:gd name="T19" fmla="*/ 13 h 165"/>
                <a:gd name="T20" fmla="*/ 49 w 57"/>
                <a:gd name="T21" fmla="*/ 16 h 165"/>
                <a:gd name="T22" fmla="*/ 54 w 57"/>
                <a:gd name="T23" fmla="*/ 27 h 165"/>
                <a:gd name="T24" fmla="*/ 54 w 57"/>
                <a:gd name="T25" fmla="*/ 32 h 165"/>
                <a:gd name="T26" fmla="*/ 48 w 57"/>
                <a:gd name="T27" fmla="*/ 39 h 165"/>
                <a:gd name="T28" fmla="*/ 48 w 57"/>
                <a:gd name="T29" fmla="*/ 49 h 165"/>
                <a:gd name="T30" fmla="*/ 48 w 57"/>
                <a:gd name="T31" fmla="*/ 157 h 165"/>
                <a:gd name="T32" fmla="*/ 41 w 57"/>
                <a:gd name="T33" fmla="*/ 165 h 165"/>
                <a:gd name="T34" fmla="*/ 13 w 57"/>
                <a:gd name="T35" fmla="*/ 165 h 165"/>
                <a:gd name="T36" fmla="*/ 6 w 57"/>
                <a:gd name="T37" fmla="*/ 158 h 165"/>
                <a:gd name="T38" fmla="*/ 6 w 57"/>
                <a:gd name="T39" fmla="*/ 45 h 165"/>
                <a:gd name="T40" fmla="*/ 6 w 57"/>
                <a:gd name="T41" fmla="*/ 3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7" h="165">
                  <a:moveTo>
                    <a:pt x="6" y="39"/>
                  </a:moveTo>
                  <a:cubicBezTo>
                    <a:pt x="4" y="39"/>
                    <a:pt x="3" y="38"/>
                    <a:pt x="1" y="38"/>
                  </a:cubicBezTo>
                  <a:cubicBezTo>
                    <a:pt x="1" y="32"/>
                    <a:pt x="0" y="26"/>
                    <a:pt x="1" y="20"/>
                  </a:cubicBezTo>
                  <a:cubicBezTo>
                    <a:pt x="1" y="18"/>
                    <a:pt x="3" y="17"/>
                    <a:pt x="5" y="15"/>
                  </a:cubicBezTo>
                  <a:cubicBezTo>
                    <a:pt x="5" y="15"/>
                    <a:pt x="6" y="15"/>
                    <a:pt x="6" y="16"/>
                  </a:cubicBezTo>
                  <a:cubicBezTo>
                    <a:pt x="6" y="12"/>
                    <a:pt x="7" y="9"/>
                    <a:pt x="6" y="5"/>
                  </a:cubicBezTo>
                  <a:cubicBezTo>
                    <a:pt x="6" y="2"/>
                    <a:pt x="8" y="0"/>
                    <a:pt x="11" y="0"/>
                  </a:cubicBezTo>
                  <a:cubicBezTo>
                    <a:pt x="22" y="0"/>
                    <a:pt x="33" y="0"/>
                    <a:pt x="44" y="0"/>
                  </a:cubicBezTo>
                  <a:cubicBezTo>
                    <a:pt x="46" y="0"/>
                    <a:pt x="48" y="3"/>
                    <a:pt x="48" y="4"/>
                  </a:cubicBezTo>
                  <a:cubicBezTo>
                    <a:pt x="49" y="7"/>
                    <a:pt x="48" y="10"/>
                    <a:pt x="48" y="13"/>
                  </a:cubicBezTo>
                  <a:cubicBezTo>
                    <a:pt x="48" y="14"/>
                    <a:pt x="49" y="16"/>
                    <a:pt x="49" y="16"/>
                  </a:cubicBezTo>
                  <a:cubicBezTo>
                    <a:pt x="57" y="17"/>
                    <a:pt x="53" y="23"/>
                    <a:pt x="54" y="27"/>
                  </a:cubicBezTo>
                  <a:cubicBezTo>
                    <a:pt x="54" y="29"/>
                    <a:pt x="54" y="31"/>
                    <a:pt x="54" y="32"/>
                  </a:cubicBezTo>
                  <a:cubicBezTo>
                    <a:pt x="54" y="36"/>
                    <a:pt x="54" y="39"/>
                    <a:pt x="48" y="39"/>
                  </a:cubicBezTo>
                  <a:cubicBezTo>
                    <a:pt x="48" y="42"/>
                    <a:pt x="48" y="46"/>
                    <a:pt x="48" y="49"/>
                  </a:cubicBezTo>
                  <a:cubicBezTo>
                    <a:pt x="48" y="85"/>
                    <a:pt x="48" y="121"/>
                    <a:pt x="48" y="157"/>
                  </a:cubicBezTo>
                  <a:cubicBezTo>
                    <a:pt x="48" y="165"/>
                    <a:pt x="48" y="165"/>
                    <a:pt x="41" y="165"/>
                  </a:cubicBezTo>
                  <a:cubicBezTo>
                    <a:pt x="31" y="165"/>
                    <a:pt x="22" y="165"/>
                    <a:pt x="13" y="165"/>
                  </a:cubicBezTo>
                  <a:cubicBezTo>
                    <a:pt x="8" y="165"/>
                    <a:pt x="6" y="163"/>
                    <a:pt x="6" y="158"/>
                  </a:cubicBezTo>
                  <a:cubicBezTo>
                    <a:pt x="7" y="121"/>
                    <a:pt x="6" y="83"/>
                    <a:pt x="6" y="45"/>
                  </a:cubicBezTo>
                  <a:cubicBezTo>
                    <a:pt x="6" y="43"/>
                    <a:pt x="6" y="41"/>
                    <a:pt x="6" y="39"/>
                  </a:cubicBezTo>
                  <a:close/>
                </a:path>
              </a:pathLst>
            </a:custGeom>
            <a:solidFill>
              <a:srgbClr val="FFFFFF">
                <a:alpha val="27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58" name="Freeform 22"/>
            <p:cNvSpPr>
              <a:spLocks/>
            </p:cNvSpPr>
            <p:nvPr/>
          </p:nvSpPr>
          <p:spPr bwMode="auto">
            <a:xfrm>
              <a:off x="2245" y="3052"/>
              <a:ext cx="336" cy="52"/>
            </a:xfrm>
            <a:custGeom>
              <a:avLst/>
              <a:gdLst>
                <a:gd name="T0" fmla="*/ 0 w 142"/>
                <a:gd name="T1" fmla="*/ 22 h 22"/>
                <a:gd name="T2" fmla="*/ 0 w 142"/>
                <a:gd name="T3" fmla="*/ 0 h 22"/>
                <a:gd name="T4" fmla="*/ 6 w 142"/>
                <a:gd name="T5" fmla="*/ 0 h 22"/>
                <a:gd name="T6" fmla="*/ 135 w 142"/>
                <a:gd name="T7" fmla="*/ 0 h 22"/>
                <a:gd name="T8" fmla="*/ 141 w 142"/>
                <a:gd name="T9" fmla="*/ 6 h 22"/>
                <a:gd name="T10" fmla="*/ 141 w 142"/>
                <a:gd name="T11" fmla="*/ 22 h 22"/>
                <a:gd name="T12" fmla="*/ 0 w 142"/>
                <a:gd name="T13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22">
                  <a:moveTo>
                    <a:pt x="0" y="22"/>
                  </a:moveTo>
                  <a:cubicBezTo>
                    <a:pt x="0" y="15"/>
                    <a:pt x="0" y="8"/>
                    <a:pt x="0" y="0"/>
                  </a:cubicBezTo>
                  <a:cubicBezTo>
                    <a:pt x="2" y="0"/>
                    <a:pt x="4" y="0"/>
                    <a:pt x="6" y="0"/>
                  </a:cubicBezTo>
                  <a:cubicBezTo>
                    <a:pt x="49" y="0"/>
                    <a:pt x="92" y="0"/>
                    <a:pt x="135" y="0"/>
                  </a:cubicBezTo>
                  <a:cubicBezTo>
                    <a:pt x="140" y="0"/>
                    <a:pt x="142" y="1"/>
                    <a:pt x="141" y="6"/>
                  </a:cubicBezTo>
                  <a:cubicBezTo>
                    <a:pt x="141" y="12"/>
                    <a:pt x="141" y="17"/>
                    <a:pt x="141" y="22"/>
                  </a:cubicBezTo>
                  <a:cubicBezTo>
                    <a:pt x="94" y="22"/>
                    <a:pt x="47" y="22"/>
                    <a:pt x="0" y="22"/>
                  </a:cubicBezTo>
                  <a:close/>
                </a:path>
              </a:pathLst>
            </a:custGeom>
            <a:solidFill>
              <a:srgbClr val="FFFFFF">
                <a:alpha val="27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59" name="Freeform 23"/>
            <p:cNvSpPr>
              <a:spLocks/>
            </p:cNvSpPr>
            <p:nvPr/>
          </p:nvSpPr>
          <p:spPr bwMode="auto">
            <a:xfrm>
              <a:off x="1888" y="2783"/>
              <a:ext cx="166" cy="108"/>
            </a:xfrm>
            <a:custGeom>
              <a:avLst/>
              <a:gdLst>
                <a:gd name="T0" fmla="*/ 70 w 70"/>
                <a:gd name="T1" fmla="*/ 0 h 46"/>
                <a:gd name="T2" fmla="*/ 65 w 70"/>
                <a:gd name="T3" fmla="*/ 13 h 46"/>
                <a:gd name="T4" fmla="*/ 34 w 70"/>
                <a:gd name="T5" fmla="*/ 30 h 46"/>
                <a:gd name="T6" fmla="*/ 18 w 70"/>
                <a:gd name="T7" fmla="*/ 31 h 46"/>
                <a:gd name="T8" fmla="*/ 4 w 70"/>
                <a:gd name="T9" fmla="*/ 46 h 46"/>
                <a:gd name="T10" fmla="*/ 7 w 70"/>
                <a:gd name="T11" fmla="*/ 24 h 46"/>
                <a:gd name="T12" fmla="*/ 26 w 70"/>
                <a:gd name="T13" fmla="*/ 16 h 46"/>
                <a:gd name="T14" fmla="*/ 56 w 70"/>
                <a:gd name="T15" fmla="*/ 10 h 46"/>
                <a:gd name="T16" fmla="*/ 68 w 70"/>
                <a:gd name="T17" fmla="*/ 0 h 46"/>
                <a:gd name="T18" fmla="*/ 70 w 70"/>
                <a:gd name="T1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46">
                  <a:moveTo>
                    <a:pt x="70" y="0"/>
                  </a:moveTo>
                  <a:cubicBezTo>
                    <a:pt x="68" y="4"/>
                    <a:pt x="67" y="9"/>
                    <a:pt x="65" y="13"/>
                  </a:cubicBezTo>
                  <a:cubicBezTo>
                    <a:pt x="58" y="25"/>
                    <a:pt x="48" y="29"/>
                    <a:pt x="34" y="30"/>
                  </a:cubicBezTo>
                  <a:cubicBezTo>
                    <a:pt x="29" y="30"/>
                    <a:pt x="23" y="29"/>
                    <a:pt x="18" y="31"/>
                  </a:cubicBezTo>
                  <a:cubicBezTo>
                    <a:pt x="11" y="33"/>
                    <a:pt x="4" y="37"/>
                    <a:pt x="4" y="46"/>
                  </a:cubicBezTo>
                  <a:cubicBezTo>
                    <a:pt x="0" y="40"/>
                    <a:pt x="2" y="29"/>
                    <a:pt x="7" y="24"/>
                  </a:cubicBezTo>
                  <a:cubicBezTo>
                    <a:pt x="12" y="19"/>
                    <a:pt x="19" y="17"/>
                    <a:pt x="26" y="16"/>
                  </a:cubicBezTo>
                  <a:cubicBezTo>
                    <a:pt x="36" y="14"/>
                    <a:pt x="46" y="13"/>
                    <a:pt x="56" y="10"/>
                  </a:cubicBezTo>
                  <a:cubicBezTo>
                    <a:pt x="61" y="8"/>
                    <a:pt x="64" y="3"/>
                    <a:pt x="68" y="0"/>
                  </a:cubicBezTo>
                  <a:cubicBezTo>
                    <a:pt x="69" y="0"/>
                    <a:pt x="69" y="0"/>
                    <a:pt x="70" y="0"/>
                  </a:cubicBezTo>
                  <a:close/>
                </a:path>
              </a:pathLst>
            </a:custGeom>
            <a:solidFill>
              <a:srgbClr val="FFFFFF">
                <a:alpha val="27000"/>
              </a:srgb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160" name="Freeform 24"/>
            <p:cNvSpPr>
              <a:spLocks/>
            </p:cNvSpPr>
            <p:nvPr/>
          </p:nvSpPr>
          <p:spPr bwMode="auto">
            <a:xfrm>
              <a:off x="2037" y="3265"/>
              <a:ext cx="109" cy="40"/>
            </a:xfrm>
            <a:custGeom>
              <a:avLst/>
              <a:gdLst>
                <a:gd name="T0" fmla="*/ 24 w 46"/>
                <a:gd name="T1" fmla="*/ 17 h 17"/>
                <a:gd name="T2" fmla="*/ 5 w 46"/>
                <a:gd name="T3" fmla="*/ 17 h 17"/>
                <a:gd name="T4" fmla="*/ 0 w 46"/>
                <a:gd name="T5" fmla="*/ 13 h 17"/>
                <a:gd name="T6" fmla="*/ 0 w 46"/>
                <a:gd name="T7" fmla="*/ 11 h 17"/>
                <a:gd name="T8" fmla="*/ 10 w 46"/>
                <a:gd name="T9" fmla="*/ 1 h 17"/>
                <a:gd name="T10" fmla="*/ 40 w 46"/>
                <a:gd name="T11" fmla="*/ 1 h 17"/>
                <a:gd name="T12" fmla="*/ 46 w 46"/>
                <a:gd name="T13" fmla="*/ 7 h 17"/>
                <a:gd name="T14" fmla="*/ 46 w 46"/>
                <a:gd name="T15" fmla="*/ 8 h 17"/>
                <a:gd name="T16" fmla="*/ 37 w 46"/>
                <a:gd name="T17" fmla="*/ 17 h 17"/>
                <a:gd name="T18" fmla="*/ 24 w 46"/>
                <a:gd name="T19" fmla="*/ 17 h 17"/>
                <a:gd name="T20" fmla="*/ 24 w 46"/>
                <a:gd name="T2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17">
                  <a:moveTo>
                    <a:pt x="24" y="17"/>
                  </a:moveTo>
                  <a:cubicBezTo>
                    <a:pt x="17" y="17"/>
                    <a:pt x="11" y="17"/>
                    <a:pt x="5" y="17"/>
                  </a:cubicBezTo>
                  <a:cubicBezTo>
                    <a:pt x="2" y="17"/>
                    <a:pt x="1" y="15"/>
                    <a:pt x="0" y="13"/>
                  </a:cubicBezTo>
                  <a:cubicBezTo>
                    <a:pt x="0" y="12"/>
                    <a:pt x="0" y="12"/>
                    <a:pt x="0" y="11"/>
                  </a:cubicBezTo>
                  <a:cubicBezTo>
                    <a:pt x="0" y="1"/>
                    <a:pt x="0" y="1"/>
                    <a:pt x="10" y="1"/>
                  </a:cubicBezTo>
                  <a:cubicBezTo>
                    <a:pt x="20" y="1"/>
                    <a:pt x="30" y="1"/>
                    <a:pt x="40" y="1"/>
                  </a:cubicBezTo>
                  <a:cubicBezTo>
                    <a:pt x="45" y="0"/>
                    <a:pt x="46" y="2"/>
                    <a:pt x="46" y="7"/>
                  </a:cubicBezTo>
                  <a:cubicBezTo>
                    <a:pt x="46" y="7"/>
                    <a:pt x="46" y="7"/>
                    <a:pt x="46" y="8"/>
                  </a:cubicBezTo>
                  <a:cubicBezTo>
                    <a:pt x="46" y="17"/>
                    <a:pt x="46" y="17"/>
                    <a:pt x="37" y="17"/>
                  </a:cubicBezTo>
                  <a:cubicBezTo>
                    <a:pt x="33" y="17"/>
                    <a:pt x="28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2365590" y="3357726"/>
            <a:ext cx="1150169" cy="1151625"/>
            <a:chOff x="2608167" y="2051679"/>
            <a:chExt cx="1077360" cy="1078725"/>
          </a:xfrm>
        </p:grpSpPr>
        <p:grpSp>
          <p:nvGrpSpPr>
            <p:cNvPr id="55" name="Group 1642"/>
            <p:cNvGrpSpPr>
              <a:grpSpLocks noChangeAspect="1"/>
            </p:cNvGrpSpPr>
            <p:nvPr/>
          </p:nvGrpSpPr>
          <p:grpSpPr bwMode="auto">
            <a:xfrm>
              <a:off x="2608167" y="2051679"/>
              <a:ext cx="1077360" cy="1078725"/>
              <a:chOff x="3097" y="2759"/>
              <a:chExt cx="789" cy="790"/>
            </a:xfrm>
          </p:grpSpPr>
          <p:sp>
            <p:nvSpPr>
              <p:cNvPr id="61" name="AutoShape 1641"/>
              <p:cNvSpPr>
                <a:spLocks noChangeAspect="1" noChangeArrowheads="1" noTextEdit="1"/>
              </p:cNvSpPr>
              <p:nvPr/>
            </p:nvSpPr>
            <p:spPr bwMode="auto">
              <a:xfrm>
                <a:off x="3134" y="2781"/>
                <a:ext cx="728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183AB"/>
                  </a:solidFill>
                  <a:latin typeface="Arial"/>
                </a:endParaRPr>
              </a:p>
            </p:txBody>
          </p:sp>
          <p:sp>
            <p:nvSpPr>
              <p:cNvPr id="62" name="Oval 1643"/>
              <p:cNvSpPr>
                <a:spLocks noChangeArrowheads="1"/>
              </p:cNvSpPr>
              <p:nvPr/>
            </p:nvSpPr>
            <p:spPr bwMode="auto">
              <a:xfrm>
                <a:off x="3097" y="2759"/>
                <a:ext cx="789" cy="790"/>
              </a:xfrm>
              <a:prstGeom prst="ellipse">
                <a:avLst/>
              </a:prstGeom>
              <a:solidFill>
                <a:srgbClr val="0183AB"/>
              </a:solidFill>
              <a:ln/>
              <a:ex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183AB"/>
                  </a:solidFill>
                </a:endParaRPr>
              </a:p>
            </p:txBody>
          </p:sp>
        </p:grpSp>
        <p:grpSp>
          <p:nvGrpSpPr>
            <p:cNvPr id="56" name="Group 4"/>
            <p:cNvGrpSpPr>
              <a:grpSpLocks noChangeAspect="1"/>
            </p:cNvGrpSpPr>
            <p:nvPr/>
          </p:nvGrpSpPr>
          <p:grpSpPr bwMode="auto">
            <a:xfrm>
              <a:off x="2735954" y="2118837"/>
              <a:ext cx="838238" cy="940107"/>
              <a:chOff x="1707" y="1253"/>
              <a:chExt cx="576" cy="646"/>
            </a:xfrm>
          </p:grpSpPr>
          <p:sp>
            <p:nvSpPr>
              <p:cNvPr id="57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1707" y="1253"/>
                <a:ext cx="576" cy="6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183AB"/>
                  </a:solidFill>
                  <a:latin typeface="Arial"/>
                </a:endParaRPr>
              </a:p>
            </p:txBody>
          </p:sp>
          <p:sp>
            <p:nvSpPr>
              <p:cNvPr id="58" name="Freeform 5"/>
              <p:cNvSpPr>
                <a:spLocks/>
              </p:cNvSpPr>
              <p:nvPr/>
            </p:nvSpPr>
            <p:spPr bwMode="auto">
              <a:xfrm>
                <a:off x="1870" y="1253"/>
                <a:ext cx="251" cy="477"/>
              </a:xfrm>
              <a:custGeom>
                <a:avLst/>
                <a:gdLst>
                  <a:gd name="T0" fmla="*/ 36 w 667"/>
                  <a:gd name="T1" fmla="*/ 578 h 1266"/>
                  <a:gd name="T2" fmla="*/ 46 w 667"/>
                  <a:gd name="T3" fmla="*/ 577 h 1266"/>
                  <a:gd name="T4" fmla="*/ 56 w 667"/>
                  <a:gd name="T5" fmla="*/ 573 h 1266"/>
                  <a:gd name="T6" fmla="*/ 92 w 667"/>
                  <a:gd name="T7" fmla="*/ 678 h 1266"/>
                  <a:gd name="T8" fmla="*/ 147 w 667"/>
                  <a:gd name="T9" fmla="*/ 796 h 1266"/>
                  <a:gd name="T10" fmla="*/ 141 w 667"/>
                  <a:gd name="T11" fmla="*/ 875 h 1266"/>
                  <a:gd name="T12" fmla="*/ 132 w 667"/>
                  <a:gd name="T13" fmla="*/ 918 h 1266"/>
                  <a:gd name="T14" fmla="*/ 130 w 667"/>
                  <a:gd name="T15" fmla="*/ 1067 h 1266"/>
                  <a:gd name="T16" fmla="*/ 289 w 667"/>
                  <a:gd name="T17" fmla="*/ 1266 h 1266"/>
                  <a:gd name="T18" fmla="*/ 314 w 667"/>
                  <a:gd name="T19" fmla="*/ 1249 h 1266"/>
                  <a:gd name="T20" fmla="*/ 355 w 667"/>
                  <a:gd name="T21" fmla="*/ 1249 h 1266"/>
                  <a:gd name="T22" fmla="*/ 380 w 667"/>
                  <a:gd name="T23" fmla="*/ 1266 h 1266"/>
                  <a:gd name="T24" fmla="*/ 539 w 667"/>
                  <a:gd name="T25" fmla="*/ 1067 h 1266"/>
                  <a:gd name="T26" fmla="*/ 535 w 667"/>
                  <a:gd name="T27" fmla="*/ 918 h 1266"/>
                  <a:gd name="T28" fmla="*/ 527 w 667"/>
                  <a:gd name="T29" fmla="*/ 875 h 1266"/>
                  <a:gd name="T30" fmla="*/ 521 w 667"/>
                  <a:gd name="T31" fmla="*/ 796 h 1266"/>
                  <a:gd name="T32" fmla="*/ 576 w 667"/>
                  <a:gd name="T33" fmla="*/ 678 h 1266"/>
                  <a:gd name="T34" fmla="*/ 612 w 667"/>
                  <a:gd name="T35" fmla="*/ 573 h 1266"/>
                  <a:gd name="T36" fmla="*/ 622 w 667"/>
                  <a:gd name="T37" fmla="*/ 577 h 1266"/>
                  <a:gd name="T38" fmla="*/ 632 w 667"/>
                  <a:gd name="T39" fmla="*/ 578 h 1266"/>
                  <a:gd name="T40" fmla="*/ 656 w 667"/>
                  <a:gd name="T41" fmla="*/ 554 h 1266"/>
                  <a:gd name="T42" fmla="*/ 667 w 667"/>
                  <a:gd name="T43" fmla="*/ 416 h 1266"/>
                  <a:gd name="T44" fmla="*/ 647 w 667"/>
                  <a:gd name="T45" fmla="*/ 393 h 1266"/>
                  <a:gd name="T46" fmla="*/ 645 w 667"/>
                  <a:gd name="T47" fmla="*/ 393 h 1266"/>
                  <a:gd name="T48" fmla="*/ 629 w 667"/>
                  <a:gd name="T49" fmla="*/ 182 h 1266"/>
                  <a:gd name="T50" fmla="*/ 406 w 667"/>
                  <a:gd name="T51" fmla="*/ 8 h 1266"/>
                  <a:gd name="T52" fmla="*/ 334 w 667"/>
                  <a:gd name="T53" fmla="*/ 0 h 1266"/>
                  <a:gd name="T54" fmla="*/ 334 w 667"/>
                  <a:gd name="T55" fmla="*/ 0 h 1266"/>
                  <a:gd name="T56" fmla="*/ 333 w 667"/>
                  <a:gd name="T57" fmla="*/ 0 h 1266"/>
                  <a:gd name="T58" fmla="*/ 262 w 667"/>
                  <a:gd name="T59" fmla="*/ 8 h 1266"/>
                  <a:gd name="T60" fmla="*/ 39 w 667"/>
                  <a:gd name="T61" fmla="*/ 182 h 1266"/>
                  <a:gd name="T62" fmla="*/ 22 w 667"/>
                  <a:gd name="T63" fmla="*/ 393 h 1266"/>
                  <a:gd name="T64" fmla="*/ 21 w 667"/>
                  <a:gd name="T65" fmla="*/ 393 h 1266"/>
                  <a:gd name="T66" fmla="*/ 1 w 667"/>
                  <a:gd name="T67" fmla="*/ 416 h 1266"/>
                  <a:gd name="T68" fmla="*/ 12 w 667"/>
                  <a:gd name="T69" fmla="*/ 554 h 1266"/>
                  <a:gd name="T70" fmla="*/ 36 w 667"/>
                  <a:gd name="T71" fmla="*/ 578 h 1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67" h="1266">
                    <a:moveTo>
                      <a:pt x="36" y="578"/>
                    </a:moveTo>
                    <a:cubicBezTo>
                      <a:pt x="46" y="577"/>
                      <a:pt x="46" y="577"/>
                      <a:pt x="46" y="577"/>
                    </a:cubicBezTo>
                    <a:cubicBezTo>
                      <a:pt x="49" y="577"/>
                      <a:pt x="53" y="576"/>
                      <a:pt x="56" y="573"/>
                    </a:cubicBezTo>
                    <a:cubicBezTo>
                      <a:pt x="65" y="607"/>
                      <a:pt x="77" y="641"/>
                      <a:pt x="92" y="678"/>
                    </a:cubicBezTo>
                    <a:cubicBezTo>
                      <a:pt x="111" y="725"/>
                      <a:pt x="130" y="764"/>
                      <a:pt x="147" y="796"/>
                    </a:cubicBezTo>
                    <a:cubicBezTo>
                      <a:pt x="145" y="823"/>
                      <a:pt x="143" y="849"/>
                      <a:pt x="141" y="875"/>
                    </a:cubicBezTo>
                    <a:cubicBezTo>
                      <a:pt x="140" y="891"/>
                      <a:pt x="137" y="905"/>
                      <a:pt x="132" y="918"/>
                    </a:cubicBezTo>
                    <a:cubicBezTo>
                      <a:pt x="132" y="919"/>
                      <a:pt x="130" y="1067"/>
                      <a:pt x="130" y="1067"/>
                    </a:cubicBezTo>
                    <a:cubicBezTo>
                      <a:pt x="130" y="1164"/>
                      <a:pt x="198" y="1245"/>
                      <a:pt x="289" y="1266"/>
                    </a:cubicBezTo>
                    <a:cubicBezTo>
                      <a:pt x="292" y="1256"/>
                      <a:pt x="302" y="1249"/>
                      <a:pt x="314" y="1249"/>
                    </a:cubicBezTo>
                    <a:cubicBezTo>
                      <a:pt x="355" y="1249"/>
                      <a:pt x="355" y="1249"/>
                      <a:pt x="355" y="1249"/>
                    </a:cubicBezTo>
                    <a:cubicBezTo>
                      <a:pt x="366" y="1249"/>
                      <a:pt x="376" y="1256"/>
                      <a:pt x="380" y="1266"/>
                    </a:cubicBezTo>
                    <a:cubicBezTo>
                      <a:pt x="471" y="1246"/>
                      <a:pt x="539" y="1164"/>
                      <a:pt x="539" y="1067"/>
                    </a:cubicBezTo>
                    <a:cubicBezTo>
                      <a:pt x="539" y="1067"/>
                      <a:pt x="537" y="919"/>
                      <a:pt x="535" y="918"/>
                    </a:cubicBezTo>
                    <a:cubicBezTo>
                      <a:pt x="531" y="905"/>
                      <a:pt x="528" y="891"/>
                      <a:pt x="527" y="875"/>
                    </a:cubicBezTo>
                    <a:cubicBezTo>
                      <a:pt x="524" y="849"/>
                      <a:pt x="522" y="823"/>
                      <a:pt x="521" y="796"/>
                    </a:cubicBezTo>
                    <a:cubicBezTo>
                      <a:pt x="538" y="764"/>
                      <a:pt x="557" y="725"/>
                      <a:pt x="576" y="678"/>
                    </a:cubicBezTo>
                    <a:cubicBezTo>
                      <a:pt x="590" y="641"/>
                      <a:pt x="602" y="607"/>
                      <a:pt x="612" y="573"/>
                    </a:cubicBezTo>
                    <a:cubicBezTo>
                      <a:pt x="615" y="576"/>
                      <a:pt x="618" y="577"/>
                      <a:pt x="622" y="577"/>
                    </a:cubicBezTo>
                    <a:cubicBezTo>
                      <a:pt x="632" y="578"/>
                      <a:pt x="632" y="578"/>
                      <a:pt x="632" y="578"/>
                    </a:cubicBezTo>
                    <a:cubicBezTo>
                      <a:pt x="644" y="579"/>
                      <a:pt x="655" y="570"/>
                      <a:pt x="656" y="554"/>
                    </a:cubicBezTo>
                    <a:cubicBezTo>
                      <a:pt x="667" y="416"/>
                      <a:pt x="667" y="416"/>
                      <a:pt x="667" y="416"/>
                    </a:cubicBezTo>
                    <a:cubicBezTo>
                      <a:pt x="667" y="406"/>
                      <a:pt x="658" y="394"/>
                      <a:pt x="647" y="393"/>
                    </a:cubicBezTo>
                    <a:cubicBezTo>
                      <a:pt x="645" y="393"/>
                      <a:pt x="645" y="393"/>
                      <a:pt x="645" y="393"/>
                    </a:cubicBezTo>
                    <a:cubicBezTo>
                      <a:pt x="656" y="249"/>
                      <a:pt x="629" y="182"/>
                      <a:pt x="629" y="182"/>
                    </a:cubicBezTo>
                    <a:cubicBezTo>
                      <a:pt x="629" y="182"/>
                      <a:pt x="576" y="42"/>
                      <a:pt x="406" y="8"/>
                    </a:cubicBezTo>
                    <a:cubicBezTo>
                      <a:pt x="379" y="2"/>
                      <a:pt x="355" y="0"/>
                      <a:pt x="334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34" y="0"/>
                      <a:pt x="333" y="0"/>
                    </a:cubicBezTo>
                    <a:cubicBezTo>
                      <a:pt x="312" y="0"/>
                      <a:pt x="289" y="2"/>
                      <a:pt x="262" y="8"/>
                    </a:cubicBezTo>
                    <a:cubicBezTo>
                      <a:pt x="91" y="42"/>
                      <a:pt x="39" y="182"/>
                      <a:pt x="39" y="182"/>
                    </a:cubicBezTo>
                    <a:cubicBezTo>
                      <a:pt x="39" y="182"/>
                      <a:pt x="11" y="249"/>
                      <a:pt x="22" y="393"/>
                    </a:cubicBezTo>
                    <a:cubicBezTo>
                      <a:pt x="21" y="393"/>
                      <a:pt x="21" y="393"/>
                      <a:pt x="21" y="393"/>
                    </a:cubicBezTo>
                    <a:cubicBezTo>
                      <a:pt x="9" y="394"/>
                      <a:pt x="0" y="406"/>
                      <a:pt x="1" y="416"/>
                    </a:cubicBezTo>
                    <a:cubicBezTo>
                      <a:pt x="12" y="554"/>
                      <a:pt x="12" y="554"/>
                      <a:pt x="12" y="554"/>
                    </a:cubicBezTo>
                    <a:cubicBezTo>
                      <a:pt x="13" y="570"/>
                      <a:pt x="24" y="579"/>
                      <a:pt x="36" y="578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183AB"/>
                  </a:solidFill>
                  <a:latin typeface="Arial"/>
                </a:endParaRPr>
              </a:p>
            </p:txBody>
          </p:sp>
          <p:sp>
            <p:nvSpPr>
              <p:cNvPr id="59" name="Freeform 6"/>
              <p:cNvSpPr>
                <a:spLocks noEditPoints="1"/>
              </p:cNvSpPr>
              <p:nvPr/>
            </p:nvSpPr>
            <p:spPr bwMode="auto">
              <a:xfrm>
                <a:off x="1707" y="1611"/>
                <a:ext cx="576" cy="288"/>
              </a:xfrm>
              <a:custGeom>
                <a:avLst/>
                <a:gdLst>
                  <a:gd name="T0" fmla="*/ 1531 w 1531"/>
                  <a:gd name="T1" fmla="*/ 542 h 765"/>
                  <a:gd name="T2" fmla="*/ 1492 w 1531"/>
                  <a:gd name="T3" fmla="*/ 242 h 765"/>
                  <a:gd name="T4" fmla="*/ 1335 w 1531"/>
                  <a:gd name="T5" fmla="*/ 80 h 765"/>
                  <a:gd name="T6" fmla="*/ 1025 w 1531"/>
                  <a:gd name="T7" fmla="*/ 1 h 765"/>
                  <a:gd name="T8" fmla="*/ 1025 w 1531"/>
                  <a:gd name="T9" fmla="*/ 118 h 765"/>
                  <a:gd name="T10" fmla="*/ 813 w 1531"/>
                  <a:gd name="T11" fmla="*/ 372 h 765"/>
                  <a:gd name="T12" fmla="*/ 787 w 1531"/>
                  <a:gd name="T13" fmla="*/ 395 h 765"/>
                  <a:gd name="T14" fmla="*/ 786 w 1531"/>
                  <a:gd name="T15" fmla="*/ 395 h 765"/>
                  <a:gd name="T16" fmla="*/ 786 w 1531"/>
                  <a:gd name="T17" fmla="*/ 484 h 765"/>
                  <a:gd name="T18" fmla="*/ 942 w 1531"/>
                  <a:gd name="T19" fmla="*/ 640 h 765"/>
                  <a:gd name="T20" fmla="*/ 1099 w 1531"/>
                  <a:gd name="T21" fmla="*/ 484 h 765"/>
                  <a:gd name="T22" fmla="*/ 1099 w 1531"/>
                  <a:gd name="T23" fmla="*/ 422 h 765"/>
                  <a:gd name="T24" fmla="*/ 1023 w 1531"/>
                  <a:gd name="T25" fmla="*/ 334 h 765"/>
                  <a:gd name="T26" fmla="*/ 1112 w 1531"/>
                  <a:gd name="T27" fmla="*/ 245 h 765"/>
                  <a:gd name="T28" fmla="*/ 1201 w 1531"/>
                  <a:gd name="T29" fmla="*/ 334 h 765"/>
                  <a:gd name="T30" fmla="*/ 1140 w 1531"/>
                  <a:gd name="T31" fmla="*/ 418 h 765"/>
                  <a:gd name="T32" fmla="*/ 1140 w 1531"/>
                  <a:gd name="T33" fmla="*/ 484 h 765"/>
                  <a:gd name="T34" fmla="*/ 942 w 1531"/>
                  <a:gd name="T35" fmla="*/ 682 h 765"/>
                  <a:gd name="T36" fmla="*/ 744 w 1531"/>
                  <a:gd name="T37" fmla="*/ 484 h 765"/>
                  <a:gd name="T38" fmla="*/ 744 w 1531"/>
                  <a:gd name="T39" fmla="*/ 395 h 765"/>
                  <a:gd name="T40" fmla="*/ 719 w 1531"/>
                  <a:gd name="T41" fmla="*/ 372 h 765"/>
                  <a:gd name="T42" fmla="*/ 508 w 1531"/>
                  <a:gd name="T43" fmla="*/ 118 h 765"/>
                  <a:gd name="T44" fmla="*/ 508 w 1531"/>
                  <a:gd name="T45" fmla="*/ 0 h 765"/>
                  <a:gd name="T46" fmla="*/ 197 w 1531"/>
                  <a:gd name="T47" fmla="*/ 80 h 765"/>
                  <a:gd name="T48" fmla="*/ 39 w 1531"/>
                  <a:gd name="T49" fmla="*/ 242 h 765"/>
                  <a:gd name="T50" fmla="*/ 1 w 1531"/>
                  <a:gd name="T51" fmla="*/ 542 h 765"/>
                  <a:gd name="T52" fmla="*/ 87 w 1531"/>
                  <a:gd name="T53" fmla="*/ 652 h 765"/>
                  <a:gd name="T54" fmla="*/ 755 w 1531"/>
                  <a:gd name="T55" fmla="*/ 765 h 765"/>
                  <a:gd name="T56" fmla="*/ 766 w 1531"/>
                  <a:gd name="T57" fmla="*/ 765 h 765"/>
                  <a:gd name="T58" fmla="*/ 777 w 1531"/>
                  <a:gd name="T59" fmla="*/ 765 h 765"/>
                  <a:gd name="T60" fmla="*/ 1445 w 1531"/>
                  <a:gd name="T61" fmla="*/ 652 h 765"/>
                  <a:gd name="T62" fmla="*/ 1531 w 1531"/>
                  <a:gd name="T63" fmla="*/ 542 h 765"/>
                  <a:gd name="T64" fmla="*/ 482 w 1531"/>
                  <a:gd name="T65" fmla="*/ 453 h 765"/>
                  <a:gd name="T66" fmla="*/ 393 w 1531"/>
                  <a:gd name="T67" fmla="*/ 453 h 765"/>
                  <a:gd name="T68" fmla="*/ 393 w 1531"/>
                  <a:gd name="T69" fmla="*/ 542 h 765"/>
                  <a:gd name="T70" fmla="*/ 329 w 1531"/>
                  <a:gd name="T71" fmla="*/ 542 h 765"/>
                  <a:gd name="T72" fmla="*/ 329 w 1531"/>
                  <a:gd name="T73" fmla="*/ 453 h 765"/>
                  <a:gd name="T74" fmla="*/ 240 w 1531"/>
                  <a:gd name="T75" fmla="*/ 453 h 765"/>
                  <a:gd name="T76" fmla="*/ 240 w 1531"/>
                  <a:gd name="T77" fmla="*/ 390 h 765"/>
                  <a:gd name="T78" fmla="*/ 329 w 1531"/>
                  <a:gd name="T79" fmla="*/ 390 h 765"/>
                  <a:gd name="T80" fmla="*/ 329 w 1531"/>
                  <a:gd name="T81" fmla="*/ 301 h 765"/>
                  <a:gd name="T82" fmla="*/ 393 w 1531"/>
                  <a:gd name="T83" fmla="*/ 301 h 765"/>
                  <a:gd name="T84" fmla="*/ 393 w 1531"/>
                  <a:gd name="T85" fmla="*/ 390 h 765"/>
                  <a:gd name="T86" fmla="*/ 482 w 1531"/>
                  <a:gd name="T87" fmla="*/ 390 h 765"/>
                  <a:gd name="T88" fmla="*/ 482 w 1531"/>
                  <a:gd name="T89" fmla="*/ 453 h 7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531" h="765">
                    <a:moveTo>
                      <a:pt x="1531" y="542"/>
                    </a:moveTo>
                    <a:cubicBezTo>
                      <a:pt x="1526" y="324"/>
                      <a:pt x="1504" y="275"/>
                      <a:pt x="1492" y="242"/>
                    </a:cubicBezTo>
                    <a:cubicBezTo>
                      <a:pt x="1488" y="228"/>
                      <a:pt x="1484" y="138"/>
                      <a:pt x="1335" y="80"/>
                    </a:cubicBezTo>
                    <a:cubicBezTo>
                      <a:pt x="1243" y="44"/>
                      <a:pt x="1125" y="43"/>
                      <a:pt x="1025" y="1"/>
                    </a:cubicBezTo>
                    <a:cubicBezTo>
                      <a:pt x="1025" y="118"/>
                      <a:pt x="1025" y="118"/>
                      <a:pt x="1025" y="118"/>
                    </a:cubicBezTo>
                    <a:cubicBezTo>
                      <a:pt x="1025" y="245"/>
                      <a:pt x="934" y="350"/>
                      <a:pt x="813" y="372"/>
                    </a:cubicBezTo>
                    <a:cubicBezTo>
                      <a:pt x="811" y="385"/>
                      <a:pt x="800" y="395"/>
                      <a:pt x="787" y="395"/>
                    </a:cubicBezTo>
                    <a:cubicBezTo>
                      <a:pt x="786" y="395"/>
                      <a:pt x="786" y="395"/>
                      <a:pt x="786" y="395"/>
                    </a:cubicBezTo>
                    <a:cubicBezTo>
                      <a:pt x="786" y="484"/>
                      <a:pt x="786" y="484"/>
                      <a:pt x="786" y="484"/>
                    </a:cubicBezTo>
                    <a:cubicBezTo>
                      <a:pt x="786" y="570"/>
                      <a:pt x="856" y="640"/>
                      <a:pt x="942" y="640"/>
                    </a:cubicBezTo>
                    <a:cubicBezTo>
                      <a:pt x="1029" y="640"/>
                      <a:pt x="1099" y="570"/>
                      <a:pt x="1099" y="484"/>
                    </a:cubicBezTo>
                    <a:cubicBezTo>
                      <a:pt x="1099" y="422"/>
                      <a:pt x="1099" y="422"/>
                      <a:pt x="1099" y="422"/>
                    </a:cubicBezTo>
                    <a:cubicBezTo>
                      <a:pt x="1056" y="415"/>
                      <a:pt x="1023" y="378"/>
                      <a:pt x="1023" y="334"/>
                    </a:cubicBezTo>
                    <a:cubicBezTo>
                      <a:pt x="1023" y="284"/>
                      <a:pt x="1063" y="245"/>
                      <a:pt x="1112" y="245"/>
                    </a:cubicBezTo>
                    <a:cubicBezTo>
                      <a:pt x="1161" y="245"/>
                      <a:pt x="1201" y="284"/>
                      <a:pt x="1201" y="334"/>
                    </a:cubicBezTo>
                    <a:cubicBezTo>
                      <a:pt x="1201" y="373"/>
                      <a:pt x="1176" y="406"/>
                      <a:pt x="1140" y="418"/>
                    </a:cubicBezTo>
                    <a:cubicBezTo>
                      <a:pt x="1140" y="484"/>
                      <a:pt x="1140" y="484"/>
                      <a:pt x="1140" y="484"/>
                    </a:cubicBezTo>
                    <a:cubicBezTo>
                      <a:pt x="1140" y="593"/>
                      <a:pt x="1051" y="682"/>
                      <a:pt x="942" y="682"/>
                    </a:cubicBezTo>
                    <a:cubicBezTo>
                      <a:pt x="833" y="682"/>
                      <a:pt x="744" y="593"/>
                      <a:pt x="744" y="484"/>
                    </a:cubicBezTo>
                    <a:cubicBezTo>
                      <a:pt x="744" y="395"/>
                      <a:pt x="744" y="395"/>
                      <a:pt x="744" y="395"/>
                    </a:cubicBezTo>
                    <a:cubicBezTo>
                      <a:pt x="731" y="394"/>
                      <a:pt x="721" y="385"/>
                      <a:pt x="719" y="372"/>
                    </a:cubicBezTo>
                    <a:cubicBezTo>
                      <a:pt x="599" y="350"/>
                      <a:pt x="508" y="244"/>
                      <a:pt x="508" y="118"/>
                    </a:cubicBezTo>
                    <a:cubicBezTo>
                      <a:pt x="508" y="0"/>
                      <a:pt x="508" y="0"/>
                      <a:pt x="508" y="0"/>
                    </a:cubicBezTo>
                    <a:cubicBezTo>
                      <a:pt x="408" y="43"/>
                      <a:pt x="289" y="44"/>
                      <a:pt x="197" y="80"/>
                    </a:cubicBezTo>
                    <a:cubicBezTo>
                      <a:pt x="48" y="138"/>
                      <a:pt x="44" y="228"/>
                      <a:pt x="39" y="242"/>
                    </a:cubicBezTo>
                    <a:cubicBezTo>
                      <a:pt x="28" y="275"/>
                      <a:pt x="6" y="324"/>
                      <a:pt x="1" y="542"/>
                    </a:cubicBezTo>
                    <a:cubicBezTo>
                      <a:pt x="0" y="571"/>
                      <a:pt x="1" y="614"/>
                      <a:pt x="87" y="652"/>
                    </a:cubicBezTo>
                    <a:cubicBezTo>
                      <a:pt x="275" y="725"/>
                      <a:pt x="516" y="749"/>
                      <a:pt x="755" y="765"/>
                    </a:cubicBezTo>
                    <a:cubicBezTo>
                      <a:pt x="756" y="765"/>
                      <a:pt x="761" y="765"/>
                      <a:pt x="766" y="765"/>
                    </a:cubicBezTo>
                    <a:cubicBezTo>
                      <a:pt x="771" y="765"/>
                      <a:pt x="776" y="765"/>
                      <a:pt x="777" y="765"/>
                    </a:cubicBezTo>
                    <a:cubicBezTo>
                      <a:pt x="1016" y="749"/>
                      <a:pt x="1257" y="725"/>
                      <a:pt x="1445" y="652"/>
                    </a:cubicBezTo>
                    <a:cubicBezTo>
                      <a:pt x="1531" y="614"/>
                      <a:pt x="1531" y="571"/>
                      <a:pt x="1531" y="542"/>
                    </a:cubicBezTo>
                    <a:close/>
                    <a:moveTo>
                      <a:pt x="482" y="453"/>
                    </a:moveTo>
                    <a:cubicBezTo>
                      <a:pt x="393" y="453"/>
                      <a:pt x="393" y="453"/>
                      <a:pt x="393" y="453"/>
                    </a:cubicBezTo>
                    <a:cubicBezTo>
                      <a:pt x="393" y="542"/>
                      <a:pt x="393" y="542"/>
                      <a:pt x="393" y="542"/>
                    </a:cubicBezTo>
                    <a:cubicBezTo>
                      <a:pt x="329" y="542"/>
                      <a:pt x="329" y="542"/>
                      <a:pt x="329" y="542"/>
                    </a:cubicBezTo>
                    <a:cubicBezTo>
                      <a:pt x="329" y="453"/>
                      <a:pt x="329" y="453"/>
                      <a:pt x="329" y="453"/>
                    </a:cubicBezTo>
                    <a:cubicBezTo>
                      <a:pt x="240" y="453"/>
                      <a:pt x="240" y="453"/>
                      <a:pt x="240" y="453"/>
                    </a:cubicBezTo>
                    <a:cubicBezTo>
                      <a:pt x="240" y="390"/>
                      <a:pt x="240" y="390"/>
                      <a:pt x="240" y="390"/>
                    </a:cubicBezTo>
                    <a:cubicBezTo>
                      <a:pt x="329" y="390"/>
                      <a:pt x="329" y="390"/>
                      <a:pt x="329" y="390"/>
                    </a:cubicBezTo>
                    <a:cubicBezTo>
                      <a:pt x="329" y="301"/>
                      <a:pt x="329" y="301"/>
                      <a:pt x="329" y="301"/>
                    </a:cubicBezTo>
                    <a:cubicBezTo>
                      <a:pt x="393" y="301"/>
                      <a:pt x="393" y="301"/>
                      <a:pt x="393" y="301"/>
                    </a:cubicBezTo>
                    <a:cubicBezTo>
                      <a:pt x="393" y="390"/>
                      <a:pt x="393" y="390"/>
                      <a:pt x="393" y="390"/>
                    </a:cubicBezTo>
                    <a:cubicBezTo>
                      <a:pt x="482" y="390"/>
                      <a:pt x="482" y="390"/>
                      <a:pt x="482" y="390"/>
                    </a:cubicBezTo>
                    <a:lnTo>
                      <a:pt x="482" y="453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183AB"/>
                  </a:solidFill>
                  <a:latin typeface="Arial"/>
                </a:endParaRPr>
              </a:p>
            </p:txBody>
          </p:sp>
          <p:sp>
            <p:nvSpPr>
              <p:cNvPr id="60" name="Oval 7"/>
              <p:cNvSpPr>
                <a:spLocks noChangeArrowheads="1"/>
              </p:cNvSpPr>
              <p:nvPr/>
            </p:nvSpPr>
            <p:spPr bwMode="auto">
              <a:xfrm>
                <a:off x="2108" y="1718"/>
                <a:ext cx="36" cy="36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srgbClr val="0183AB"/>
                  </a:solidFill>
                  <a:latin typeface="Arial"/>
                </a:endParaRPr>
              </a:p>
            </p:txBody>
          </p:sp>
        </p:grpSp>
      </p:grpSp>
      <p:grpSp>
        <p:nvGrpSpPr>
          <p:cNvPr id="63" name="Group 6"/>
          <p:cNvGrpSpPr>
            <a:grpSpLocks noChangeAspect="1"/>
          </p:cNvGrpSpPr>
          <p:nvPr/>
        </p:nvGrpSpPr>
        <p:grpSpPr bwMode="auto">
          <a:xfrm>
            <a:off x="3742166" y="3377320"/>
            <a:ext cx="1203923" cy="1200440"/>
            <a:chOff x="2018" y="1344"/>
            <a:chExt cx="1382" cy="1378"/>
          </a:xfrm>
        </p:grpSpPr>
        <p:sp>
          <p:nvSpPr>
            <p:cNvPr id="64" name="AutoShape 5"/>
            <p:cNvSpPr>
              <a:spLocks noChangeAspect="1" noChangeArrowheads="1" noTextEdit="1"/>
            </p:cNvSpPr>
            <p:nvPr/>
          </p:nvSpPr>
          <p:spPr bwMode="auto">
            <a:xfrm>
              <a:off x="2018" y="1344"/>
              <a:ext cx="1382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5" name="Freeform 7"/>
            <p:cNvSpPr>
              <a:spLocks/>
            </p:cNvSpPr>
            <p:nvPr/>
          </p:nvSpPr>
          <p:spPr bwMode="auto">
            <a:xfrm>
              <a:off x="2018" y="1344"/>
              <a:ext cx="1382" cy="1378"/>
            </a:xfrm>
            <a:custGeom>
              <a:avLst/>
              <a:gdLst>
                <a:gd name="T0" fmla="*/ 0 w 1382"/>
                <a:gd name="T1" fmla="*/ 654 h 1378"/>
                <a:gd name="T2" fmla="*/ 14 w 1382"/>
                <a:gd name="T3" fmla="*/ 550 h 1378"/>
                <a:gd name="T4" fmla="*/ 42 w 1382"/>
                <a:gd name="T5" fmla="*/ 452 h 1378"/>
                <a:gd name="T6" fmla="*/ 84 w 1382"/>
                <a:gd name="T7" fmla="*/ 360 h 1378"/>
                <a:gd name="T8" fmla="*/ 138 w 1382"/>
                <a:gd name="T9" fmla="*/ 276 h 1378"/>
                <a:gd name="T10" fmla="*/ 202 w 1382"/>
                <a:gd name="T11" fmla="*/ 202 h 1378"/>
                <a:gd name="T12" fmla="*/ 278 w 1382"/>
                <a:gd name="T13" fmla="*/ 136 h 1378"/>
                <a:gd name="T14" fmla="*/ 362 w 1382"/>
                <a:gd name="T15" fmla="*/ 82 h 1378"/>
                <a:gd name="T16" fmla="*/ 454 w 1382"/>
                <a:gd name="T17" fmla="*/ 42 h 1378"/>
                <a:gd name="T18" fmla="*/ 552 w 1382"/>
                <a:gd name="T19" fmla="*/ 14 h 1378"/>
                <a:gd name="T20" fmla="*/ 656 w 1382"/>
                <a:gd name="T21" fmla="*/ 0 h 1378"/>
                <a:gd name="T22" fmla="*/ 726 w 1382"/>
                <a:gd name="T23" fmla="*/ 0 h 1378"/>
                <a:gd name="T24" fmla="*/ 830 w 1382"/>
                <a:gd name="T25" fmla="*/ 14 h 1378"/>
                <a:gd name="T26" fmla="*/ 930 w 1382"/>
                <a:gd name="T27" fmla="*/ 42 h 1378"/>
                <a:gd name="T28" fmla="*/ 1020 w 1382"/>
                <a:gd name="T29" fmla="*/ 82 h 1378"/>
                <a:gd name="T30" fmla="*/ 1106 w 1382"/>
                <a:gd name="T31" fmla="*/ 136 h 1378"/>
                <a:gd name="T32" fmla="*/ 1180 w 1382"/>
                <a:gd name="T33" fmla="*/ 202 h 1378"/>
                <a:gd name="T34" fmla="*/ 1246 w 1382"/>
                <a:gd name="T35" fmla="*/ 276 h 1378"/>
                <a:gd name="T36" fmla="*/ 1300 w 1382"/>
                <a:gd name="T37" fmla="*/ 360 h 1378"/>
                <a:gd name="T38" fmla="*/ 1340 w 1382"/>
                <a:gd name="T39" fmla="*/ 452 h 1378"/>
                <a:gd name="T40" fmla="*/ 1368 w 1382"/>
                <a:gd name="T41" fmla="*/ 550 h 1378"/>
                <a:gd name="T42" fmla="*/ 1382 w 1382"/>
                <a:gd name="T43" fmla="*/ 654 h 1378"/>
                <a:gd name="T44" fmla="*/ 1382 w 1382"/>
                <a:gd name="T45" fmla="*/ 724 h 1378"/>
                <a:gd name="T46" fmla="*/ 1368 w 1382"/>
                <a:gd name="T47" fmla="*/ 828 h 1378"/>
                <a:gd name="T48" fmla="*/ 1340 w 1382"/>
                <a:gd name="T49" fmla="*/ 926 h 1378"/>
                <a:gd name="T50" fmla="*/ 1300 w 1382"/>
                <a:gd name="T51" fmla="*/ 1016 h 1378"/>
                <a:gd name="T52" fmla="*/ 1246 w 1382"/>
                <a:gd name="T53" fmla="*/ 1100 h 1378"/>
                <a:gd name="T54" fmla="*/ 1180 w 1382"/>
                <a:gd name="T55" fmla="*/ 1176 h 1378"/>
                <a:gd name="T56" fmla="*/ 1106 w 1382"/>
                <a:gd name="T57" fmla="*/ 1240 h 1378"/>
                <a:gd name="T58" fmla="*/ 1020 w 1382"/>
                <a:gd name="T59" fmla="*/ 1294 h 1378"/>
                <a:gd name="T60" fmla="*/ 930 w 1382"/>
                <a:gd name="T61" fmla="*/ 1336 h 1378"/>
                <a:gd name="T62" fmla="*/ 830 w 1382"/>
                <a:gd name="T63" fmla="*/ 1364 h 1378"/>
                <a:gd name="T64" fmla="*/ 726 w 1382"/>
                <a:gd name="T65" fmla="*/ 1376 h 1378"/>
                <a:gd name="T66" fmla="*/ 656 w 1382"/>
                <a:gd name="T67" fmla="*/ 1376 h 1378"/>
                <a:gd name="T68" fmla="*/ 552 w 1382"/>
                <a:gd name="T69" fmla="*/ 1364 h 1378"/>
                <a:gd name="T70" fmla="*/ 454 w 1382"/>
                <a:gd name="T71" fmla="*/ 1336 h 1378"/>
                <a:gd name="T72" fmla="*/ 362 w 1382"/>
                <a:gd name="T73" fmla="*/ 1294 h 1378"/>
                <a:gd name="T74" fmla="*/ 278 w 1382"/>
                <a:gd name="T75" fmla="*/ 1240 h 1378"/>
                <a:gd name="T76" fmla="*/ 202 w 1382"/>
                <a:gd name="T77" fmla="*/ 1176 h 1378"/>
                <a:gd name="T78" fmla="*/ 138 w 1382"/>
                <a:gd name="T79" fmla="*/ 1100 h 1378"/>
                <a:gd name="T80" fmla="*/ 84 w 1382"/>
                <a:gd name="T81" fmla="*/ 1016 h 1378"/>
                <a:gd name="T82" fmla="*/ 42 w 1382"/>
                <a:gd name="T83" fmla="*/ 926 h 1378"/>
                <a:gd name="T84" fmla="*/ 14 w 1382"/>
                <a:gd name="T85" fmla="*/ 828 h 1378"/>
                <a:gd name="T86" fmla="*/ 0 w 1382"/>
                <a:gd name="T87" fmla="*/ 724 h 1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82" h="1378">
                  <a:moveTo>
                    <a:pt x="0" y="688"/>
                  </a:moveTo>
                  <a:lnTo>
                    <a:pt x="0" y="688"/>
                  </a:lnTo>
                  <a:lnTo>
                    <a:pt x="0" y="654"/>
                  </a:lnTo>
                  <a:lnTo>
                    <a:pt x="4" y="618"/>
                  </a:lnTo>
                  <a:lnTo>
                    <a:pt x="8" y="584"/>
                  </a:lnTo>
                  <a:lnTo>
                    <a:pt x="14" y="550"/>
                  </a:lnTo>
                  <a:lnTo>
                    <a:pt x="22" y="516"/>
                  </a:lnTo>
                  <a:lnTo>
                    <a:pt x="30" y="484"/>
                  </a:lnTo>
                  <a:lnTo>
                    <a:pt x="42" y="452"/>
                  </a:lnTo>
                  <a:lnTo>
                    <a:pt x="54" y="420"/>
                  </a:lnTo>
                  <a:lnTo>
                    <a:pt x="68" y="390"/>
                  </a:lnTo>
                  <a:lnTo>
                    <a:pt x="84" y="360"/>
                  </a:lnTo>
                  <a:lnTo>
                    <a:pt x="100" y="332"/>
                  </a:lnTo>
                  <a:lnTo>
                    <a:pt x="118" y="304"/>
                  </a:lnTo>
                  <a:lnTo>
                    <a:pt x="138" y="276"/>
                  </a:lnTo>
                  <a:lnTo>
                    <a:pt x="158" y="250"/>
                  </a:lnTo>
                  <a:lnTo>
                    <a:pt x="180" y="226"/>
                  </a:lnTo>
                  <a:lnTo>
                    <a:pt x="202" y="202"/>
                  </a:lnTo>
                  <a:lnTo>
                    <a:pt x="226" y="178"/>
                  </a:lnTo>
                  <a:lnTo>
                    <a:pt x="252" y="158"/>
                  </a:lnTo>
                  <a:lnTo>
                    <a:pt x="278" y="136"/>
                  </a:lnTo>
                  <a:lnTo>
                    <a:pt x="304" y="118"/>
                  </a:lnTo>
                  <a:lnTo>
                    <a:pt x="332" y="100"/>
                  </a:lnTo>
                  <a:lnTo>
                    <a:pt x="362" y="82"/>
                  </a:lnTo>
                  <a:lnTo>
                    <a:pt x="392" y="68"/>
                  </a:lnTo>
                  <a:lnTo>
                    <a:pt x="422" y="54"/>
                  </a:lnTo>
                  <a:lnTo>
                    <a:pt x="454" y="42"/>
                  </a:lnTo>
                  <a:lnTo>
                    <a:pt x="486" y="30"/>
                  </a:lnTo>
                  <a:lnTo>
                    <a:pt x="518" y="22"/>
                  </a:lnTo>
                  <a:lnTo>
                    <a:pt x="552" y="14"/>
                  </a:lnTo>
                  <a:lnTo>
                    <a:pt x="586" y="8"/>
                  </a:lnTo>
                  <a:lnTo>
                    <a:pt x="620" y="4"/>
                  </a:lnTo>
                  <a:lnTo>
                    <a:pt x="656" y="0"/>
                  </a:lnTo>
                  <a:lnTo>
                    <a:pt x="692" y="0"/>
                  </a:lnTo>
                  <a:lnTo>
                    <a:pt x="692" y="0"/>
                  </a:lnTo>
                  <a:lnTo>
                    <a:pt x="726" y="0"/>
                  </a:lnTo>
                  <a:lnTo>
                    <a:pt x="762" y="4"/>
                  </a:lnTo>
                  <a:lnTo>
                    <a:pt x="796" y="8"/>
                  </a:lnTo>
                  <a:lnTo>
                    <a:pt x="830" y="14"/>
                  </a:lnTo>
                  <a:lnTo>
                    <a:pt x="864" y="22"/>
                  </a:lnTo>
                  <a:lnTo>
                    <a:pt x="896" y="30"/>
                  </a:lnTo>
                  <a:lnTo>
                    <a:pt x="930" y="42"/>
                  </a:lnTo>
                  <a:lnTo>
                    <a:pt x="960" y="54"/>
                  </a:lnTo>
                  <a:lnTo>
                    <a:pt x="992" y="68"/>
                  </a:lnTo>
                  <a:lnTo>
                    <a:pt x="1020" y="82"/>
                  </a:lnTo>
                  <a:lnTo>
                    <a:pt x="1050" y="100"/>
                  </a:lnTo>
                  <a:lnTo>
                    <a:pt x="1078" y="118"/>
                  </a:lnTo>
                  <a:lnTo>
                    <a:pt x="1106" y="136"/>
                  </a:lnTo>
                  <a:lnTo>
                    <a:pt x="1132" y="158"/>
                  </a:lnTo>
                  <a:lnTo>
                    <a:pt x="1156" y="178"/>
                  </a:lnTo>
                  <a:lnTo>
                    <a:pt x="1180" y="202"/>
                  </a:lnTo>
                  <a:lnTo>
                    <a:pt x="1204" y="226"/>
                  </a:lnTo>
                  <a:lnTo>
                    <a:pt x="1224" y="250"/>
                  </a:lnTo>
                  <a:lnTo>
                    <a:pt x="1246" y="276"/>
                  </a:lnTo>
                  <a:lnTo>
                    <a:pt x="1264" y="304"/>
                  </a:lnTo>
                  <a:lnTo>
                    <a:pt x="1282" y="332"/>
                  </a:lnTo>
                  <a:lnTo>
                    <a:pt x="1300" y="360"/>
                  </a:lnTo>
                  <a:lnTo>
                    <a:pt x="1314" y="390"/>
                  </a:lnTo>
                  <a:lnTo>
                    <a:pt x="1328" y="420"/>
                  </a:lnTo>
                  <a:lnTo>
                    <a:pt x="1340" y="452"/>
                  </a:lnTo>
                  <a:lnTo>
                    <a:pt x="1352" y="484"/>
                  </a:lnTo>
                  <a:lnTo>
                    <a:pt x="1362" y="516"/>
                  </a:lnTo>
                  <a:lnTo>
                    <a:pt x="1368" y="550"/>
                  </a:lnTo>
                  <a:lnTo>
                    <a:pt x="1374" y="584"/>
                  </a:lnTo>
                  <a:lnTo>
                    <a:pt x="1380" y="618"/>
                  </a:lnTo>
                  <a:lnTo>
                    <a:pt x="1382" y="654"/>
                  </a:lnTo>
                  <a:lnTo>
                    <a:pt x="1382" y="688"/>
                  </a:lnTo>
                  <a:lnTo>
                    <a:pt x="1382" y="688"/>
                  </a:lnTo>
                  <a:lnTo>
                    <a:pt x="1382" y="724"/>
                  </a:lnTo>
                  <a:lnTo>
                    <a:pt x="1380" y="760"/>
                  </a:lnTo>
                  <a:lnTo>
                    <a:pt x="1374" y="794"/>
                  </a:lnTo>
                  <a:lnTo>
                    <a:pt x="1368" y="828"/>
                  </a:lnTo>
                  <a:lnTo>
                    <a:pt x="1362" y="860"/>
                  </a:lnTo>
                  <a:lnTo>
                    <a:pt x="1352" y="894"/>
                  </a:lnTo>
                  <a:lnTo>
                    <a:pt x="1340" y="926"/>
                  </a:lnTo>
                  <a:lnTo>
                    <a:pt x="1328" y="956"/>
                  </a:lnTo>
                  <a:lnTo>
                    <a:pt x="1314" y="988"/>
                  </a:lnTo>
                  <a:lnTo>
                    <a:pt x="1300" y="1016"/>
                  </a:lnTo>
                  <a:lnTo>
                    <a:pt x="1282" y="1046"/>
                  </a:lnTo>
                  <a:lnTo>
                    <a:pt x="1264" y="1074"/>
                  </a:lnTo>
                  <a:lnTo>
                    <a:pt x="1246" y="1100"/>
                  </a:lnTo>
                  <a:lnTo>
                    <a:pt x="1224" y="1126"/>
                  </a:lnTo>
                  <a:lnTo>
                    <a:pt x="1204" y="1152"/>
                  </a:lnTo>
                  <a:lnTo>
                    <a:pt x="1180" y="1176"/>
                  </a:lnTo>
                  <a:lnTo>
                    <a:pt x="1156" y="1198"/>
                  </a:lnTo>
                  <a:lnTo>
                    <a:pt x="1132" y="1220"/>
                  </a:lnTo>
                  <a:lnTo>
                    <a:pt x="1106" y="1240"/>
                  </a:lnTo>
                  <a:lnTo>
                    <a:pt x="1078" y="1260"/>
                  </a:lnTo>
                  <a:lnTo>
                    <a:pt x="1050" y="1278"/>
                  </a:lnTo>
                  <a:lnTo>
                    <a:pt x="1020" y="1294"/>
                  </a:lnTo>
                  <a:lnTo>
                    <a:pt x="992" y="1310"/>
                  </a:lnTo>
                  <a:lnTo>
                    <a:pt x="960" y="1324"/>
                  </a:lnTo>
                  <a:lnTo>
                    <a:pt x="930" y="1336"/>
                  </a:lnTo>
                  <a:lnTo>
                    <a:pt x="896" y="1346"/>
                  </a:lnTo>
                  <a:lnTo>
                    <a:pt x="864" y="1356"/>
                  </a:lnTo>
                  <a:lnTo>
                    <a:pt x="830" y="1364"/>
                  </a:lnTo>
                  <a:lnTo>
                    <a:pt x="796" y="1370"/>
                  </a:lnTo>
                  <a:lnTo>
                    <a:pt x="762" y="1374"/>
                  </a:lnTo>
                  <a:lnTo>
                    <a:pt x="726" y="1376"/>
                  </a:lnTo>
                  <a:lnTo>
                    <a:pt x="692" y="1378"/>
                  </a:lnTo>
                  <a:lnTo>
                    <a:pt x="692" y="1378"/>
                  </a:lnTo>
                  <a:lnTo>
                    <a:pt x="656" y="1376"/>
                  </a:lnTo>
                  <a:lnTo>
                    <a:pt x="620" y="1374"/>
                  </a:lnTo>
                  <a:lnTo>
                    <a:pt x="586" y="1370"/>
                  </a:lnTo>
                  <a:lnTo>
                    <a:pt x="552" y="1364"/>
                  </a:lnTo>
                  <a:lnTo>
                    <a:pt x="518" y="1356"/>
                  </a:lnTo>
                  <a:lnTo>
                    <a:pt x="486" y="1346"/>
                  </a:lnTo>
                  <a:lnTo>
                    <a:pt x="454" y="1336"/>
                  </a:lnTo>
                  <a:lnTo>
                    <a:pt x="422" y="1324"/>
                  </a:lnTo>
                  <a:lnTo>
                    <a:pt x="392" y="1310"/>
                  </a:lnTo>
                  <a:lnTo>
                    <a:pt x="362" y="1294"/>
                  </a:lnTo>
                  <a:lnTo>
                    <a:pt x="332" y="1278"/>
                  </a:lnTo>
                  <a:lnTo>
                    <a:pt x="304" y="1260"/>
                  </a:lnTo>
                  <a:lnTo>
                    <a:pt x="278" y="1240"/>
                  </a:lnTo>
                  <a:lnTo>
                    <a:pt x="252" y="1220"/>
                  </a:lnTo>
                  <a:lnTo>
                    <a:pt x="226" y="1198"/>
                  </a:lnTo>
                  <a:lnTo>
                    <a:pt x="202" y="1176"/>
                  </a:lnTo>
                  <a:lnTo>
                    <a:pt x="180" y="1152"/>
                  </a:lnTo>
                  <a:lnTo>
                    <a:pt x="158" y="1126"/>
                  </a:lnTo>
                  <a:lnTo>
                    <a:pt x="138" y="1100"/>
                  </a:lnTo>
                  <a:lnTo>
                    <a:pt x="118" y="1074"/>
                  </a:lnTo>
                  <a:lnTo>
                    <a:pt x="100" y="1046"/>
                  </a:lnTo>
                  <a:lnTo>
                    <a:pt x="84" y="1016"/>
                  </a:lnTo>
                  <a:lnTo>
                    <a:pt x="68" y="988"/>
                  </a:lnTo>
                  <a:lnTo>
                    <a:pt x="54" y="956"/>
                  </a:lnTo>
                  <a:lnTo>
                    <a:pt x="42" y="926"/>
                  </a:lnTo>
                  <a:lnTo>
                    <a:pt x="30" y="894"/>
                  </a:lnTo>
                  <a:lnTo>
                    <a:pt x="22" y="860"/>
                  </a:lnTo>
                  <a:lnTo>
                    <a:pt x="14" y="828"/>
                  </a:lnTo>
                  <a:lnTo>
                    <a:pt x="8" y="794"/>
                  </a:lnTo>
                  <a:lnTo>
                    <a:pt x="4" y="760"/>
                  </a:lnTo>
                  <a:lnTo>
                    <a:pt x="0" y="724"/>
                  </a:lnTo>
                  <a:lnTo>
                    <a:pt x="0" y="688"/>
                  </a:lnTo>
                  <a:lnTo>
                    <a:pt x="0" y="688"/>
                  </a:lnTo>
                  <a:close/>
                </a:path>
              </a:pathLst>
            </a:custGeom>
            <a:solidFill>
              <a:srgbClr val="1A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6" name="Freeform 8"/>
            <p:cNvSpPr>
              <a:spLocks/>
            </p:cNvSpPr>
            <p:nvPr/>
          </p:nvSpPr>
          <p:spPr bwMode="auto">
            <a:xfrm>
              <a:off x="2538" y="2052"/>
              <a:ext cx="734" cy="376"/>
            </a:xfrm>
            <a:custGeom>
              <a:avLst/>
              <a:gdLst>
                <a:gd name="T0" fmla="*/ 0 w 734"/>
                <a:gd name="T1" fmla="*/ 338 h 376"/>
                <a:gd name="T2" fmla="*/ 4 w 734"/>
                <a:gd name="T3" fmla="*/ 354 h 376"/>
                <a:gd name="T4" fmla="*/ 14 w 734"/>
                <a:gd name="T5" fmla="*/ 366 h 376"/>
                <a:gd name="T6" fmla="*/ 28 w 734"/>
                <a:gd name="T7" fmla="*/ 374 h 376"/>
                <a:gd name="T8" fmla="*/ 46 w 734"/>
                <a:gd name="T9" fmla="*/ 376 h 376"/>
                <a:gd name="T10" fmla="*/ 590 w 734"/>
                <a:gd name="T11" fmla="*/ 376 h 376"/>
                <a:gd name="T12" fmla="*/ 600 w 734"/>
                <a:gd name="T13" fmla="*/ 374 h 376"/>
                <a:gd name="T14" fmla="*/ 616 w 734"/>
                <a:gd name="T15" fmla="*/ 370 h 376"/>
                <a:gd name="T16" fmla="*/ 628 w 734"/>
                <a:gd name="T17" fmla="*/ 360 h 376"/>
                <a:gd name="T18" fmla="*/ 634 w 734"/>
                <a:gd name="T19" fmla="*/ 344 h 376"/>
                <a:gd name="T20" fmla="*/ 636 w 734"/>
                <a:gd name="T21" fmla="*/ 334 h 376"/>
                <a:gd name="T22" fmla="*/ 638 w 734"/>
                <a:gd name="T23" fmla="*/ 312 h 376"/>
                <a:gd name="T24" fmla="*/ 642 w 734"/>
                <a:gd name="T25" fmla="*/ 294 h 376"/>
                <a:gd name="T26" fmla="*/ 648 w 734"/>
                <a:gd name="T27" fmla="*/ 284 h 376"/>
                <a:gd name="T28" fmla="*/ 662 w 734"/>
                <a:gd name="T29" fmla="*/ 248 h 376"/>
                <a:gd name="T30" fmla="*/ 678 w 734"/>
                <a:gd name="T31" fmla="*/ 198 h 376"/>
                <a:gd name="T32" fmla="*/ 692 w 734"/>
                <a:gd name="T33" fmla="*/ 160 h 376"/>
                <a:gd name="T34" fmla="*/ 704 w 734"/>
                <a:gd name="T35" fmla="*/ 122 h 376"/>
                <a:gd name="T36" fmla="*/ 732 w 734"/>
                <a:gd name="T37" fmla="*/ 36 h 376"/>
                <a:gd name="T38" fmla="*/ 734 w 734"/>
                <a:gd name="T39" fmla="*/ 28 h 376"/>
                <a:gd name="T40" fmla="*/ 732 w 734"/>
                <a:gd name="T41" fmla="*/ 14 h 376"/>
                <a:gd name="T42" fmla="*/ 726 w 734"/>
                <a:gd name="T43" fmla="*/ 4 h 376"/>
                <a:gd name="T44" fmla="*/ 702 w 734"/>
                <a:gd name="T45" fmla="*/ 0 h 376"/>
                <a:gd name="T46" fmla="*/ 356 w 734"/>
                <a:gd name="T47" fmla="*/ 0 h 376"/>
                <a:gd name="T48" fmla="*/ 340 w 734"/>
                <a:gd name="T49" fmla="*/ 2 h 376"/>
                <a:gd name="T50" fmla="*/ 322 w 734"/>
                <a:gd name="T51" fmla="*/ 12 h 376"/>
                <a:gd name="T52" fmla="*/ 312 w 734"/>
                <a:gd name="T53" fmla="*/ 24 h 376"/>
                <a:gd name="T54" fmla="*/ 308 w 734"/>
                <a:gd name="T55" fmla="*/ 32 h 376"/>
                <a:gd name="T56" fmla="*/ 292 w 734"/>
                <a:gd name="T57" fmla="*/ 78 h 376"/>
                <a:gd name="T58" fmla="*/ 280 w 734"/>
                <a:gd name="T59" fmla="*/ 120 h 376"/>
                <a:gd name="T60" fmla="*/ 270 w 734"/>
                <a:gd name="T61" fmla="*/ 160 h 376"/>
                <a:gd name="T62" fmla="*/ 222 w 734"/>
                <a:gd name="T63" fmla="*/ 302 h 376"/>
                <a:gd name="T64" fmla="*/ 200 w 734"/>
                <a:gd name="T65" fmla="*/ 302 h 376"/>
                <a:gd name="T66" fmla="*/ 92 w 734"/>
                <a:gd name="T67" fmla="*/ 302 h 376"/>
                <a:gd name="T68" fmla="*/ 70 w 734"/>
                <a:gd name="T69" fmla="*/ 304 h 376"/>
                <a:gd name="T70" fmla="*/ 0 w 734"/>
                <a:gd name="T71" fmla="*/ 33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4" h="376">
                  <a:moveTo>
                    <a:pt x="0" y="338"/>
                  </a:moveTo>
                  <a:lnTo>
                    <a:pt x="0" y="338"/>
                  </a:lnTo>
                  <a:lnTo>
                    <a:pt x="2" y="348"/>
                  </a:lnTo>
                  <a:lnTo>
                    <a:pt x="4" y="354"/>
                  </a:lnTo>
                  <a:lnTo>
                    <a:pt x="8" y="362"/>
                  </a:lnTo>
                  <a:lnTo>
                    <a:pt x="14" y="366"/>
                  </a:lnTo>
                  <a:lnTo>
                    <a:pt x="20" y="370"/>
                  </a:lnTo>
                  <a:lnTo>
                    <a:pt x="28" y="374"/>
                  </a:lnTo>
                  <a:lnTo>
                    <a:pt x="36" y="374"/>
                  </a:lnTo>
                  <a:lnTo>
                    <a:pt x="46" y="376"/>
                  </a:lnTo>
                  <a:lnTo>
                    <a:pt x="46" y="376"/>
                  </a:lnTo>
                  <a:lnTo>
                    <a:pt x="590" y="376"/>
                  </a:lnTo>
                  <a:lnTo>
                    <a:pt x="590" y="376"/>
                  </a:lnTo>
                  <a:lnTo>
                    <a:pt x="600" y="374"/>
                  </a:lnTo>
                  <a:lnTo>
                    <a:pt x="608" y="372"/>
                  </a:lnTo>
                  <a:lnTo>
                    <a:pt x="616" y="370"/>
                  </a:lnTo>
                  <a:lnTo>
                    <a:pt x="622" y="366"/>
                  </a:lnTo>
                  <a:lnTo>
                    <a:pt x="628" y="360"/>
                  </a:lnTo>
                  <a:lnTo>
                    <a:pt x="632" y="352"/>
                  </a:lnTo>
                  <a:lnTo>
                    <a:pt x="634" y="344"/>
                  </a:lnTo>
                  <a:lnTo>
                    <a:pt x="636" y="334"/>
                  </a:lnTo>
                  <a:lnTo>
                    <a:pt x="636" y="334"/>
                  </a:lnTo>
                  <a:lnTo>
                    <a:pt x="638" y="312"/>
                  </a:lnTo>
                  <a:lnTo>
                    <a:pt x="638" y="312"/>
                  </a:lnTo>
                  <a:lnTo>
                    <a:pt x="638" y="302"/>
                  </a:lnTo>
                  <a:lnTo>
                    <a:pt x="642" y="294"/>
                  </a:lnTo>
                  <a:lnTo>
                    <a:pt x="642" y="294"/>
                  </a:lnTo>
                  <a:lnTo>
                    <a:pt x="648" y="284"/>
                  </a:lnTo>
                  <a:lnTo>
                    <a:pt x="654" y="272"/>
                  </a:lnTo>
                  <a:lnTo>
                    <a:pt x="662" y="248"/>
                  </a:lnTo>
                  <a:lnTo>
                    <a:pt x="670" y="222"/>
                  </a:lnTo>
                  <a:lnTo>
                    <a:pt x="678" y="198"/>
                  </a:lnTo>
                  <a:lnTo>
                    <a:pt x="678" y="198"/>
                  </a:lnTo>
                  <a:lnTo>
                    <a:pt x="692" y="160"/>
                  </a:lnTo>
                  <a:lnTo>
                    <a:pt x="704" y="122"/>
                  </a:lnTo>
                  <a:lnTo>
                    <a:pt x="704" y="122"/>
                  </a:lnTo>
                  <a:lnTo>
                    <a:pt x="718" y="80"/>
                  </a:lnTo>
                  <a:lnTo>
                    <a:pt x="732" y="36"/>
                  </a:lnTo>
                  <a:lnTo>
                    <a:pt x="732" y="36"/>
                  </a:lnTo>
                  <a:lnTo>
                    <a:pt x="734" y="28"/>
                  </a:lnTo>
                  <a:lnTo>
                    <a:pt x="734" y="20"/>
                  </a:lnTo>
                  <a:lnTo>
                    <a:pt x="732" y="14"/>
                  </a:lnTo>
                  <a:lnTo>
                    <a:pt x="730" y="8"/>
                  </a:lnTo>
                  <a:lnTo>
                    <a:pt x="726" y="4"/>
                  </a:lnTo>
                  <a:lnTo>
                    <a:pt x="720" y="2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340" y="2"/>
                  </a:lnTo>
                  <a:lnTo>
                    <a:pt x="326" y="8"/>
                  </a:lnTo>
                  <a:lnTo>
                    <a:pt x="322" y="12"/>
                  </a:lnTo>
                  <a:lnTo>
                    <a:pt x="316" y="18"/>
                  </a:lnTo>
                  <a:lnTo>
                    <a:pt x="312" y="24"/>
                  </a:lnTo>
                  <a:lnTo>
                    <a:pt x="308" y="32"/>
                  </a:lnTo>
                  <a:lnTo>
                    <a:pt x="308" y="32"/>
                  </a:lnTo>
                  <a:lnTo>
                    <a:pt x="300" y="56"/>
                  </a:lnTo>
                  <a:lnTo>
                    <a:pt x="292" y="78"/>
                  </a:lnTo>
                  <a:lnTo>
                    <a:pt x="292" y="78"/>
                  </a:lnTo>
                  <a:lnTo>
                    <a:pt x="280" y="120"/>
                  </a:lnTo>
                  <a:lnTo>
                    <a:pt x="270" y="160"/>
                  </a:lnTo>
                  <a:lnTo>
                    <a:pt x="270" y="160"/>
                  </a:lnTo>
                  <a:lnTo>
                    <a:pt x="222" y="302"/>
                  </a:lnTo>
                  <a:lnTo>
                    <a:pt x="222" y="302"/>
                  </a:lnTo>
                  <a:lnTo>
                    <a:pt x="200" y="302"/>
                  </a:lnTo>
                  <a:lnTo>
                    <a:pt x="200" y="302"/>
                  </a:lnTo>
                  <a:lnTo>
                    <a:pt x="92" y="302"/>
                  </a:lnTo>
                  <a:lnTo>
                    <a:pt x="92" y="302"/>
                  </a:lnTo>
                  <a:lnTo>
                    <a:pt x="80" y="302"/>
                  </a:lnTo>
                  <a:lnTo>
                    <a:pt x="70" y="304"/>
                  </a:lnTo>
                  <a:lnTo>
                    <a:pt x="70" y="304"/>
                  </a:ln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2194" y="1948"/>
              <a:ext cx="768" cy="482"/>
            </a:xfrm>
            <a:custGeom>
              <a:avLst/>
              <a:gdLst>
                <a:gd name="T0" fmla="*/ 458 w 768"/>
                <a:gd name="T1" fmla="*/ 106 h 482"/>
                <a:gd name="T2" fmla="*/ 466 w 768"/>
                <a:gd name="T3" fmla="*/ 56 h 482"/>
                <a:gd name="T4" fmla="*/ 438 w 768"/>
                <a:gd name="T5" fmla="*/ 12 h 482"/>
                <a:gd name="T6" fmla="*/ 508 w 768"/>
                <a:gd name="T7" fmla="*/ 6 h 482"/>
                <a:gd name="T8" fmla="*/ 522 w 768"/>
                <a:gd name="T9" fmla="*/ 30 h 482"/>
                <a:gd name="T10" fmla="*/ 510 w 768"/>
                <a:gd name="T11" fmla="*/ 54 h 482"/>
                <a:gd name="T12" fmla="*/ 514 w 768"/>
                <a:gd name="T13" fmla="*/ 96 h 482"/>
                <a:gd name="T14" fmla="*/ 544 w 768"/>
                <a:gd name="T15" fmla="*/ 238 h 482"/>
                <a:gd name="T16" fmla="*/ 568 w 768"/>
                <a:gd name="T17" fmla="*/ 172 h 482"/>
                <a:gd name="T18" fmla="*/ 586 w 768"/>
                <a:gd name="T19" fmla="*/ 10 h 482"/>
                <a:gd name="T20" fmla="*/ 674 w 768"/>
                <a:gd name="T21" fmla="*/ 20 h 482"/>
                <a:gd name="T22" fmla="*/ 768 w 768"/>
                <a:gd name="T23" fmla="*/ 78 h 482"/>
                <a:gd name="T24" fmla="*/ 750 w 768"/>
                <a:gd name="T25" fmla="*/ 82 h 482"/>
                <a:gd name="T26" fmla="*/ 666 w 768"/>
                <a:gd name="T27" fmla="*/ 86 h 482"/>
                <a:gd name="T28" fmla="*/ 634 w 768"/>
                <a:gd name="T29" fmla="*/ 114 h 482"/>
                <a:gd name="T30" fmla="*/ 612 w 768"/>
                <a:gd name="T31" fmla="*/ 180 h 482"/>
                <a:gd name="T32" fmla="*/ 574 w 768"/>
                <a:gd name="T33" fmla="*/ 300 h 482"/>
                <a:gd name="T34" fmla="*/ 548 w 768"/>
                <a:gd name="T35" fmla="*/ 374 h 482"/>
                <a:gd name="T36" fmla="*/ 534 w 768"/>
                <a:gd name="T37" fmla="*/ 382 h 482"/>
                <a:gd name="T38" fmla="*/ 442 w 768"/>
                <a:gd name="T39" fmla="*/ 380 h 482"/>
                <a:gd name="T40" fmla="*/ 440 w 768"/>
                <a:gd name="T41" fmla="*/ 362 h 482"/>
                <a:gd name="T42" fmla="*/ 438 w 768"/>
                <a:gd name="T43" fmla="*/ 314 h 482"/>
                <a:gd name="T44" fmla="*/ 414 w 768"/>
                <a:gd name="T45" fmla="*/ 276 h 482"/>
                <a:gd name="T46" fmla="*/ 362 w 768"/>
                <a:gd name="T47" fmla="*/ 254 h 482"/>
                <a:gd name="T48" fmla="*/ 194 w 768"/>
                <a:gd name="T49" fmla="*/ 292 h 482"/>
                <a:gd name="T50" fmla="*/ 170 w 768"/>
                <a:gd name="T51" fmla="*/ 304 h 482"/>
                <a:gd name="T52" fmla="*/ 172 w 768"/>
                <a:gd name="T53" fmla="*/ 320 h 482"/>
                <a:gd name="T54" fmla="*/ 190 w 768"/>
                <a:gd name="T55" fmla="*/ 320 h 482"/>
                <a:gd name="T56" fmla="*/ 338 w 768"/>
                <a:gd name="T57" fmla="*/ 280 h 482"/>
                <a:gd name="T58" fmla="*/ 380 w 768"/>
                <a:gd name="T59" fmla="*/ 284 h 482"/>
                <a:gd name="T60" fmla="*/ 410 w 768"/>
                <a:gd name="T61" fmla="*/ 314 h 482"/>
                <a:gd name="T62" fmla="*/ 416 w 768"/>
                <a:gd name="T63" fmla="*/ 350 h 482"/>
                <a:gd name="T64" fmla="*/ 398 w 768"/>
                <a:gd name="T65" fmla="*/ 388 h 482"/>
                <a:gd name="T66" fmla="*/ 366 w 768"/>
                <a:gd name="T67" fmla="*/ 404 h 482"/>
                <a:gd name="T68" fmla="*/ 200 w 768"/>
                <a:gd name="T69" fmla="*/ 450 h 482"/>
                <a:gd name="T70" fmla="*/ 110 w 768"/>
                <a:gd name="T71" fmla="*/ 478 h 482"/>
                <a:gd name="T72" fmla="*/ 46 w 768"/>
                <a:gd name="T73" fmla="*/ 476 h 482"/>
                <a:gd name="T74" fmla="*/ 14 w 768"/>
                <a:gd name="T75" fmla="*/ 448 h 482"/>
                <a:gd name="T76" fmla="*/ 2 w 768"/>
                <a:gd name="T77" fmla="*/ 396 h 482"/>
                <a:gd name="T78" fmla="*/ 34 w 768"/>
                <a:gd name="T79" fmla="*/ 326 h 482"/>
                <a:gd name="T80" fmla="*/ 154 w 768"/>
                <a:gd name="T81" fmla="*/ 136 h 482"/>
                <a:gd name="T82" fmla="*/ 206 w 768"/>
                <a:gd name="T83" fmla="*/ 68 h 482"/>
                <a:gd name="T84" fmla="*/ 248 w 768"/>
                <a:gd name="T85" fmla="*/ 34 h 482"/>
                <a:gd name="T86" fmla="*/ 360 w 768"/>
                <a:gd name="T87" fmla="*/ 0 h 482"/>
                <a:gd name="T88" fmla="*/ 384 w 768"/>
                <a:gd name="T89" fmla="*/ 12 h 482"/>
                <a:gd name="T90" fmla="*/ 394 w 768"/>
                <a:gd name="T91" fmla="*/ 56 h 482"/>
                <a:gd name="T92" fmla="*/ 404 w 768"/>
                <a:gd name="T93" fmla="*/ 168 h 482"/>
                <a:gd name="T94" fmla="*/ 422 w 768"/>
                <a:gd name="T95" fmla="*/ 232 h 482"/>
                <a:gd name="T96" fmla="*/ 432 w 768"/>
                <a:gd name="T97" fmla="*/ 240 h 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68" h="482">
                  <a:moveTo>
                    <a:pt x="432" y="240"/>
                  </a:moveTo>
                  <a:lnTo>
                    <a:pt x="432" y="240"/>
                  </a:lnTo>
                  <a:lnTo>
                    <a:pt x="458" y="106"/>
                  </a:lnTo>
                  <a:lnTo>
                    <a:pt x="458" y="106"/>
                  </a:lnTo>
                  <a:lnTo>
                    <a:pt x="464" y="80"/>
                  </a:lnTo>
                  <a:lnTo>
                    <a:pt x="466" y="68"/>
                  </a:lnTo>
                  <a:lnTo>
                    <a:pt x="466" y="56"/>
                  </a:lnTo>
                  <a:lnTo>
                    <a:pt x="466" y="56"/>
                  </a:lnTo>
                  <a:lnTo>
                    <a:pt x="462" y="44"/>
                  </a:lnTo>
                  <a:lnTo>
                    <a:pt x="454" y="34"/>
                  </a:lnTo>
                  <a:lnTo>
                    <a:pt x="438" y="12"/>
                  </a:lnTo>
                  <a:lnTo>
                    <a:pt x="438" y="12"/>
                  </a:lnTo>
                  <a:lnTo>
                    <a:pt x="446" y="10"/>
                  </a:lnTo>
                  <a:lnTo>
                    <a:pt x="456" y="8"/>
                  </a:lnTo>
                  <a:lnTo>
                    <a:pt x="480" y="6"/>
                  </a:lnTo>
                  <a:lnTo>
                    <a:pt x="508" y="6"/>
                  </a:lnTo>
                  <a:lnTo>
                    <a:pt x="534" y="10"/>
                  </a:lnTo>
                  <a:lnTo>
                    <a:pt x="534" y="10"/>
                  </a:lnTo>
                  <a:lnTo>
                    <a:pt x="528" y="20"/>
                  </a:lnTo>
                  <a:lnTo>
                    <a:pt x="522" y="30"/>
                  </a:lnTo>
                  <a:lnTo>
                    <a:pt x="522" y="30"/>
                  </a:lnTo>
                  <a:lnTo>
                    <a:pt x="516" y="36"/>
                  </a:lnTo>
                  <a:lnTo>
                    <a:pt x="512" y="44"/>
                  </a:lnTo>
                  <a:lnTo>
                    <a:pt x="510" y="54"/>
                  </a:lnTo>
                  <a:lnTo>
                    <a:pt x="508" y="62"/>
                  </a:lnTo>
                  <a:lnTo>
                    <a:pt x="510" y="80"/>
                  </a:lnTo>
                  <a:lnTo>
                    <a:pt x="514" y="96"/>
                  </a:lnTo>
                  <a:lnTo>
                    <a:pt x="514" y="96"/>
                  </a:lnTo>
                  <a:lnTo>
                    <a:pt x="530" y="170"/>
                  </a:lnTo>
                  <a:lnTo>
                    <a:pt x="530" y="170"/>
                  </a:lnTo>
                  <a:lnTo>
                    <a:pt x="544" y="238"/>
                  </a:lnTo>
                  <a:lnTo>
                    <a:pt x="544" y="238"/>
                  </a:lnTo>
                  <a:lnTo>
                    <a:pt x="554" y="224"/>
                  </a:lnTo>
                  <a:lnTo>
                    <a:pt x="558" y="214"/>
                  </a:lnTo>
                  <a:lnTo>
                    <a:pt x="558" y="214"/>
                  </a:lnTo>
                  <a:lnTo>
                    <a:pt x="568" y="172"/>
                  </a:lnTo>
                  <a:lnTo>
                    <a:pt x="576" y="118"/>
                  </a:lnTo>
                  <a:lnTo>
                    <a:pt x="582" y="60"/>
                  </a:lnTo>
                  <a:lnTo>
                    <a:pt x="586" y="10"/>
                  </a:lnTo>
                  <a:lnTo>
                    <a:pt x="586" y="10"/>
                  </a:lnTo>
                  <a:lnTo>
                    <a:pt x="604" y="8"/>
                  </a:lnTo>
                  <a:lnTo>
                    <a:pt x="626" y="10"/>
                  </a:lnTo>
                  <a:lnTo>
                    <a:pt x="650" y="14"/>
                  </a:lnTo>
                  <a:lnTo>
                    <a:pt x="674" y="20"/>
                  </a:lnTo>
                  <a:lnTo>
                    <a:pt x="700" y="30"/>
                  </a:lnTo>
                  <a:lnTo>
                    <a:pt x="724" y="44"/>
                  </a:lnTo>
                  <a:lnTo>
                    <a:pt x="748" y="60"/>
                  </a:lnTo>
                  <a:lnTo>
                    <a:pt x="768" y="78"/>
                  </a:lnTo>
                  <a:lnTo>
                    <a:pt x="768" y="78"/>
                  </a:lnTo>
                  <a:lnTo>
                    <a:pt x="758" y="80"/>
                  </a:lnTo>
                  <a:lnTo>
                    <a:pt x="750" y="82"/>
                  </a:lnTo>
                  <a:lnTo>
                    <a:pt x="750" y="82"/>
                  </a:lnTo>
                  <a:lnTo>
                    <a:pt x="690" y="82"/>
                  </a:lnTo>
                  <a:lnTo>
                    <a:pt x="690" y="82"/>
                  </a:lnTo>
                  <a:lnTo>
                    <a:pt x="678" y="84"/>
                  </a:lnTo>
                  <a:lnTo>
                    <a:pt x="666" y="86"/>
                  </a:lnTo>
                  <a:lnTo>
                    <a:pt x="656" y="90"/>
                  </a:lnTo>
                  <a:lnTo>
                    <a:pt x="648" y="98"/>
                  </a:lnTo>
                  <a:lnTo>
                    <a:pt x="640" y="104"/>
                  </a:lnTo>
                  <a:lnTo>
                    <a:pt x="634" y="114"/>
                  </a:lnTo>
                  <a:lnTo>
                    <a:pt x="628" y="126"/>
                  </a:lnTo>
                  <a:lnTo>
                    <a:pt x="624" y="138"/>
                  </a:lnTo>
                  <a:lnTo>
                    <a:pt x="624" y="138"/>
                  </a:lnTo>
                  <a:lnTo>
                    <a:pt x="612" y="180"/>
                  </a:lnTo>
                  <a:lnTo>
                    <a:pt x="598" y="222"/>
                  </a:lnTo>
                  <a:lnTo>
                    <a:pt x="598" y="222"/>
                  </a:lnTo>
                  <a:lnTo>
                    <a:pt x="574" y="300"/>
                  </a:lnTo>
                  <a:lnTo>
                    <a:pt x="574" y="300"/>
                  </a:lnTo>
                  <a:lnTo>
                    <a:pt x="562" y="334"/>
                  </a:lnTo>
                  <a:lnTo>
                    <a:pt x="552" y="368"/>
                  </a:lnTo>
                  <a:lnTo>
                    <a:pt x="552" y="368"/>
                  </a:lnTo>
                  <a:lnTo>
                    <a:pt x="548" y="374"/>
                  </a:lnTo>
                  <a:lnTo>
                    <a:pt x="544" y="376"/>
                  </a:lnTo>
                  <a:lnTo>
                    <a:pt x="540" y="380"/>
                  </a:lnTo>
                  <a:lnTo>
                    <a:pt x="534" y="382"/>
                  </a:lnTo>
                  <a:lnTo>
                    <a:pt x="534" y="382"/>
                  </a:lnTo>
                  <a:lnTo>
                    <a:pt x="492" y="382"/>
                  </a:lnTo>
                  <a:lnTo>
                    <a:pt x="450" y="382"/>
                  </a:lnTo>
                  <a:lnTo>
                    <a:pt x="450" y="382"/>
                  </a:lnTo>
                  <a:lnTo>
                    <a:pt x="442" y="380"/>
                  </a:lnTo>
                  <a:lnTo>
                    <a:pt x="438" y="376"/>
                  </a:lnTo>
                  <a:lnTo>
                    <a:pt x="438" y="370"/>
                  </a:lnTo>
                  <a:lnTo>
                    <a:pt x="440" y="362"/>
                  </a:lnTo>
                  <a:lnTo>
                    <a:pt x="440" y="362"/>
                  </a:lnTo>
                  <a:lnTo>
                    <a:pt x="442" y="354"/>
                  </a:lnTo>
                  <a:lnTo>
                    <a:pt x="444" y="346"/>
                  </a:lnTo>
                  <a:lnTo>
                    <a:pt x="442" y="330"/>
                  </a:lnTo>
                  <a:lnTo>
                    <a:pt x="438" y="314"/>
                  </a:lnTo>
                  <a:lnTo>
                    <a:pt x="432" y="300"/>
                  </a:lnTo>
                  <a:lnTo>
                    <a:pt x="432" y="300"/>
                  </a:lnTo>
                  <a:lnTo>
                    <a:pt x="424" y="286"/>
                  </a:lnTo>
                  <a:lnTo>
                    <a:pt x="414" y="276"/>
                  </a:lnTo>
                  <a:lnTo>
                    <a:pt x="402" y="268"/>
                  </a:lnTo>
                  <a:lnTo>
                    <a:pt x="390" y="260"/>
                  </a:lnTo>
                  <a:lnTo>
                    <a:pt x="376" y="256"/>
                  </a:lnTo>
                  <a:lnTo>
                    <a:pt x="362" y="254"/>
                  </a:lnTo>
                  <a:lnTo>
                    <a:pt x="346" y="254"/>
                  </a:lnTo>
                  <a:lnTo>
                    <a:pt x="332" y="256"/>
                  </a:lnTo>
                  <a:lnTo>
                    <a:pt x="332" y="256"/>
                  </a:lnTo>
                  <a:lnTo>
                    <a:pt x="194" y="292"/>
                  </a:lnTo>
                  <a:lnTo>
                    <a:pt x="194" y="292"/>
                  </a:lnTo>
                  <a:lnTo>
                    <a:pt x="182" y="296"/>
                  </a:lnTo>
                  <a:lnTo>
                    <a:pt x="170" y="304"/>
                  </a:lnTo>
                  <a:lnTo>
                    <a:pt x="170" y="304"/>
                  </a:lnTo>
                  <a:lnTo>
                    <a:pt x="166" y="308"/>
                  </a:lnTo>
                  <a:lnTo>
                    <a:pt x="164" y="312"/>
                  </a:lnTo>
                  <a:lnTo>
                    <a:pt x="168" y="318"/>
                  </a:lnTo>
                  <a:lnTo>
                    <a:pt x="172" y="320"/>
                  </a:lnTo>
                  <a:lnTo>
                    <a:pt x="172" y="320"/>
                  </a:lnTo>
                  <a:lnTo>
                    <a:pt x="182" y="322"/>
                  </a:lnTo>
                  <a:lnTo>
                    <a:pt x="190" y="320"/>
                  </a:lnTo>
                  <a:lnTo>
                    <a:pt x="190" y="320"/>
                  </a:lnTo>
                  <a:lnTo>
                    <a:pt x="278" y="296"/>
                  </a:lnTo>
                  <a:lnTo>
                    <a:pt x="278" y="296"/>
                  </a:lnTo>
                  <a:lnTo>
                    <a:pt x="318" y="284"/>
                  </a:lnTo>
                  <a:lnTo>
                    <a:pt x="338" y="280"/>
                  </a:lnTo>
                  <a:lnTo>
                    <a:pt x="358" y="278"/>
                  </a:lnTo>
                  <a:lnTo>
                    <a:pt x="358" y="278"/>
                  </a:lnTo>
                  <a:lnTo>
                    <a:pt x="370" y="280"/>
                  </a:lnTo>
                  <a:lnTo>
                    <a:pt x="380" y="284"/>
                  </a:lnTo>
                  <a:lnTo>
                    <a:pt x="390" y="290"/>
                  </a:lnTo>
                  <a:lnTo>
                    <a:pt x="398" y="296"/>
                  </a:lnTo>
                  <a:lnTo>
                    <a:pt x="406" y="304"/>
                  </a:lnTo>
                  <a:lnTo>
                    <a:pt x="410" y="314"/>
                  </a:lnTo>
                  <a:lnTo>
                    <a:pt x="414" y="324"/>
                  </a:lnTo>
                  <a:lnTo>
                    <a:pt x="416" y="336"/>
                  </a:lnTo>
                  <a:lnTo>
                    <a:pt x="416" y="336"/>
                  </a:lnTo>
                  <a:lnTo>
                    <a:pt x="416" y="350"/>
                  </a:lnTo>
                  <a:lnTo>
                    <a:pt x="414" y="362"/>
                  </a:lnTo>
                  <a:lnTo>
                    <a:pt x="410" y="372"/>
                  </a:lnTo>
                  <a:lnTo>
                    <a:pt x="406" y="382"/>
                  </a:lnTo>
                  <a:lnTo>
                    <a:pt x="398" y="388"/>
                  </a:lnTo>
                  <a:lnTo>
                    <a:pt x="388" y="394"/>
                  </a:lnTo>
                  <a:lnTo>
                    <a:pt x="378" y="400"/>
                  </a:lnTo>
                  <a:lnTo>
                    <a:pt x="366" y="404"/>
                  </a:lnTo>
                  <a:lnTo>
                    <a:pt x="366" y="404"/>
                  </a:lnTo>
                  <a:lnTo>
                    <a:pt x="324" y="416"/>
                  </a:lnTo>
                  <a:lnTo>
                    <a:pt x="282" y="428"/>
                  </a:lnTo>
                  <a:lnTo>
                    <a:pt x="200" y="450"/>
                  </a:lnTo>
                  <a:lnTo>
                    <a:pt x="200" y="450"/>
                  </a:lnTo>
                  <a:lnTo>
                    <a:pt x="156" y="464"/>
                  </a:lnTo>
                  <a:lnTo>
                    <a:pt x="132" y="472"/>
                  </a:lnTo>
                  <a:lnTo>
                    <a:pt x="110" y="478"/>
                  </a:lnTo>
                  <a:lnTo>
                    <a:pt x="110" y="478"/>
                  </a:lnTo>
                  <a:lnTo>
                    <a:pt x="82" y="482"/>
                  </a:lnTo>
                  <a:lnTo>
                    <a:pt x="70" y="482"/>
                  </a:lnTo>
                  <a:lnTo>
                    <a:pt x="58" y="480"/>
                  </a:lnTo>
                  <a:lnTo>
                    <a:pt x="46" y="476"/>
                  </a:lnTo>
                  <a:lnTo>
                    <a:pt x="36" y="470"/>
                  </a:lnTo>
                  <a:lnTo>
                    <a:pt x="26" y="460"/>
                  </a:lnTo>
                  <a:lnTo>
                    <a:pt x="14" y="448"/>
                  </a:lnTo>
                  <a:lnTo>
                    <a:pt x="14" y="448"/>
                  </a:lnTo>
                  <a:lnTo>
                    <a:pt x="8" y="438"/>
                  </a:lnTo>
                  <a:lnTo>
                    <a:pt x="2" y="424"/>
                  </a:lnTo>
                  <a:lnTo>
                    <a:pt x="0" y="412"/>
                  </a:lnTo>
                  <a:lnTo>
                    <a:pt x="2" y="396"/>
                  </a:lnTo>
                  <a:lnTo>
                    <a:pt x="2" y="396"/>
                  </a:lnTo>
                  <a:lnTo>
                    <a:pt x="10" y="378"/>
                  </a:lnTo>
                  <a:lnTo>
                    <a:pt x="16" y="360"/>
                  </a:lnTo>
                  <a:lnTo>
                    <a:pt x="34" y="326"/>
                  </a:lnTo>
                  <a:lnTo>
                    <a:pt x="72" y="262"/>
                  </a:lnTo>
                  <a:lnTo>
                    <a:pt x="72" y="262"/>
                  </a:lnTo>
                  <a:lnTo>
                    <a:pt x="112" y="198"/>
                  </a:lnTo>
                  <a:lnTo>
                    <a:pt x="154" y="136"/>
                  </a:lnTo>
                  <a:lnTo>
                    <a:pt x="154" y="136"/>
                  </a:lnTo>
                  <a:lnTo>
                    <a:pt x="174" y="108"/>
                  </a:lnTo>
                  <a:lnTo>
                    <a:pt x="196" y="80"/>
                  </a:lnTo>
                  <a:lnTo>
                    <a:pt x="206" y="68"/>
                  </a:lnTo>
                  <a:lnTo>
                    <a:pt x="220" y="56"/>
                  </a:lnTo>
                  <a:lnTo>
                    <a:pt x="232" y="44"/>
                  </a:lnTo>
                  <a:lnTo>
                    <a:pt x="248" y="34"/>
                  </a:lnTo>
                  <a:lnTo>
                    <a:pt x="248" y="34"/>
                  </a:lnTo>
                  <a:lnTo>
                    <a:pt x="272" y="22"/>
                  </a:lnTo>
                  <a:lnTo>
                    <a:pt x="302" y="12"/>
                  </a:lnTo>
                  <a:lnTo>
                    <a:pt x="334" y="4"/>
                  </a:lnTo>
                  <a:lnTo>
                    <a:pt x="360" y="0"/>
                  </a:lnTo>
                  <a:lnTo>
                    <a:pt x="360" y="0"/>
                  </a:lnTo>
                  <a:lnTo>
                    <a:pt x="372" y="2"/>
                  </a:lnTo>
                  <a:lnTo>
                    <a:pt x="378" y="6"/>
                  </a:lnTo>
                  <a:lnTo>
                    <a:pt x="384" y="12"/>
                  </a:lnTo>
                  <a:lnTo>
                    <a:pt x="388" y="20"/>
                  </a:lnTo>
                  <a:lnTo>
                    <a:pt x="388" y="20"/>
                  </a:lnTo>
                  <a:lnTo>
                    <a:pt x="392" y="38"/>
                  </a:lnTo>
                  <a:lnTo>
                    <a:pt x="394" y="56"/>
                  </a:lnTo>
                  <a:lnTo>
                    <a:pt x="396" y="94"/>
                  </a:lnTo>
                  <a:lnTo>
                    <a:pt x="396" y="132"/>
                  </a:lnTo>
                  <a:lnTo>
                    <a:pt x="400" y="150"/>
                  </a:lnTo>
                  <a:lnTo>
                    <a:pt x="404" y="168"/>
                  </a:lnTo>
                  <a:lnTo>
                    <a:pt x="404" y="168"/>
                  </a:lnTo>
                  <a:lnTo>
                    <a:pt x="416" y="220"/>
                  </a:lnTo>
                  <a:lnTo>
                    <a:pt x="416" y="220"/>
                  </a:lnTo>
                  <a:lnTo>
                    <a:pt x="422" y="232"/>
                  </a:lnTo>
                  <a:lnTo>
                    <a:pt x="428" y="242"/>
                  </a:lnTo>
                  <a:lnTo>
                    <a:pt x="428" y="242"/>
                  </a:lnTo>
                  <a:lnTo>
                    <a:pt x="432" y="240"/>
                  </a:lnTo>
                  <a:lnTo>
                    <a:pt x="432" y="2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8" name="Freeform 10"/>
            <p:cNvSpPr>
              <a:spLocks/>
            </p:cNvSpPr>
            <p:nvPr/>
          </p:nvSpPr>
          <p:spPr bwMode="auto">
            <a:xfrm>
              <a:off x="2538" y="2052"/>
              <a:ext cx="734" cy="376"/>
            </a:xfrm>
            <a:custGeom>
              <a:avLst/>
              <a:gdLst>
                <a:gd name="T0" fmla="*/ 0 w 734"/>
                <a:gd name="T1" fmla="*/ 338 h 376"/>
                <a:gd name="T2" fmla="*/ 70 w 734"/>
                <a:gd name="T3" fmla="*/ 304 h 376"/>
                <a:gd name="T4" fmla="*/ 92 w 734"/>
                <a:gd name="T5" fmla="*/ 302 h 376"/>
                <a:gd name="T6" fmla="*/ 200 w 734"/>
                <a:gd name="T7" fmla="*/ 302 h 376"/>
                <a:gd name="T8" fmla="*/ 222 w 734"/>
                <a:gd name="T9" fmla="*/ 302 h 376"/>
                <a:gd name="T10" fmla="*/ 270 w 734"/>
                <a:gd name="T11" fmla="*/ 160 h 376"/>
                <a:gd name="T12" fmla="*/ 280 w 734"/>
                <a:gd name="T13" fmla="*/ 120 h 376"/>
                <a:gd name="T14" fmla="*/ 292 w 734"/>
                <a:gd name="T15" fmla="*/ 78 h 376"/>
                <a:gd name="T16" fmla="*/ 308 w 734"/>
                <a:gd name="T17" fmla="*/ 32 h 376"/>
                <a:gd name="T18" fmla="*/ 312 w 734"/>
                <a:gd name="T19" fmla="*/ 24 h 376"/>
                <a:gd name="T20" fmla="*/ 322 w 734"/>
                <a:gd name="T21" fmla="*/ 12 h 376"/>
                <a:gd name="T22" fmla="*/ 340 w 734"/>
                <a:gd name="T23" fmla="*/ 2 h 376"/>
                <a:gd name="T24" fmla="*/ 356 w 734"/>
                <a:gd name="T25" fmla="*/ 0 h 376"/>
                <a:gd name="T26" fmla="*/ 702 w 734"/>
                <a:gd name="T27" fmla="*/ 0 h 376"/>
                <a:gd name="T28" fmla="*/ 726 w 734"/>
                <a:gd name="T29" fmla="*/ 4 h 376"/>
                <a:gd name="T30" fmla="*/ 732 w 734"/>
                <a:gd name="T31" fmla="*/ 14 h 376"/>
                <a:gd name="T32" fmla="*/ 734 w 734"/>
                <a:gd name="T33" fmla="*/ 28 h 376"/>
                <a:gd name="T34" fmla="*/ 732 w 734"/>
                <a:gd name="T35" fmla="*/ 36 h 376"/>
                <a:gd name="T36" fmla="*/ 704 w 734"/>
                <a:gd name="T37" fmla="*/ 122 h 376"/>
                <a:gd name="T38" fmla="*/ 692 w 734"/>
                <a:gd name="T39" fmla="*/ 160 h 376"/>
                <a:gd name="T40" fmla="*/ 678 w 734"/>
                <a:gd name="T41" fmla="*/ 198 h 376"/>
                <a:gd name="T42" fmla="*/ 662 w 734"/>
                <a:gd name="T43" fmla="*/ 248 h 376"/>
                <a:gd name="T44" fmla="*/ 648 w 734"/>
                <a:gd name="T45" fmla="*/ 284 h 376"/>
                <a:gd name="T46" fmla="*/ 642 w 734"/>
                <a:gd name="T47" fmla="*/ 294 h 376"/>
                <a:gd name="T48" fmla="*/ 638 w 734"/>
                <a:gd name="T49" fmla="*/ 312 h 376"/>
                <a:gd name="T50" fmla="*/ 636 w 734"/>
                <a:gd name="T51" fmla="*/ 334 h 376"/>
                <a:gd name="T52" fmla="*/ 634 w 734"/>
                <a:gd name="T53" fmla="*/ 344 h 376"/>
                <a:gd name="T54" fmla="*/ 628 w 734"/>
                <a:gd name="T55" fmla="*/ 360 h 376"/>
                <a:gd name="T56" fmla="*/ 616 w 734"/>
                <a:gd name="T57" fmla="*/ 370 h 376"/>
                <a:gd name="T58" fmla="*/ 600 w 734"/>
                <a:gd name="T59" fmla="*/ 374 h 376"/>
                <a:gd name="T60" fmla="*/ 590 w 734"/>
                <a:gd name="T61" fmla="*/ 376 h 376"/>
                <a:gd name="T62" fmla="*/ 46 w 734"/>
                <a:gd name="T63" fmla="*/ 376 h 376"/>
                <a:gd name="T64" fmla="*/ 28 w 734"/>
                <a:gd name="T65" fmla="*/ 374 h 376"/>
                <a:gd name="T66" fmla="*/ 14 w 734"/>
                <a:gd name="T67" fmla="*/ 366 h 376"/>
                <a:gd name="T68" fmla="*/ 4 w 734"/>
                <a:gd name="T69" fmla="*/ 354 h 376"/>
                <a:gd name="T70" fmla="*/ 0 w 734"/>
                <a:gd name="T71" fmla="*/ 338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734" h="376">
                  <a:moveTo>
                    <a:pt x="0" y="338"/>
                  </a:moveTo>
                  <a:lnTo>
                    <a:pt x="0" y="338"/>
                  </a:lnTo>
                  <a:lnTo>
                    <a:pt x="70" y="304"/>
                  </a:lnTo>
                  <a:lnTo>
                    <a:pt x="70" y="304"/>
                  </a:lnTo>
                  <a:lnTo>
                    <a:pt x="80" y="302"/>
                  </a:lnTo>
                  <a:lnTo>
                    <a:pt x="92" y="302"/>
                  </a:lnTo>
                  <a:lnTo>
                    <a:pt x="92" y="302"/>
                  </a:lnTo>
                  <a:lnTo>
                    <a:pt x="200" y="302"/>
                  </a:lnTo>
                  <a:lnTo>
                    <a:pt x="200" y="302"/>
                  </a:lnTo>
                  <a:lnTo>
                    <a:pt x="222" y="302"/>
                  </a:lnTo>
                  <a:lnTo>
                    <a:pt x="222" y="302"/>
                  </a:lnTo>
                  <a:lnTo>
                    <a:pt x="270" y="160"/>
                  </a:lnTo>
                  <a:lnTo>
                    <a:pt x="270" y="160"/>
                  </a:lnTo>
                  <a:lnTo>
                    <a:pt x="280" y="120"/>
                  </a:lnTo>
                  <a:lnTo>
                    <a:pt x="292" y="78"/>
                  </a:lnTo>
                  <a:lnTo>
                    <a:pt x="292" y="78"/>
                  </a:lnTo>
                  <a:lnTo>
                    <a:pt x="300" y="56"/>
                  </a:lnTo>
                  <a:lnTo>
                    <a:pt x="308" y="32"/>
                  </a:lnTo>
                  <a:lnTo>
                    <a:pt x="308" y="32"/>
                  </a:lnTo>
                  <a:lnTo>
                    <a:pt x="312" y="24"/>
                  </a:lnTo>
                  <a:lnTo>
                    <a:pt x="316" y="18"/>
                  </a:lnTo>
                  <a:lnTo>
                    <a:pt x="322" y="12"/>
                  </a:lnTo>
                  <a:lnTo>
                    <a:pt x="326" y="8"/>
                  </a:lnTo>
                  <a:lnTo>
                    <a:pt x="340" y="2"/>
                  </a:lnTo>
                  <a:lnTo>
                    <a:pt x="356" y="0"/>
                  </a:lnTo>
                  <a:lnTo>
                    <a:pt x="356" y="0"/>
                  </a:lnTo>
                  <a:lnTo>
                    <a:pt x="702" y="0"/>
                  </a:lnTo>
                  <a:lnTo>
                    <a:pt x="702" y="0"/>
                  </a:lnTo>
                  <a:lnTo>
                    <a:pt x="720" y="2"/>
                  </a:lnTo>
                  <a:lnTo>
                    <a:pt x="726" y="4"/>
                  </a:lnTo>
                  <a:lnTo>
                    <a:pt x="730" y="8"/>
                  </a:lnTo>
                  <a:lnTo>
                    <a:pt x="732" y="14"/>
                  </a:lnTo>
                  <a:lnTo>
                    <a:pt x="734" y="20"/>
                  </a:lnTo>
                  <a:lnTo>
                    <a:pt x="734" y="28"/>
                  </a:lnTo>
                  <a:lnTo>
                    <a:pt x="732" y="36"/>
                  </a:lnTo>
                  <a:lnTo>
                    <a:pt x="732" y="36"/>
                  </a:lnTo>
                  <a:lnTo>
                    <a:pt x="718" y="80"/>
                  </a:lnTo>
                  <a:lnTo>
                    <a:pt x="704" y="122"/>
                  </a:lnTo>
                  <a:lnTo>
                    <a:pt x="704" y="122"/>
                  </a:lnTo>
                  <a:lnTo>
                    <a:pt x="692" y="160"/>
                  </a:lnTo>
                  <a:lnTo>
                    <a:pt x="678" y="198"/>
                  </a:lnTo>
                  <a:lnTo>
                    <a:pt x="678" y="198"/>
                  </a:lnTo>
                  <a:lnTo>
                    <a:pt x="670" y="222"/>
                  </a:lnTo>
                  <a:lnTo>
                    <a:pt x="662" y="248"/>
                  </a:lnTo>
                  <a:lnTo>
                    <a:pt x="654" y="272"/>
                  </a:lnTo>
                  <a:lnTo>
                    <a:pt x="648" y="284"/>
                  </a:lnTo>
                  <a:lnTo>
                    <a:pt x="642" y="294"/>
                  </a:lnTo>
                  <a:lnTo>
                    <a:pt x="642" y="294"/>
                  </a:lnTo>
                  <a:lnTo>
                    <a:pt x="638" y="302"/>
                  </a:lnTo>
                  <a:lnTo>
                    <a:pt x="638" y="312"/>
                  </a:lnTo>
                  <a:lnTo>
                    <a:pt x="638" y="312"/>
                  </a:lnTo>
                  <a:lnTo>
                    <a:pt x="636" y="334"/>
                  </a:lnTo>
                  <a:lnTo>
                    <a:pt x="636" y="334"/>
                  </a:lnTo>
                  <a:lnTo>
                    <a:pt x="634" y="344"/>
                  </a:lnTo>
                  <a:lnTo>
                    <a:pt x="632" y="352"/>
                  </a:lnTo>
                  <a:lnTo>
                    <a:pt x="628" y="360"/>
                  </a:lnTo>
                  <a:lnTo>
                    <a:pt x="622" y="366"/>
                  </a:lnTo>
                  <a:lnTo>
                    <a:pt x="616" y="370"/>
                  </a:lnTo>
                  <a:lnTo>
                    <a:pt x="608" y="372"/>
                  </a:lnTo>
                  <a:lnTo>
                    <a:pt x="600" y="374"/>
                  </a:lnTo>
                  <a:lnTo>
                    <a:pt x="590" y="376"/>
                  </a:lnTo>
                  <a:lnTo>
                    <a:pt x="590" y="376"/>
                  </a:lnTo>
                  <a:lnTo>
                    <a:pt x="46" y="376"/>
                  </a:lnTo>
                  <a:lnTo>
                    <a:pt x="46" y="376"/>
                  </a:lnTo>
                  <a:lnTo>
                    <a:pt x="36" y="374"/>
                  </a:lnTo>
                  <a:lnTo>
                    <a:pt x="28" y="374"/>
                  </a:lnTo>
                  <a:lnTo>
                    <a:pt x="20" y="370"/>
                  </a:lnTo>
                  <a:lnTo>
                    <a:pt x="14" y="366"/>
                  </a:lnTo>
                  <a:lnTo>
                    <a:pt x="8" y="362"/>
                  </a:lnTo>
                  <a:lnTo>
                    <a:pt x="4" y="354"/>
                  </a:lnTo>
                  <a:lnTo>
                    <a:pt x="2" y="348"/>
                  </a:lnTo>
                  <a:lnTo>
                    <a:pt x="0" y="338"/>
                  </a:lnTo>
                  <a:lnTo>
                    <a:pt x="0" y="33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69" name="Freeform 11"/>
            <p:cNvSpPr>
              <a:spLocks/>
            </p:cNvSpPr>
            <p:nvPr/>
          </p:nvSpPr>
          <p:spPr bwMode="auto">
            <a:xfrm>
              <a:off x="2526" y="1672"/>
              <a:ext cx="314" cy="260"/>
            </a:xfrm>
            <a:custGeom>
              <a:avLst/>
              <a:gdLst>
                <a:gd name="T0" fmla="*/ 314 w 314"/>
                <a:gd name="T1" fmla="*/ 102 h 260"/>
                <a:gd name="T2" fmla="*/ 314 w 314"/>
                <a:gd name="T3" fmla="*/ 102 h 260"/>
                <a:gd name="T4" fmla="*/ 314 w 314"/>
                <a:gd name="T5" fmla="*/ 118 h 260"/>
                <a:gd name="T6" fmla="*/ 310 w 314"/>
                <a:gd name="T7" fmla="*/ 134 h 260"/>
                <a:gd name="T8" fmla="*/ 306 w 314"/>
                <a:gd name="T9" fmla="*/ 150 h 260"/>
                <a:gd name="T10" fmla="*/ 302 w 314"/>
                <a:gd name="T11" fmla="*/ 164 h 260"/>
                <a:gd name="T12" fmla="*/ 294 w 314"/>
                <a:gd name="T13" fmla="*/ 178 h 260"/>
                <a:gd name="T14" fmla="*/ 288 w 314"/>
                <a:gd name="T15" fmla="*/ 190 h 260"/>
                <a:gd name="T16" fmla="*/ 278 w 314"/>
                <a:gd name="T17" fmla="*/ 202 h 260"/>
                <a:gd name="T18" fmla="*/ 268 w 314"/>
                <a:gd name="T19" fmla="*/ 214 h 260"/>
                <a:gd name="T20" fmla="*/ 256 w 314"/>
                <a:gd name="T21" fmla="*/ 224 h 260"/>
                <a:gd name="T22" fmla="*/ 244 w 314"/>
                <a:gd name="T23" fmla="*/ 232 h 260"/>
                <a:gd name="T24" fmla="*/ 232 w 314"/>
                <a:gd name="T25" fmla="*/ 240 h 260"/>
                <a:gd name="T26" fmla="*/ 218 w 314"/>
                <a:gd name="T27" fmla="*/ 248 h 260"/>
                <a:gd name="T28" fmla="*/ 204 w 314"/>
                <a:gd name="T29" fmla="*/ 252 h 260"/>
                <a:gd name="T30" fmla="*/ 188 w 314"/>
                <a:gd name="T31" fmla="*/ 256 h 260"/>
                <a:gd name="T32" fmla="*/ 172 w 314"/>
                <a:gd name="T33" fmla="*/ 258 h 260"/>
                <a:gd name="T34" fmla="*/ 156 w 314"/>
                <a:gd name="T35" fmla="*/ 260 h 260"/>
                <a:gd name="T36" fmla="*/ 156 w 314"/>
                <a:gd name="T37" fmla="*/ 260 h 260"/>
                <a:gd name="T38" fmla="*/ 140 w 314"/>
                <a:gd name="T39" fmla="*/ 258 h 260"/>
                <a:gd name="T40" fmla="*/ 126 w 314"/>
                <a:gd name="T41" fmla="*/ 256 h 260"/>
                <a:gd name="T42" fmla="*/ 110 w 314"/>
                <a:gd name="T43" fmla="*/ 252 h 260"/>
                <a:gd name="T44" fmla="*/ 96 w 314"/>
                <a:gd name="T45" fmla="*/ 248 h 260"/>
                <a:gd name="T46" fmla="*/ 82 w 314"/>
                <a:gd name="T47" fmla="*/ 240 h 260"/>
                <a:gd name="T48" fmla="*/ 70 w 314"/>
                <a:gd name="T49" fmla="*/ 232 h 260"/>
                <a:gd name="T50" fmla="*/ 58 w 314"/>
                <a:gd name="T51" fmla="*/ 224 h 260"/>
                <a:gd name="T52" fmla="*/ 46 w 314"/>
                <a:gd name="T53" fmla="*/ 214 h 260"/>
                <a:gd name="T54" fmla="*/ 36 w 314"/>
                <a:gd name="T55" fmla="*/ 202 h 260"/>
                <a:gd name="T56" fmla="*/ 26 w 314"/>
                <a:gd name="T57" fmla="*/ 190 h 260"/>
                <a:gd name="T58" fmla="*/ 18 w 314"/>
                <a:gd name="T59" fmla="*/ 178 h 260"/>
                <a:gd name="T60" fmla="*/ 12 w 314"/>
                <a:gd name="T61" fmla="*/ 164 h 260"/>
                <a:gd name="T62" fmla="*/ 8 w 314"/>
                <a:gd name="T63" fmla="*/ 150 h 260"/>
                <a:gd name="T64" fmla="*/ 4 w 314"/>
                <a:gd name="T65" fmla="*/ 134 h 260"/>
                <a:gd name="T66" fmla="*/ 0 w 314"/>
                <a:gd name="T67" fmla="*/ 118 h 260"/>
                <a:gd name="T68" fmla="*/ 0 w 314"/>
                <a:gd name="T69" fmla="*/ 102 h 260"/>
                <a:gd name="T70" fmla="*/ 0 w 314"/>
                <a:gd name="T71" fmla="*/ 102 h 260"/>
                <a:gd name="T72" fmla="*/ 0 w 314"/>
                <a:gd name="T73" fmla="*/ 88 h 260"/>
                <a:gd name="T74" fmla="*/ 2 w 314"/>
                <a:gd name="T75" fmla="*/ 74 h 260"/>
                <a:gd name="T76" fmla="*/ 6 w 314"/>
                <a:gd name="T77" fmla="*/ 62 h 260"/>
                <a:gd name="T78" fmla="*/ 10 w 314"/>
                <a:gd name="T79" fmla="*/ 48 h 260"/>
                <a:gd name="T80" fmla="*/ 22 w 314"/>
                <a:gd name="T81" fmla="*/ 24 h 260"/>
                <a:gd name="T82" fmla="*/ 36 w 314"/>
                <a:gd name="T83" fmla="*/ 2 h 260"/>
                <a:gd name="T84" fmla="*/ 36 w 314"/>
                <a:gd name="T85" fmla="*/ 2 h 260"/>
                <a:gd name="T86" fmla="*/ 158 w 314"/>
                <a:gd name="T87" fmla="*/ 0 h 260"/>
                <a:gd name="T88" fmla="*/ 276 w 314"/>
                <a:gd name="T89" fmla="*/ 0 h 260"/>
                <a:gd name="T90" fmla="*/ 276 w 314"/>
                <a:gd name="T91" fmla="*/ 0 h 260"/>
                <a:gd name="T92" fmla="*/ 292 w 314"/>
                <a:gd name="T93" fmla="*/ 22 h 260"/>
                <a:gd name="T94" fmla="*/ 304 w 314"/>
                <a:gd name="T95" fmla="*/ 48 h 260"/>
                <a:gd name="T96" fmla="*/ 308 w 314"/>
                <a:gd name="T97" fmla="*/ 60 h 260"/>
                <a:gd name="T98" fmla="*/ 312 w 314"/>
                <a:gd name="T99" fmla="*/ 74 h 260"/>
                <a:gd name="T100" fmla="*/ 314 w 314"/>
                <a:gd name="T101" fmla="*/ 88 h 260"/>
                <a:gd name="T102" fmla="*/ 314 w 314"/>
                <a:gd name="T103" fmla="*/ 102 h 260"/>
                <a:gd name="T104" fmla="*/ 314 w 314"/>
                <a:gd name="T105" fmla="*/ 102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14" h="260">
                  <a:moveTo>
                    <a:pt x="314" y="102"/>
                  </a:moveTo>
                  <a:lnTo>
                    <a:pt x="314" y="102"/>
                  </a:lnTo>
                  <a:lnTo>
                    <a:pt x="314" y="118"/>
                  </a:lnTo>
                  <a:lnTo>
                    <a:pt x="310" y="134"/>
                  </a:lnTo>
                  <a:lnTo>
                    <a:pt x="306" y="150"/>
                  </a:lnTo>
                  <a:lnTo>
                    <a:pt x="302" y="164"/>
                  </a:lnTo>
                  <a:lnTo>
                    <a:pt x="294" y="178"/>
                  </a:lnTo>
                  <a:lnTo>
                    <a:pt x="288" y="190"/>
                  </a:lnTo>
                  <a:lnTo>
                    <a:pt x="278" y="202"/>
                  </a:lnTo>
                  <a:lnTo>
                    <a:pt x="268" y="214"/>
                  </a:lnTo>
                  <a:lnTo>
                    <a:pt x="256" y="224"/>
                  </a:lnTo>
                  <a:lnTo>
                    <a:pt x="244" y="232"/>
                  </a:lnTo>
                  <a:lnTo>
                    <a:pt x="232" y="240"/>
                  </a:lnTo>
                  <a:lnTo>
                    <a:pt x="218" y="248"/>
                  </a:lnTo>
                  <a:lnTo>
                    <a:pt x="204" y="252"/>
                  </a:lnTo>
                  <a:lnTo>
                    <a:pt x="188" y="256"/>
                  </a:lnTo>
                  <a:lnTo>
                    <a:pt x="172" y="258"/>
                  </a:lnTo>
                  <a:lnTo>
                    <a:pt x="156" y="260"/>
                  </a:lnTo>
                  <a:lnTo>
                    <a:pt x="156" y="260"/>
                  </a:lnTo>
                  <a:lnTo>
                    <a:pt x="140" y="258"/>
                  </a:lnTo>
                  <a:lnTo>
                    <a:pt x="126" y="256"/>
                  </a:lnTo>
                  <a:lnTo>
                    <a:pt x="110" y="252"/>
                  </a:lnTo>
                  <a:lnTo>
                    <a:pt x="96" y="248"/>
                  </a:lnTo>
                  <a:lnTo>
                    <a:pt x="82" y="240"/>
                  </a:lnTo>
                  <a:lnTo>
                    <a:pt x="70" y="232"/>
                  </a:lnTo>
                  <a:lnTo>
                    <a:pt x="58" y="224"/>
                  </a:lnTo>
                  <a:lnTo>
                    <a:pt x="46" y="214"/>
                  </a:lnTo>
                  <a:lnTo>
                    <a:pt x="36" y="202"/>
                  </a:lnTo>
                  <a:lnTo>
                    <a:pt x="26" y="190"/>
                  </a:lnTo>
                  <a:lnTo>
                    <a:pt x="18" y="178"/>
                  </a:lnTo>
                  <a:lnTo>
                    <a:pt x="12" y="164"/>
                  </a:lnTo>
                  <a:lnTo>
                    <a:pt x="8" y="150"/>
                  </a:lnTo>
                  <a:lnTo>
                    <a:pt x="4" y="134"/>
                  </a:lnTo>
                  <a:lnTo>
                    <a:pt x="0" y="118"/>
                  </a:lnTo>
                  <a:lnTo>
                    <a:pt x="0" y="102"/>
                  </a:lnTo>
                  <a:lnTo>
                    <a:pt x="0" y="102"/>
                  </a:lnTo>
                  <a:lnTo>
                    <a:pt x="0" y="88"/>
                  </a:lnTo>
                  <a:lnTo>
                    <a:pt x="2" y="74"/>
                  </a:lnTo>
                  <a:lnTo>
                    <a:pt x="6" y="62"/>
                  </a:lnTo>
                  <a:lnTo>
                    <a:pt x="10" y="48"/>
                  </a:lnTo>
                  <a:lnTo>
                    <a:pt x="22" y="24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158" y="0"/>
                  </a:lnTo>
                  <a:lnTo>
                    <a:pt x="276" y="0"/>
                  </a:lnTo>
                  <a:lnTo>
                    <a:pt x="276" y="0"/>
                  </a:lnTo>
                  <a:lnTo>
                    <a:pt x="292" y="22"/>
                  </a:lnTo>
                  <a:lnTo>
                    <a:pt x="304" y="48"/>
                  </a:lnTo>
                  <a:lnTo>
                    <a:pt x="308" y="60"/>
                  </a:lnTo>
                  <a:lnTo>
                    <a:pt x="312" y="74"/>
                  </a:lnTo>
                  <a:lnTo>
                    <a:pt x="314" y="88"/>
                  </a:lnTo>
                  <a:lnTo>
                    <a:pt x="314" y="102"/>
                  </a:lnTo>
                  <a:lnTo>
                    <a:pt x="314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0" name="Rectangle 12"/>
            <p:cNvSpPr>
              <a:spLocks noChangeArrowheads="1"/>
            </p:cNvSpPr>
            <p:nvPr/>
          </p:nvSpPr>
          <p:spPr bwMode="auto">
            <a:xfrm>
              <a:off x="2564" y="1456"/>
              <a:ext cx="238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1" name="Freeform 13"/>
            <p:cNvSpPr>
              <a:spLocks/>
            </p:cNvSpPr>
            <p:nvPr/>
          </p:nvSpPr>
          <p:spPr bwMode="auto">
            <a:xfrm>
              <a:off x="2658" y="1504"/>
              <a:ext cx="94" cy="96"/>
            </a:xfrm>
            <a:custGeom>
              <a:avLst/>
              <a:gdLst>
                <a:gd name="T0" fmla="*/ 94 w 94"/>
                <a:gd name="T1" fmla="*/ 28 h 96"/>
                <a:gd name="T2" fmla="*/ 66 w 94"/>
                <a:gd name="T3" fmla="*/ 28 h 96"/>
                <a:gd name="T4" fmla="*/ 66 w 94"/>
                <a:gd name="T5" fmla="*/ 0 h 96"/>
                <a:gd name="T6" fmla="*/ 26 w 94"/>
                <a:gd name="T7" fmla="*/ 0 h 96"/>
                <a:gd name="T8" fmla="*/ 26 w 94"/>
                <a:gd name="T9" fmla="*/ 28 h 96"/>
                <a:gd name="T10" fmla="*/ 0 w 94"/>
                <a:gd name="T11" fmla="*/ 28 h 96"/>
                <a:gd name="T12" fmla="*/ 0 w 94"/>
                <a:gd name="T13" fmla="*/ 68 h 96"/>
                <a:gd name="T14" fmla="*/ 26 w 94"/>
                <a:gd name="T15" fmla="*/ 68 h 96"/>
                <a:gd name="T16" fmla="*/ 26 w 94"/>
                <a:gd name="T17" fmla="*/ 96 h 96"/>
                <a:gd name="T18" fmla="*/ 66 w 94"/>
                <a:gd name="T19" fmla="*/ 96 h 96"/>
                <a:gd name="T20" fmla="*/ 66 w 94"/>
                <a:gd name="T21" fmla="*/ 68 h 96"/>
                <a:gd name="T22" fmla="*/ 94 w 94"/>
                <a:gd name="T23" fmla="*/ 68 h 96"/>
                <a:gd name="T24" fmla="*/ 94 w 94"/>
                <a:gd name="T25" fmla="*/ 2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96">
                  <a:moveTo>
                    <a:pt x="94" y="28"/>
                  </a:moveTo>
                  <a:lnTo>
                    <a:pt x="66" y="28"/>
                  </a:lnTo>
                  <a:lnTo>
                    <a:pt x="66" y="0"/>
                  </a:lnTo>
                  <a:lnTo>
                    <a:pt x="26" y="0"/>
                  </a:lnTo>
                  <a:lnTo>
                    <a:pt x="26" y="28"/>
                  </a:lnTo>
                  <a:lnTo>
                    <a:pt x="0" y="28"/>
                  </a:lnTo>
                  <a:lnTo>
                    <a:pt x="0" y="68"/>
                  </a:lnTo>
                  <a:lnTo>
                    <a:pt x="26" y="68"/>
                  </a:lnTo>
                  <a:lnTo>
                    <a:pt x="26" y="96"/>
                  </a:lnTo>
                  <a:lnTo>
                    <a:pt x="66" y="96"/>
                  </a:lnTo>
                  <a:lnTo>
                    <a:pt x="66" y="68"/>
                  </a:lnTo>
                  <a:lnTo>
                    <a:pt x="94" y="68"/>
                  </a:lnTo>
                  <a:lnTo>
                    <a:pt x="94" y="28"/>
                  </a:lnTo>
                  <a:close/>
                </a:path>
              </a:pathLst>
            </a:custGeom>
            <a:solidFill>
              <a:srgbClr val="1A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2" name="Freeform 14"/>
            <p:cNvSpPr>
              <a:spLocks noEditPoints="1"/>
            </p:cNvSpPr>
            <p:nvPr/>
          </p:nvSpPr>
          <p:spPr bwMode="auto">
            <a:xfrm>
              <a:off x="2578" y="1736"/>
              <a:ext cx="110" cy="86"/>
            </a:xfrm>
            <a:custGeom>
              <a:avLst/>
              <a:gdLst>
                <a:gd name="T0" fmla="*/ 54 w 110"/>
                <a:gd name="T1" fmla="*/ 86 h 86"/>
                <a:gd name="T2" fmla="*/ 22 w 110"/>
                <a:gd name="T3" fmla="*/ 82 h 86"/>
                <a:gd name="T4" fmla="*/ 12 w 110"/>
                <a:gd name="T5" fmla="*/ 74 h 86"/>
                <a:gd name="T6" fmla="*/ 4 w 110"/>
                <a:gd name="T7" fmla="*/ 62 h 86"/>
                <a:gd name="T8" fmla="*/ 2 w 110"/>
                <a:gd name="T9" fmla="*/ 50 h 86"/>
                <a:gd name="T10" fmla="*/ 0 w 110"/>
                <a:gd name="T11" fmla="*/ 38 h 86"/>
                <a:gd name="T12" fmla="*/ 0 w 110"/>
                <a:gd name="T13" fmla="*/ 24 h 86"/>
                <a:gd name="T14" fmla="*/ 6 w 110"/>
                <a:gd name="T15" fmla="*/ 8 h 86"/>
                <a:gd name="T16" fmla="*/ 10 w 110"/>
                <a:gd name="T17" fmla="*/ 2 h 86"/>
                <a:gd name="T18" fmla="*/ 20 w 110"/>
                <a:gd name="T19" fmla="*/ 0 h 86"/>
                <a:gd name="T20" fmla="*/ 38 w 110"/>
                <a:gd name="T21" fmla="*/ 2 h 86"/>
                <a:gd name="T22" fmla="*/ 92 w 110"/>
                <a:gd name="T23" fmla="*/ 8 h 86"/>
                <a:gd name="T24" fmla="*/ 106 w 110"/>
                <a:gd name="T25" fmla="*/ 14 h 86"/>
                <a:gd name="T26" fmla="*/ 108 w 110"/>
                <a:gd name="T27" fmla="*/ 18 h 86"/>
                <a:gd name="T28" fmla="*/ 110 w 110"/>
                <a:gd name="T29" fmla="*/ 32 h 86"/>
                <a:gd name="T30" fmla="*/ 110 w 110"/>
                <a:gd name="T31" fmla="*/ 52 h 86"/>
                <a:gd name="T32" fmla="*/ 102 w 110"/>
                <a:gd name="T33" fmla="*/ 70 h 86"/>
                <a:gd name="T34" fmla="*/ 96 w 110"/>
                <a:gd name="T35" fmla="*/ 78 h 86"/>
                <a:gd name="T36" fmla="*/ 72 w 110"/>
                <a:gd name="T37" fmla="*/ 84 h 86"/>
                <a:gd name="T38" fmla="*/ 54 w 110"/>
                <a:gd name="T39" fmla="*/ 86 h 86"/>
                <a:gd name="T40" fmla="*/ 10 w 110"/>
                <a:gd name="T41" fmla="*/ 42 h 86"/>
                <a:gd name="T42" fmla="*/ 14 w 110"/>
                <a:gd name="T43" fmla="*/ 56 h 86"/>
                <a:gd name="T44" fmla="*/ 18 w 110"/>
                <a:gd name="T45" fmla="*/ 64 h 86"/>
                <a:gd name="T46" fmla="*/ 36 w 110"/>
                <a:gd name="T47" fmla="*/ 72 h 86"/>
                <a:gd name="T48" fmla="*/ 54 w 110"/>
                <a:gd name="T49" fmla="*/ 74 h 86"/>
                <a:gd name="T50" fmla="*/ 82 w 110"/>
                <a:gd name="T51" fmla="*/ 70 h 86"/>
                <a:gd name="T52" fmla="*/ 96 w 110"/>
                <a:gd name="T53" fmla="*/ 62 h 86"/>
                <a:gd name="T54" fmla="*/ 100 w 110"/>
                <a:gd name="T55" fmla="*/ 54 h 86"/>
                <a:gd name="T56" fmla="*/ 100 w 110"/>
                <a:gd name="T57" fmla="*/ 30 h 86"/>
                <a:gd name="T58" fmla="*/ 100 w 110"/>
                <a:gd name="T59" fmla="*/ 22 h 86"/>
                <a:gd name="T60" fmla="*/ 66 w 110"/>
                <a:gd name="T61" fmla="*/ 16 h 86"/>
                <a:gd name="T62" fmla="*/ 20 w 110"/>
                <a:gd name="T63" fmla="*/ 12 h 86"/>
                <a:gd name="T64" fmla="*/ 16 w 110"/>
                <a:gd name="T65" fmla="*/ 12 h 86"/>
                <a:gd name="T66" fmla="*/ 12 w 110"/>
                <a:gd name="T67" fmla="*/ 16 h 86"/>
                <a:gd name="T68" fmla="*/ 10 w 110"/>
                <a:gd name="T69" fmla="*/ 28 h 86"/>
                <a:gd name="T70" fmla="*/ 10 w 110"/>
                <a:gd name="T71" fmla="*/ 4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10" h="86">
                  <a:moveTo>
                    <a:pt x="54" y="86"/>
                  </a:moveTo>
                  <a:lnTo>
                    <a:pt x="54" y="86"/>
                  </a:lnTo>
                  <a:lnTo>
                    <a:pt x="36" y="84"/>
                  </a:lnTo>
                  <a:lnTo>
                    <a:pt x="22" y="82"/>
                  </a:lnTo>
                  <a:lnTo>
                    <a:pt x="18" y="78"/>
                  </a:lnTo>
                  <a:lnTo>
                    <a:pt x="12" y="74"/>
                  </a:lnTo>
                  <a:lnTo>
                    <a:pt x="8" y="68"/>
                  </a:lnTo>
                  <a:lnTo>
                    <a:pt x="4" y="62"/>
                  </a:lnTo>
                  <a:lnTo>
                    <a:pt x="4" y="62"/>
                  </a:lnTo>
                  <a:lnTo>
                    <a:pt x="2" y="50"/>
                  </a:lnTo>
                  <a:lnTo>
                    <a:pt x="0" y="44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24"/>
                  </a:lnTo>
                  <a:lnTo>
                    <a:pt x="2" y="16"/>
                  </a:lnTo>
                  <a:lnTo>
                    <a:pt x="6" y="8"/>
                  </a:lnTo>
                  <a:lnTo>
                    <a:pt x="6" y="8"/>
                  </a:lnTo>
                  <a:lnTo>
                    <a:pt x="10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92" y="8"/>
                  </a:lnTo>
                  <a:lnTo>
                    <a:pt x="100" y="10"/>
                  </a:lnTo>
                  <a:lnTo>
                    <a:pt x="106" y="14"/>
                  </a:lnTo>
                  <a:lnTo>
                    <a:pt x="106" y="14"/>
                  </a:lnTo>
                  <a:lnTo>
                    <a:pt x="108" y="18"/>
                  </a:lnTo>
                  <a:lnTo>
                    <a:pt x="110" y="22"/>
                  </a:lnTo>
                  <a:lnTo>
                    <a:pt x="110" y="32"/>
                  </a:lnTo>
                  <a:lnTo>
                    <a:pt x="110" y="32"/>
                  </a:lnTo>
                  <a:lnTo>
                    <a:pt x="110" y="52"/>
                  </a:lnTo>
                  <a:lnTo>
                    <a:pt x="106" y="62"/>
                  </a:lnTo>
                  <a:lnTo>
                    <a:pt x="102" y="70"/>
                  </a:lnTo>
                  <a:lnTo>
                    <a:pt x="102" y="70"/>
                  </a:lnTo>
                  <a:lnTo>
                    <a:pt x="96" y="78"/>
                  </a:lnTo>
                  <a:lnTo>
                    <a:pt x="84" y="82"/>
                  </a:lnTo>
                  <a:lnTo>
                    <a:pt x="72" y="84"/>
                  </a:lnTo>
                  <a:lnTo>
                    <a:pt x="54" y="86"/>
                  </a:lnTo>
                  <a:lnTo>
                    <a:pt x="54" y="86"/>
                  </a:lnTo>
                  <a:close/>
                  <a:moveTo>
                    <a:pt x="10" y="42"/>
                  </a:moveTo>
                  <a:lnTo>
                    <a:pt x="10" y="42"/>
                  </a:lnTo>
                  <a:lnTo>
                    <a:pt x="10" y="46"/>
                  </a:lnTo>
                  <a:lnTo>
                    <a:pt x="14" y="56"/>
                  </a:lnTo>
                  <a:lnTo>
                    <a:pt x="14" y="56"/>
                  </a:lnTo>
                  <a:lnTo>
                    <a:pt x="18" y="64"/>
                  </a:lnTo>
                  <a:lnTo>
                    <a:pt x="24" y="70"/>
                  </a:lnTo>
                  <a:lnTo>
                    <a:pt x="36" y="72"/>
                  </a:lnTo>
                  <a:lnTo>
                    <a:pt x="54" y="74"/>
                  </a:lnTo>
                  <a:lnTo>
                    <a:pt x="54" y="74"/>
                  </a:lnTo>
                  <a:lnTo>
                    <a:pt x="70" y="72"/>
                  </a:lnTo>
                  <a:lnTo>
                    <a:pt x="82" y="70"/>
                  </a:lnTo>
                  <a:lnTo>
                    <a:pt x="90" y="68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100" y="54"/>
                  </a:lnTo>
                  <a:lnTo>
                    <a:pt x="100" y="42"/>
                  </a:lnTo>
                  <a:lnTo>
                    <a:pt x="100" y="30"/>
                  </a:lnTo>
                  <a:lnTo>
                    <a:pt x="100" y="22"/>
                  </a:lnTo>
                  <a:lnTo>
                    <a:pt x="100" y="22"/>
                  </a:lnTo>
                  <a:lnTo>
                    <a:pt x="88" y="18"/>
                  </a:lnTo>
                  <a:lnTo>
                    <a:pt x="66" y="16"/>
                  </a:lnTo>
                  <a:lnTo>
                    <a:pt x="40" y="14"/>
                  </a:lnTo>
                  <a:lnTo>
                    <a:pt x="20" y="12"/>
                  </a:lnTo>
                  <a:lnTo>
                    <a:pt x="20" y="12"/>
                  </a:lnTo>
                  <a:lnTo>
                    <a:pt x="16" y="12"/>
                  </a:lnTo>
                  <a:lnTo>
                    <a:pt x="12" y="16"/>
                  </a:lnTo>
                  <a:lnTo>
                    <a:pt x="12" y="16"/>
                  </a:lnTo>
                  <a:lnTo>
                    <a:pt x="10" y="20"/>
                  </a:lnTo>
                  <a:lnTo>
                    <a:pt x="10" y="2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2"/>
                  </a:lnTo>
                  <a:close/>
                </a:path>
              </a:pathLst>
            </a:custGeom>
            <a:solidFill>
              <a:srgbClr val="1A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3" name="Freeform 15"/>
            <p:cNvSpPr>
              <a:spLocks noEditPoints="1"/>
            </p:cNvSpPr>
            <p:nvPr/>
          </p:nvSpPr>
          <p:spPr bwMode="auto">
            <a:xfrm>
              <a:off x="2718" y="1736"/>
              <a:ext cx="110" cy="86"/>
            </a:xfrm>
            <a:custGeom>
              <a:avLst/>
              <a:gdLst>
                <a:gd name="T0" fmla="*/ 56 w 110"/>
                <a:gd name="T1" fmla="*/ 86 h 86"/>
                <a:gd name="T2" fmla="*/ 24 w 110"/>
                <a:gd name="T3" fmla="*/ 82 h 86"/>
                <a:gd name="T4" fmla="*/ 6 w 110"/>
                <a:gd name="T5" fmla="*/ 70 h 86"/>
                <a:gd name="T6" fmla="*/ 2 w 110"/>
                <a:gd name="T7" fmla="*/ 62 h 86"/>
                <a:gd name="T8" fmla="*/ 0 w 110"/>
                <a:gd name="T9" fmla="*/ 32 h 86"/>
                <a:gd name="T10" fmla="*/ 0 w 110"/>
                <a:gd name="T11" fmla="*/ 22 h 86"/>
                <a:gd name="T12" fmla="*/ 4 w 110"/>
                <a:gd name="T13" fmla="*/ 14 h 86"/>
                <a:gd name="T14" fmla="*/ 10 w 110"/>
                <a:gd name="T15" fmla="*/ 10 h 86"/>
                <a:gd name="T16" fmla="*/ 44 w 110"/>
                <a:gd name="T17" fmla="*/ 4 h 86"/>
                <a:gd name="T18" fmla="*/ 90 w 110"/>
                <a:gd name="T19" fmla="*/ 0 h 86"/>
                <a:gd name="T20" fmla="*/ 94 w 110"/>
                <a:gd name="T21" fmla="*/ 0 h 86"/>
                <a:gd name="T22" fmla="*/ 104 w 110"/>
                <a:gd name="T23" fmla="*/ 8 h 86"/>
                <a:gd name="T24" fmla="*/ 108 w 110"/>
                <a:gd name="T25" fmla="*/ 16 h 86"/>
                <a:gd name="T26" fmla="*/ 108 w 110"/>
                <a:gd name="T27" fmla="*/ 38 h 86"/>
                <a:gd name="T28" fmla="*/ 110 w 110"/>
                <a:gd name="T29" fmla="*/ 44 h 86"/>
                <a:gd name="T30" fmla="*/ 106 w 110"/>
                <a:gd name="T31" fmla="*/ 62 h 86"/>
                <a:gd name="T32" fmla="*/ 102 w 110"/>
                <a:gd name="T33" fmla="*/ 68 h 86"/>
                <a:gd name="T34" fmla="*/ 92 w 110"/>
                <a:gd name="T35" fmla="*/ 78 h 86"/>
                <a:gd name="T36" fmla="*/ 72 w 110"/>
                <a:gd name="T37" fmla="*/ 84 h 86"/>
                <a:gd name="T38" fmla="*/ 56 w 110"/>
                <a:gd name="T39" fmla="*/ 86 h 86"/>
                <a:gd name="T40" fmla="*/ 90 w 110"/>
                <a:gd name="T41" fmla="*/ 12 h 86"/>
                <a:gd name="T42" fmla="*/ 44 w 110"/>
                <a:gd name="T43" fmla="*/ 16 h 86"/>
                <a:gd name="T44" fmla="*/ 10 w 110"/>
                <a:gd name="T45" fmla="*/ 22 h 86"/>
                <a:gd name="T46" fmla="*/ 8 w 110"/>
                <a:gd name="T47" fmla="*/ 30 h 86"/>
                <a:gd name="T48" fmla="*/ 10 w 110"/>
                <a:gd name="T49" fmla="*/ 54 h 86"/>
                <a:gd name="T50" fmla="*/ 14 w 110"/>
                <a:gd name="T51" fmla="*/ 62 h 86"/>
                <a:gd name="T52" fmla="*/ 28 w 110"/>
                <a:gd name="T53" fmla="*/ 70 h 86"/>
                <a:gd name="T54" fmla="*/ 56 w 110"/>
                <a:gd name="T55" fmla="*/ 74 h 86"/>
                <a:gd name="T56" fmla="*/ 74 w 110"/>
                <a:gd name="T57" fmla="*/ 72 h 86"/>
                <a:gd name="T58" fmla="*/ 92 w 110"/>
                <a:gd name="T59" fmla="*/ 64 h 86"/>
                <a:gd name="T60" fmla="*/ 96 w 110"/>
                <a:gd name="T61" fmla="*/ 56 h 86"/>
                <a:gd name="T62" fmla="*/ 100 w 110"/>
                <a:gd name="T63" fmla="*/ 42 h 86"/>
                <a:gd name="T64" fmla="*/ 100 w 110"/>
                <a:gd name="T65" fmla="*/ 38 h 86"/>
                <a:gd name="T66" fmla="*/ 100 w 110"/>
                <a:gd name="T67" fmla="*/ 28 h 86"/>
                <a:gd name="T68" fmla="*/ 96 w 110"/>
                <a:gd name="T69" fmla="*/ 16 h 86"/>
                <a:gd name="T70" fmla="*/ 94 w 110"/>
                <a:gd name="T71" fmla="*/ 12 h 86"/>
                <a:gd name="T72" fmla="*/ 90 w 110"/>
                <a:gd name="T73" fmla="*/ 12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0" h="86">
                  <a:moveTo>
                    <a:pt x="56" y="86"/>
                  </a:moveTo>
                  <a:lnTo>
                    <a:pt x="56" y="86"/>
                  </a:lnTo>
                  <a:lnTo>
                    <a:pt x="38" y="84"/>
                  </a:lnTo>
                  <a:lnTo>
                    <a:pt x="24" y="82"/>
                  </a:lnTo>
                  <a:lnTo>
                    <a:pt x="14" y="78"/>
                  </a:lnTo>
                  <a:lnTo>
                    <a:pt x="6" y="70"/>
                  </a:lnTo>
                  <a:lnTo>
                    <a:pt x="6" y="70"/>
                  </a:lnTo>
                  <a:lnTo>
                    <a:pt x="2" y="62"/>
                  </a:lnTo>
                  <a:lnTo>
                    <a:pt x="0" y="52"/>
                  </a:lnTo>
                  <a:lnTo>
                    <a:pt x="0" y="32"/>
                  </a:lnTo>
                  <a:lnTo>
                    <a:pt x="0" y="32"/>
                  </a:lnTo>
                  <a:lnTo>
                    <a:pt x="0" y="22"/>
                  </a:lnTo>
                  <a:lnTo>
                    <a:pt x="2" y="18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10" y="10"/>
                  </a:lnTo>
                  <a:lnTo>
                    <a:pt x="18" y="8"/>
                  </a:lnTo>
                  <a:lnTo>
                    <a:pt x="44" y="4"/>
                  </a:lnTo>
                  <a:lnTo>
                    <a:pt x="70" y="2"/>
                  </a:lnTo>
                  <a:lnTo>
                    <a:pt x="90" y="0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8" y="2"/>
                  </a:lnTo>
                  <a:lnTo>
                    <a:pt x="104" y="8"/>
                  </a:lnTo>
                  <a:lnTo>
                    <a:pt x="104" y="8"/>
                  </a:lnTo>
                  <a:lnTo>
                    <a:pt x="108" y="16"/>
                  </a:lnTo>
                  <a:lnTo>
                    <a:pt x="110" y="24"/>
                  </a:lnTo>
                  <a:lnTo>
                    <a:pt x="108" y="38"/>
                  </a:lnTo>
                  <a:lnTo>
                    <a:pt x="108" y="38"/>
                  </a:lnTo>
                  <a:lnTo>
                    <a:pt x="110" y="44"/>
                  </a:lnTo>
                  <a:lnTo>
                    <a:pt x="108" y="50"/>
                  </a:lnTo>
                  <a:lnTo>
                    <a:pt x="106" y="62"/>
                  </a:lnTo>
                  <a:lnTo>
                    <a:pt x="106" y="62"/>
                  </a:lnTo>
                  <a:lnTo>
                    <a:pt x="102" y="68"/>
                  </a:lnTo>
                  <a:lnTo>
                    <a:pt x="98" y="74"/>
                  </a:lnTo>
                  <a:lnTo>
                    <a:pt x="92" y="78"/>
                  </a:lnTo>
                  <a:lnTo>
                    <a:pt x="86" y="82"/>
                  </a:lnTo>
                  <a:lnTo>
                    <a:pt x="72" y="84"/>
                  </a:lnTo>
                  <a:lnTo>
                    <a:pt x="56" y="86"/>
                  </a:lnTo>
                  <a:lnTo>
                    <a:pt x="56" y="86"/>
                  </a:lnTo>
                  <a:close/>
                  <a:moveTo>
                    <a:pt x="90" y="12"/>
                  </a:moveTo>
                  <a:lnTo>
                    <a:pt x="90" y="12"/>
                  </a:lnTo>
                  <a:lnTo>
                    <a:pt x="68" y="14"/>
                  </a:lnTo>
                  <a:lnTo>
                    <a:pt x="44" y="16"/>
                  </a:lnTo>
                  <a:lnTo>
                    <a:pt x="22" y="20"/>
                  </a:lnTo>
                  <a:lnTo>
                    <a:pt x="10" y="22"/>
                  </a:lnTo>
                  <a:lnTo>
                    <a:pt x="10" y="22"/>
                  </a:lnTo>
                  <a:lnTo>
                    <a:pt x="8" y="30"/>
                  </a:lnTo>
                  <a:lnTo>
                    <a:pt x="8" y="42"/>
                  </a:lnTo>
                  <a:lnTo>
                    <a:pt x="10" y="54"/>
                  </a:lnTo>
                  <a:lnTo>
                    <a:pt x="14" y="62"/>
                  </a:lnTo>
                  <a:lnTo>
                    <a:pt x="14" y="62"/>
                  </a:lnTo>
                  <a:lnTo>
                    <a:pt x="20" y="68"/>
                  </a:lnTo>
                  <a:lnTo>
                    <a:pt x="28" y="70"/>
                  </a:lnTo>
                  <a:lnTo>
                    <a:pt x="40" y="72"/>
                  </a:lnTo>
                  <a:lnTo>
                    <a:pt x="56" y="74"/>
                  </a:lnTo>
                  <a:lnTo>
                    <a:pt x="56" y="74"/>
                  </a:lnTo>
                  <a:lnTo>
                    <a:pt x="74" y="72"/>
                  </a:lnTo>
                  <a:lnTo>
                    <a:pt x="84" y="70"/>
                  </a:lnTo>
                  <a:lnTo>
                    <a:pt x="92" y="64"/>
                  </a:lnTo>
                  <a:lnTo>
                    <a:pt x="96" y="56"/>
                  </a:lnTo>
                  <a:lnTo>
                    <a:pt x="96" y="56"/>
                  </a:lnTo>
                  <a:lnTo>
                    <a:pt x="100" y="46"/>
                  </a:lnTo>
                  <a:lnTo>
                    <a:pt x="100" y="42"/>
                  </a:lnTo>
                  <a:lnTo>
                    <a:pt x="98" y="40"/>
                  </a:lnTo>
                  <a:lnTo>
                    <a:pt x="100" y="38"/>
                  </a:lnTo>
                  <a:lnTo>
                    <a:pt x="100" y="38"/>
                  </a:lnTo>
                  <a:lnTo>
                    <a:pt x="100" y="28"/>
                  </a:lnTo>
                  <a:lnTo>
                    <a:pt x="98" y="20"/>
                  </a:lnTo>
                  <a:lnTo>
                    <a:pt x="96" y="16"/>
                  </a:lnTo>
                  <a:lnTo>
                    <a:pt x="96" y="16"/>
                  </a:lnTo>
                  <a:lnTo>
                    <a:pt x="94" y="12"/>
                  </a:lnTo>
                  <a:lnTo>
                    <a:pt x="90" y="12"/>
                  </a:lnTo>
                  <a:lnTo>
                    <a:pt x="90" y="12"/>
                  </a:lnTo>
                  <a:close/>
                </a:path>
              </a:pathLst>
            </a:custGeom>
            <a:solidFill>
              <a:srgbClr val="1A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74" name="Freeform 16"/>
            <p:cNvSpPr>
              <a:spLocks/>
            </p:cNvSpPr>
            <p:nvPr/>
          </p:nvSpPr>
          <p:spPr bwMode="auto">
            <a:xfrm>
              <a:off x="2682" y="1750"/>
              <a:ext cx="42" cy="24"/>
            </a:xfrm>
            <a:custGeom>
              <a:avLst/>
              <a:gdLst>
                <a:gd name="T0" fmla="*/ 0 w 42"/>
                <a:gd name="T1" fmla="*/ 0 h 24"/>
                <a:gd name="T2" fmla="*/ 0 w 42"/>
                <a:gd name="T3" fmla="*/ 0 h 24"/>
                <a:gd name="T4" fmla="*/ 2 w 42"/>
                <a:gd name="T5" fmla="*/ 2 h 24"/>
                <a:gd name="T6" fmla="*/ 10 w 42"/>
                <a:gd name="T7" fmla="*/ 4 h 24"/>
                <a:gd name="T8" fmla="*/ 24 w 42"/>
                <a:gd name="T9" fmla="*/ 6 h 24"/>
                <a:gd name="T10" fmla="*/ 32 w 42"/>
                <a:gd name="T11" fmla="*/ 4 h 24"/>
                <a:gd name="T12" fmla="*/ 42 w 42"/>
                <a:gd name="T13" fmla="*/ 2 h 24"/>
                <a:gd name="T14" fmla="*/ 42 w 42"/>
                <a:gd name="T15" fmla="*/ 2 h 24"/>
                <a:gd name="T16" fmla="*/ 38 w 42"/>
                <a:gd name="T17" fmla="*/ 16 h 24"/>
                <a:gd name="T18" fmla="*/ 38 w 42"/>
                <a:gd name="T19" fmla="*/ 24 h 24"/>
                <a:gd name="T20" fmla="*/ 38 w 42"/>
                <a:gd name="T21" fmla="*/ 24 h 24"/>
                <a:gd name="T22" fmla="*/ 34 w 42"/>
                <a:gd name="T23" fmla="*/ 22 h 24"/>
                <a:gd name="T24" fmla="*/ 26 w 42"/>
                <a:gd name="T25" fmla="*/ 18 h 24"/>
                <a:gd name="T26" fmla="*/ 22 w 42"/>
                <a:gd name="T27" fmla="*/ 18 h 24"/>
                <a:gd name="T28" fmla="*/ 16 w 42"/>
                <a:gd name="T29" fmla="*/ 18 h 24"/>
                <a:gd name="T30" fmla="*/ 10 w 42"/>
                <a:gd name="T31" fmla="*/ 20 h 24"/>
                <a:gd name="T32" fmla="*/ 4 w 42"/>
                <a:gd name="T33" fmla="*/ 24 h 24"/>
                <a:gd name="T34" fmla="*/ 4 w 42"/>
                <a:gd name="T35" fmla="*/ 24 h 24"/>
                <a:gd name="T36" fmla="*/ 0 w 42"/>
                <a:gd name="T37" fmla="*/ 0 h 24"/>
                <a:gd name="T38" fmla="*/ 0 w 42"/>
                <a:gd name="T3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2" h="2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0" y="4"/>
                  </a:lnTo>
                  <a:lnTo>
                    <a:pt x="24" y="6"/>
                  </a:lnTo>
                  <a:lnTo>
                    <a:pt x="32" y="4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38" y="16"/>
                  </a:lnTo>
                  <a:lnTo>
                    <a:pt x="38" y="24"/>
                  </a:lnTo>
                  <a:lnTo>
                    <a:pt x="38" y="24"/>
                  </a:lnTo>
                  <a:lnTo>
                    <a:pt x="34" y="22"/>
                  </a:lnTo>
                  <a:lnTo>
                    <a:pt x="26" y="18"/>
                  </a:lnTo>
                  <a:lnTo>
                    <a:pt x="22" y="18"/>
                  </a:lnTo>
                  <a:lnTo>
                    <a:pt x="16" y="18"/>
                  </a:lnTo>
                  <a:lnTo>
                    <a:pt x="10" y="20"/>
                  </a:lnTo>
                  <a:lnTo>
                    <a:pt x="4" y="24"/>
                  </a:lnTo>
                  <a:lnTo>
                    <a:pt x="4" y="2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84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prstClr val="white"/>
                </a:solidFill>
                <a:latin typeface="Arial"/>
              </a:endParaRPr>
            </a:p>
          </p:txBody>
        </p:sp>
      </p:grpSp>
      <p:grpSp>
        <p:nvGrpSpPr>
          <p:cNvPr id="75" name="Group 4"/>
          <p:cNvGrpSpPr>
            <a:grpSpLocks noChangeAspect="1"/>
          </p:cNvGrpSpPr>
          <p:nvPr/>
        </p:nvGrpSpPr>
        <p:grpSpPr bwMode="auto">
          <a:xfrm>
            <a:off x="5503999" y="4781082"/>
            <a:ext cx="804799" cy="804799"/>
            <a:chOff x="3969" y="2745"/>
            <a:chExt cx="1226" cy="1226"/>
          </a:xfrm>
        </p:grpSpPr>
        <p:sp>
          <p:nvSpPr>
            <p:cNvPr id="76" name="AutoShape 3"/>
            <p:cNvSpPr>
              <a:spLocks noChangeAspect="1" noChangeArrowheads="1" noTextEdit="1"/>
            </p:cNvSpPr>
            <p:nvPr/>
          </p:nvSpPr>
          <p:spPr bwMode="auto">
            <a:xfrm>
              <a:off x="3969" y="2745"/>
              <a:ext cx="1226" cy="1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77" name="Oval 5"/>
            <p:cNvSpPr>
              <a:spLocks noChangeArrowheads="1"/>
            </p:cNvSpPr>
            <p:nvPr/>
          </p:nvSpPr>
          <p:spPr bwMode="auto">
            <a:xfrm>
              <a:off x="3967" y="2745"/>
              <a:ext cx="1226" cy="1228"/>
            </a:xfrm>
            <a:prstGeom prst="ellipse">
              <a:avLst/>
            </a:prstGeom>
            <a:solidFill>
              <a:srgbClr val="018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78" name="Freeform 6"/>
            <p:cNvSpPr>
              <a:spLocks/>
            </p:cNvSpPr>
            <p:nvPr/>
          </p:nvSpPr>
          <p:spPr bwMode="auto">
            <a:xfrm>
              <a:off x="4078" y="3092"/>
              <a:ext cx="1022" cy="539"/>
            </a:xfrm>
            <a:custGeom>
              <a:avLst/>
              <a:gdLst>
                <a:gd name="T0" fmla="*/ 942 w 1022"/>
                <a:gd name="T1" fmla="*/ 192 h 539"/>
                <a:gd name="T2" fmla="*/ 942 w 1022"/>
                <a:gd name="T3" fmla="*/ 265 h 539"/>
                <a:gd name="T4" fmla="*/ 80 w 1022"/>
                <a:gd name="T5" fmla="*/ 265 h 539"/>
                <a:gd name="T6" fmla="*/ 80 w 1022"/>
                <a:gd name="T7" fmla="*/ 0 h 539"/>
                <a:gd name="T8" fmla="*/ 0 w 1022"/>
                <a:gd name="T9" fmla="*/ 0 h 539"/>
                <a:gd name="T10" fmla="*/ 0 w 1022"/>
                <a:gd name="T11" fmla="*/ 529 h 539"/>
                <a:gd name="T12" fmla="*/ 80 w 1022"/>
                <a:gd name="T13" fmla="*/ 529 h 539"/>
                <a:gd name="T14" fmla="*/ 80 w 1022"/>
                <a:gd name="T15" fmla="*/ 409 h 539"/>
                <a:gd name="T16" fmla="*/ 942 w 1022"/>
                <a:gd name="T17" fmla="*/ 409 h 539"/>
                <a:gd name="T18" fmla="*/ 942 w 1022"/>
                <a:gd name="T19" fmla="*/ 539 h 539"/>
                <a:gd name="T20" fmla="*/ 1022 w 1022"/>
                <a:gd name="T21" fmla="*/ 539 h 539"/>
                <a:gd name="T22" fmla="*/ 1022 w 1022"/>
                <a:gd name="T23" fmla="*/ 192 h 539"/>
                <a:gd name="T24" fmla="*/ 942 w 1022"/>
                <a:gd name="T25" fmla="*/ 192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22" h="539">
                  <a:moveTo>
                    <a:pt x="942" y="192"/>
                  </a:moveTo>
                  <a:lnTo>
                    <a:pt x="942" y="265"/>
                  </a:lnTo>
                  <a:lnTo>
                    <a:pt x="80" y="265"/>
                  </a:lnTo>
                  <a:lnTo>
                    <a:pt x="80" y="0"/>
                  </a:lnTo>
                  <a:lnTo>
                    <a:pt x="0" y="0"/>
                  </a:lnTo>
                  <a:lnTo>
                    <a:pt x="0" y="529"/>
                  </a:lnTo>
                  <a:lnTo>
                    <a:pt x="80" y="529"/>
                  </a:lnTo>
                  <a:lnTo>
                    <a:pt x="80" y="409"/>
                  </a:lnTo>
                  <a:lnTo>
                    <a:pt x="942" y="409"/>
                  </a:lnTo>
                  <a:lnTo>
                    <a:pt x="942" y="539"/>
                  </a:lnTo>
                  <a:lnTo>
                    <a:pt x="1022" y="539"/>
                  </a:lnTo>
                  <a:lnTo>
                    <a:pt x="1022" y="192"/>
                  </a:lnTo>
                  <a:lnTo>
                    <a:pt x="942" y="19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79" name="Freeform 7"/>
            <p:cNvSpPr>
              <a:spLocks/>
            </p:cNvSpPr>
            <p:nvPr/>
          </p:nvSpPr>
          <p:spPr bwMode="auto">
            <a:xfrm>
              <a:off x="4196" y="3241"/>
              <a:ext cx="252" cy="87"/>
            </a:xfrm>
            <a:custGeom>
              <a:avLst/>
              <a:gdLst>
                <a:gd name="T0" fmla="*/ 107 w 107"/>
                <a:gd name="T1" fmla="*/ 18 h 37"/>
                <a:gd name="T2" fmla="*/ 88 w 107"/>
                <a:gd name="T3" fmla="*/ 37 h 37"/>
                <a:gd name="T4" fmla="*/ 18 w 107"/>
                <a:gd name="T5" fmla="*/ 37 h 37"/>
                <a:gd name="T6" fmla="*/ 0 w 107"/>
                <a:gd name="T7" fmla="*/ 18 h 37"/>
                <a:gd name="T8" fmla="*/ 0 w 107"/>
                <a:gd name="T9" fmla="*/ 18 h 37"/>
                <a:gd name="T10" fmla="*/ 18 w 107"/>
                <a:gd name="T11" fmla="*/ 0 h 37"/>
                <a:gd name="T12" fmla="*/ 88 w 107"/>
                <a:gd name="T13" fmla="*/ 0 h 37"/>
                <a:gd name="T14" fmla="*/ 107 w 107"/>
                <a:gd name="T15" fmla="*/ 18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7" h="37">
                  <a:moveTo>
                    <a:pt x="107" y="18"/>
                  </a:moveTo>
                  <a:cubicBezTo>
                    <a:pt x="107" y="28"/>
                    <a:pt x="99" y="37"/>
                    <a:pt x="88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8" y="37"/>
                    <a:pt x="0" y="2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8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99" y="0"/>
                    <a:pt x="107" y="8"/>
                    <a:pt x="107" y="1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80" name="Freeform 8"/>
            <p:cNvSpPr>
              <a:spLocks/>
            </p:cNvSpPr>
            <p:nvPr/>
          </p:nvSpPr>
          <p:spPr bwMode="auto">
            <a:xfrm>
              <a:off x="4645" y="3012"/>
              <a:ext cx="274" cy="274"/>
            </a:xfrm>
            <a:custGeom>
              <a:avLst/>
              <a:gdLst>
                <a:gd name="T0" fmla="*/ 274 w 274"/>
                <a:gd name="T1" fmla="*/ 101 h 274"/>
                <a:gd name="T2" fmla="*/ 172 w 274"/>
                <a:gd name="T3" fmla="*/ 101 h 274"/>
                <a:gd name="T4" fmla="*/ 172 w 274"/>
                <a:gd name="T5" fmla="*/ 0 h 274"/>
                <a:gd name="T6" fmla="*/ 101 w 274"/>
                <a:gd name="T7" fmla="*/ 0 h 274"/>
                <a:gd name="T8" fmla="*/ 101 w 274"/>
                <a:gd name="T9" fmla="*/ 101 h 274"/>
                <a:gd name="T10" fmla="*/ 0 w 274"/>
                <a:gd name="T11" fmla="*/ 101 h 274"/>
                <a:gd name="T12" fmla="*/ 0 w 274"/>
                <a:gd name="T13" fmla="*/ 172 h 274"/>
                <a:gd name="T14" fmla="*/ 101 w 274"/>
                <a:gd name="T15" fmla="*/ 172 h 274"/>
                <a:gd name="T16" fmla="*/ 101 w 274"/>
                <a:gd name="T17" fmla="*/ 274 h 274"/>
                <a:gd name="T18" fmla="*/ 172 w 274"/>
                <a:gd name="T19" fmla="*/ 274 h 274"/>
                <a:gd name="T20" fmla="*/ 172 w 274"/>
                <a:gd name="T21" fmla="*/ 172 h 274"/>
                <a:gd name="T22" fmla="*/ 274 w 274"/>
                <a:gd name="T23" fmla="*/ 172 h 274"/>
                <a:gd name="T24" fmla="*/ 274 w 274"/>
                <a:gd name="T25" fmla="*/ 101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4" h="274">
                  <a:moveTo>
                    <a:pt x="274" y="101"/>
                  </a:moveTo>
                  <a:lnTo>
                    <a:pt x="172" y="101"/>
                  </a:lnTo>
                  <a:lnTo>
                    <a:pt x="172" y="0"/>
                  </a:lnTo>
                  <a:lnTo>
                    <a:pt x="101" y="0"/>
                  </a:lnTo>
                  <a:lnTo>
                    <a:pt x="101" y="101"/>
                  </a:lnTo>
                  <a:lnTo>
                    <a:pt x="0" y="101"/>
                  </a:lnTo>
                  <a:lnTo>
                    <a:pt x="0" y="172"/>
                  </a:lnTo>
                  <a:lnTo>
                    <a:pt x="101" y="172"/>
                  </a:lnTo>
                  <a:lnTo>
                    <a:pt x="101" y="274"/>
                  </a:lnTo>
                  <a:lnTo>
                    <a:pt x="172" y="274"/>
                  </a:lnTo>
                  <a:lnTo>
                    <a:pt x="172" y="172"/>
                  </a:lnTo>
                  <a:lnTo>
                    <a:pt x="274" y="172"/>
                  </a:lnTo>
                  <a:lnTo>
                    <a:pt x="274" y="10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</p:grpSp>
      <p:grpSp>
        <p:nvGrpSpPr>
          <p:cNvPr id="81" name="Group 10"/>
          <p:cNvGrpSpPr>
            <a:grpSpLocks noChangeAspect="1"/>
          </p:cNvGrpSpPr>
          <p:nvPr/>
        </p:nvGrpSpPr>
        <p:grpSpPr bwMode="auto">
          <a:xfrm>
            <a:off x="5782988" y="3438261"/>
            <a:ext cx="804799" cy="800204"/>
            <a:chOff x="3152" y="1268"/>
            <a:chExt cx="1226" cy="1219"/>
          </a:xfrm>
        </p:grpSpPr>
        <p:sp>
          <p:nvSpPr>
            <p:cNvPr id="82" name="AutoShape 9"/>
            <p:cNvSpPr>
              <a:spLocks noChangeAspect="1" noChangeArrowheads="1" noTextEdit="1"/>
            </p:cNvSpPr>
            <p:nvPr/>
          </p:nvSpPr>
          <p:spPr bwMode="auto">
            <a:xfrm>
              <a:off x="3152" y="1268"/>
              <a:ext cx="1226" cy="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83" name="Oval 11"/>
            <p:cNvSpPr>
              <a:spLocks noChangeArrowheads="1"/>
            </p:cNvSpPr>
            <p:nvPr/>
          </p:nvSpPr>
          <p:spPr bwMode="auto">
            <a:xfrm>
              <a:off x="3157" y="1268"/>
              <a:ext cx="1214" cy="1212"/>
            </a:xfrm>
            <a:prstGeom prst="ellipse">
              <a:avLst/>
            </a:prstGeom>
            <a:solidFill>
              <a:srgbClr val="0183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84" name="Freeform 12"/>
            <p:cNvSpPr>
              <a:spLocks/>
            </p:cNvSpPr>
            <p:nvPr/>
          </p:nvSpPr>
          <p:spPr bwMode="auto">
            <a:xfrm>
              <a:off x="3901" y="1781"/>
              <a:ext cx="14" cy="4"/>
            </a:xfrm>
            <a:custGeom>
              <a:avLst/>
              <a:gdLst>
                <a:gd name="T0" fmla="*/ 6 w 6"/>
                <a:gd name="T1" fmla="*/ 2 h 2"/>
                <a:gd name="T2" fmla="*/ 0 w 6"/>
                <a:gd name="T3" fmla="*/ 0 h 2"/>
                <a:gd name="T4" fmla="*/ 6 w 6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2">
                  <a:moveTo>
                    <a:pt x="6" y="2"/>
                  </a:moveTo>
                  <a:cubicBezTo>
                    <a:pt x="4" y="1"/>
                    <a:pt x="2" y="1"/>
                    <a:pt x="0" y="0"/>
                  </a:cubicBezTo>
                  <a:cubicBezTo>
                    <a:pt x="2" y="1"/>
                    <a:pt x="4" y="1"/>
                    <a:pt x="6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85" name="Freeform 13"/>
            <p:cNvSpPr>
              <a:spLocks/>
            </p:cNvSpPr>
            <p:nvPr/>
          </p:nvSpPr>
          <p:spPr bwMode="auto">
            <a:xfrm>
              <a:off x="3759" y="1778"/>
              <a:ext cx="182" cy="130"/>
            </a:xfrm>
            <a:custGeom>
              <a:avLst/>
              <a:gdLst>
                <a:gd name="T0" fmla="*/ 3 w 77"/>
                <a:gd name="T1" fmla="*/ 55 h 55"/>
                <a:gd name="T2" fmla="*/ 77 w 77"/>
                <a:gd name="T3" fmla="*/ 19 h 55"/>
                <a:gd name="T4" fmla="*/ 64 w 77"/>
                <a:gd name="T5" fmla="*/ 6 h 55"/>
                <a:gd name="T6" fmla="*/ 43 w 77"/>
                <a:gd name="T7" fmla="*/ 0 h 55"/>
                <a:gd name="T8" fmla="*/ 7 w 77"/>
                <a:gd name="T9" fmla="*/ 22 h 55"/>
                <a:gd name="T10" fmla="*/ 3 w 77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5">
                  <a:moveTo>
                    <a:pt x="3" y="55"/>
                  </a:moveTo>
                  <a:cubicBezTo>
                    <a:pt x="3" y="55"/>
                    <a:pt x="3" y="55"/>
                    <a:pt x="77" y="19"/>
                  </a:cubicBezTo>
                  <a:cubicBezTo>
                    <a:pt x="74" y="13"/>
                    <a:pt x="69" y="9"/>
                    <a:pt x="64" y="6"/>
                  </a:cubicBezTo>
                  <a:cubicBezTo>
                    <a:pt x="57" y="2"/>
                    <a:pt x="50" y="0"/>
                    <a:pt x="43" y="0"/>
                  </a:cubicBezTo>
                  <a:cubicBezTo>
                    <a:pt x="28" y="0"/>
                    <a:pt x="14" y="8"/>
                    <a:pt x="7" y="22"/>
                  </a:cubicBezTo>
                  <a:cubicBezTo>
                    <a:pt x="1" y="31"/>
                    <a:pt x="0" y="43"/>
                    <a:pt x="3" y="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86" name="Freeform 14"/>
            <p:cNvSpPr>
              <a:spLocks/>
            </p:cNvSpPr>
            <p:nvPr/>
          </p:nvSpPr>
          <p:spPr bwMode="auto">
            <a:xfrm>
              <a:off x="3771" y="1818"/>
              <a:ext cx="5" cy="10"/>
            </a:xfrm>
            <a:custGeom>
              <a:avLst/>
              <a:gdLst>
                <a:gd name="T0" fmla="*/ 0 w 2"/>
                <a:gd name="T1" fmla="*/ 4 h 4"/>
                <a:gd name="T2" fmla="*/ 2 w 2"/>
                <a:gd name="T3" fmla="*/ 0 h 4"/>
                <a:gd name="T4" fmla="*/ 0 w 2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4">
                  <a:moveTo>
                    <a:pt x="0" y="4"/>
                  </a:moveTo>
                  <a:cubicBezTo>
                    <a:pt x="0" y="2"/>
                    <a:pt x="1" y="1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87" name="Freeform 15"/>
            <p:cNvSpPr>
              <a:spLocks/>
            </p:cNvSpPr>
            <p:nvPr/>
          </p:nvSpPr>
          <p:spPr bwMode="auto">
            <a:xfrm>
              <a:off x="3891" y="1778"/>
              <a:ext cx="10" cy="3"/>
            </a:xfrm>
            <a:custGeom>
              <a:avLst/>
              <a:gdLst>
                <a:gd name="T0" fmla="*/ 4 w 4"/>
                <a:gd name="T1" fmla="*/ 1 h 1"/>
                <a:gd name="T2" fmla="*/ 0 w 4"/>
                <a:gd name="T3" fmla="*/ 0 h 1"/>
                <a:gd name="T4" fmla="*/ 4 w 4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" h="1">
                  <a:moveTo>
                    <a:pt x="4" y="1"/>
                  </a:moveTo>
                  <a:cubicBezTo>
                    <a:pt x="3" y="0"/>
                    <a:pt x="1" y="0"/>
                    <a:pt x="0" y="0"/>
                  </a:cubicBezTo>
                  <a:cubicBezTo>
                    <a:pt x="1" y="0"/>
                    <a:pt x="3" y="0"/>
                    <a:pt x="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88" name="Freeform 16"/>
            <p:cNvSpPr>
              <a:spLocks/>
            </p:cNvSpPr>
            <p:nvPr/>
          </p:nvSpPr>
          <p:spPr bwMode="auto">
            <a:xfrm>
              <a:off x="3780" y="1851"/>
              <a:ext cx="185" cy="126"/>
            </a:xfrm>
            <a:custGeom>
              <a:avLst/>
              <a:gdLst>
                <a:gd name="T0" fmla="*/ 34 w 78"/>
                <a:gd name="T1" fmla="*/ 53 h 53"/>
                <a:gd name="T2" fmla="*/ 71 w 78"/>
                <a:gd name="T3" fmla="*/ 32 h 53"/>
                <a:gd name="T4" fmla="*/ 75 w 78"/>
                <a:gd name="T5" fmla="*/ 0 h 53"/>
                <a:gd name="T6" fmla="*/ 0 w 78"/>
                <a:gd name="T7" fmla="*/ 37 h 53"/>
                <a:gd name="T8" fmla="*/ 13 w 78"/>
                <a:gd name="T9" fmla="*/ 49 h 53"/>
                <a:gd name="T10" fmla="*/ 34 w 78"/>
                <a:gd name="T11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53">
                  <a:moveTo>
                    <a:pt x="34" y="53"/>
                  </a:moveTo>
                  <a:cubicBezTo>
                    <a:pt x="50" y="53"/>
                    <a:pt x="64" y="45"/>
                    <a:pt x="71" y="32"/>
                  </a:cubicBezTo>
                  <a:cubicBezTo>
                    <a:pt x="77" y="23"/>
                    <a:pt x="78" y="12"/>
                    <a:pt x="75" y="0"/>
                  </a:cubicBezTo>
                  <a:cubicBezTo>
                    <a:pt x="75" y="0"/>
                    <a:pt x="75" y="0"/>
                    <a:pt x="0" y="37"/>
                  </a:cubicBezTo>
                  <a:cubicBezTo>
                    <a:pt x="4" y="42"/>
                    <a:pt x="8" y="45"/>
                    <a:pt x="13" y="49"/>
                  </a:cubicBezTo>
                  <a:cubicBezTo>
                    <a:pt x="20" y="52"/>
                    <a:pt x="27" y="53"/>
                    <a:pt x="34" y="5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89" name="Freeform 17"/>
            <p:cNvSpPr>
              <a:spLocks/>
            </p:cNvSpPr>
            <p:nvPr/>
          </p:nvSpPr>
          <p:spPr bwMode="auto">
            <a:xfrm>
              <a:off x="3837" y="1929"/>
              <a:ext cx="116" cy="62"/>
            </a:xfrm>
            <a:custGeom>
              <a:avLst/>
              <a:gdLst>
                <a:gd name="T0" fmla="*/ 10 w 49"/>
                <a:gd name="T1" fmla="*/ 23 h 26"/>
                <a:gd name="T2" fmla="*/ 0 w 49"/>
                <a:gd name="T3" fmla="*/ 22 h 26"/>
                <a:gd name="T4" fmla="*/ 49 w 49"/>
                <a:gd name="T5" fmla="*/ 0 h 26"/>
                <a:gd name="T6" fmla="*/ 10 w 49"/>
                <a:gd name="T7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26">
                  <a:moveTo>
                    <a:pt x="10" y="23"/>
                  </a:moveTo>
                  <a:cubicBezTo>
                    <a:pt x="7" y="23"/>
                    <a:pt x="4" y="22"/>
                    <a:pt x="0" y="22"/>
                  </a:cubicBezTo>
                  <a:cubicBezTo>
                    <a:pt x="19" y="26"/>
                    <a:pt x="39" y="18"/>
                    <a:pt x="49" y="0"/>
                  </a:cubicBezTo>
                  <a:cubicBezTo>
                    <a:pt x="41" y="14"/>
                    <a:pt x="26" y="23"/>
                    <a:pt x="10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90" name="Freeform 18"/>
            <p:cNvSpPr>
              <a:spLocks/>
            </p:cNvSpPr>
            <p:nvPr/>
          </p:nvSpPr>
          <p:spPr bwMode="auto">
            <a:xfrm>
              <a:off x="3549" y="1795"/>
              <a:ext cx="130" cy="189"/>
            </a:xfrm>
            <a:custGeom>
              <a:avLst/>
              <a:gdLst>
                <a:gd name="T0" fmla="*/ 47 w 55"/>
                <a:gd name="T1" fmla="*/ 0 h 80"/>
                <a:gd name="T2" fmla="*/ 36 w 55"/>
                <a:gd name="T3" fmla="*/ 2 h 80"/>
                <a:gd name="T4" fmla="*/ 7 w 55"/>
                <a:gd name="T5" fmla="*/ 54 h 80"/>
                <a:gd name="T6" fmla="*/ 27 w 55"/>
                <a:gd name="T7" fmla="*/ 80 h 80"/>
                <a:gd name="T8" fmla="*/ 55 w 55"/>
                <a:gd name="T9" fmla="*/ 1 h 80"/>
                <a:gd name="T10" fmla="*/ 47 w 55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80">
                  <a:moveTo>
                    <a:pt x="47" y="0"/>
                  </a:moveTo>
                  <a:cubicBezTo>
                    <a:pt x="43" y="0"/>
                    <a:pt x="40" y="1"/>
                    <a:pt x="36" y="2"/>
                  </a:cubicBezTo>
                  <a:cubicBezTo>
                    <a:pt x="14" y="8"/>
                    <a:pt x="0" y="31"/>
                    <a:pt x="7" y="54"/>
                  </a:cubicBezTo>
                  <a:cubicBezTo>
                    <a:pt x="9" y="64"/>
                    <a:pt x="17" y="74"/>
                    <a:pt x="27" y="80"/>
                  </a:cubicBezTo>
                  <a:cubicBezTo>
                    <a:pt x="27" y="80"/>
                    <a:pt x="27" y="80"/>
                    <a:pt x="55" y="1"/>
                  </a:cubicBezTo>
                  <a:cubicBezTo>
                    <a:pt x="52" y="1"/>
                    <a:pt x="50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91" name="Line 19"/>
            <p:cNvSpPr>
              <a:spLocks noChangeShapeType="1"/>
            </p:cNvSpPr>
            <p:nvPr/>
          </p:nvSpPr>
          <p:spPr bwMode="auto">
            <a:xfrm>
              <a:off x="3674" y="179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92" name="Line 20"/>
            <p:cNvSpPr>
              <a:spLocks noChangeShapeType="1"/>
            </p:cNvSpPr>
            <p:nvPr/>
          </p:nvSpPr>
          <p:spPr bwMode="auto">
            <a:xfrm>
              <a:off x="3674" y="1790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93" name="Freeform 21"/>
            <p:cNvSpPr>
              <a:spLocks/>
            </p:cNvSpPr>
            <p:nvPr/>
          </p:nvSpPr>
          <p:spPr bwMode="auto">
            <a:xfrm>
              <a:off x="3648" y="2000"/>
              <a:ext cx="21" cy="0"/>
            </a:xfrm>
            <a:custGeom>
              <a:avLst/>
              <a:gdLst>
                <a:gd name="T0" fmla="*/ 5 w 9"/>
                <a:gd name="T1" fmla="*/ 0 w 9"/>
                <a:gd name="T2" fmla="*/ 9 w 9"/>
                <a:gd name="T3" fmla="*/ 5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5" y="0"/>
                  </a:moveTo>
                  <a:cubicBezTo>
                    <a:pt x="3" y="0"/>
                    <a:pt x="2" y="0"/>
                    <a:pt x="0" y="0"/>
                  </a:cubicBezTo>
                  <a:cubicBezTo>
                    <a:pt x="3" y="0"/>
                    <a:pt x="6" y="0"/>
                    <a:pt x="9" y="0"/>
                  </a:cubicBezTo>
                  <a:cubicBezTo>
                    <a:pt x="7" y="0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94" name="Freeform 22"/>
            <p:cNvSpPr>
              <a:spLocks/>
            </p:cNvSpPr>
            <p:nvPr/>
          </p:nvSpPr>
          <p:spPr bwMode="auto">
            <a:xfrm>
              <a:off x="3646" y="1809"/>
              <a:ext cx="125" cy="184"/>
            </a:xfrm>
            <a:custGeom>
              <a:avLst/>
              <a:gdLst>
                <a:gd name="T0" fmla="*/ 47 w 53"/>
                <a:gd name="T1" fmla="*/ 25 h 78"/>
                <a:gd name="T2" fmla="*/ 28 w 53"/>
                <a:gd name="T3" fmla="*/ 0 h 78"/>
                <a:gd name="T4" fmla="*/ 0 w 53"/>
                <a:gd name="T5" fmla="*/ 78 h 78"/>
                <a:gd name="T6" fmla="*/ 6 w 53"/>
                <a:gd name="T7" fmla="*/ 78 h 78"/>
                <a:gd name="T8" fmla="*/ 17 w 53"/>
                <a:gd name="T9" fmla="*/ 77 h 78"/>
                <a:gd name="T10" fmla="*/ 47 w 53"/>
                <a:gd name="T11" fmla="*/ 2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78">
                  <a:moveTo>
                    <a:pt x="47" y="25"/>
                  </a:moveTo>
                  <a:cubicBezTo>
                    <a:pt x="43" y="15"/>
                    <a:pt x="36" y="6"/>
                    <a:pt x="28" y="0"/>
                  </a:cubicBezTo>
                  <a:cubicBezTo>
                    <a:pt x="28" y="0"/>
                    <a:pt x="28" y="0"/>
                    <a:pt x="0" y="78"/>
                  </a:cubicBezTo>
                  <a:cubicBezTo>
                    <a:pt x="2" y="78"/>
                    <a:pt x="3" y="78"/>
                    <a:pt x="6" y="78"/>
                  </a:cubicBezTo>
                  <a:cubicBezTo>
                    <a:pt x="9" y="78"/>
                    <a:pt x="14" y="78"/>
                    <a:pt x="17" y="77"/>
                  </a:cubicBezTo>
                  <a:cubicBezTo>
                    <a:pt x="40" y="71"/>
                    <a:pt x="53" y="48"/>
                    <a:pt x="47" y="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95" name="Freeform 23"/>
            <p:cNvSpPr>
              <a:spLocks noEditPoints="1"/>
            </p:cNvSpPr>
            <p:nvPr/>
          </p:nvSpPr>
          <p:spPr bwMode="auto">
            <a:xfrm>
              <a:off x="3452" y="1384"/>
              <a:ext cx="619" cy="978"/>
            </a:xfrm>
            <a:custGeom>
              <a:avLst/>
              <a:gdLst>
                <a:gd name="T0" fmla="*/ 232 w 262"/>
                <a:gd name="T1" fmla="*/ 97 h 414"/>
                <a:gd name="T2" fmla="*/ 187 w 262"/>
                <a:gd name="T3" fmla="*/ 97 h 414"/>
                <a:gd name="T4" fmla="*/ 187 w 262"/>
                <a:gd name="T5" fmla="*/ 47 h 414"/>
                <a:gd name="T6" fmla="*/ 214 w 262"/>
                <a:gd name="T7" fmla="*/ 47 h 414"/>
                <a:gd name="T8" fmla="*/ 214 w 262"/>
                <a:gd name="T9" fmla="*/ 0 h 414"/>
                <a:gd name="T10" fmla="*/ 49 w 262"/>
                <a:gd name="T11" fmla="*/ 0 h 414"/>
                <a:gd name="T12" fmla="*/ 49 w 262"/>
                <a:gd name="T13" fmla="*/ 47 h 414"/>
                <a:gd name="T14" fmla="*/ 76 w 262"/>
                <a:gd name="T15" fmla="*/ 47 h 414"/>
                <a:gd name="T16" fmla="*/ 76 w 262"/>
                <a:gd name="T17" fmla="*/ 97 h 414"/>
                <a:gd name="T18" fmla="*/ 30 w 262"/>
                <a:gd name="T19" fmla="*/ 97 h 414"/>
                <a:gd name="T20" fmla="*/ 0 w 262"/>
                <a:gd name="T21" fmla="*/ 127 h 414"/>
                <a:gd name="T22" fmla="*/ 0 w 262"/>
                <a:gd name="T23" fmla="*/ 385 h 414"/>
                <a:gd name="T24" fmla="*/ 30 w 262"/>
                <a:gd name="T25" fmla="*/ 414 h 414"/>
                <a:gd name="T26" fmla="*/ 232 w 262"/>
                <a:gd name="T27" fmla="*/ 414 h 414"/>
                <a:gd name="T28" fmla="*/ 262 w 262"/>
                <a:gd name="T29" fmla="*/ 385 h 414"/>
                <a:gd name="T30" fmla="*/ 262 w 262"/>
                <a:gd name="T31" fmla="*/ 127 h 414"/>
                <a:gd name="T32" fmla="*/ 232 w 262"/>
                <a:gd name="T33" fmla="*/ 97 h 414"/>
                <a:gd name="T34" fmla="*/ 93 w 262"/>
                <a:gd name="T35" fmla="*/ 47 h 414"/>
                <a:gd name="T36" fmla="*/ 169 w 262"/>
                <a:gd name="T37" fmla="*/ 47 h 414"/>
                <a:gd name="T38" fmla="*/ 169 w 262"/>
                <a:gd name="T39" fmla="*/ 97 h 414"/>
                <a:gd name="T40" fmla="*/ 93 w 262"/>
                <a:gd name="T41" fmla="*/ 97 h 414"/>
                <a:gd name="T42" fmla="*/ 93 w 262"/>
                <a:gd name="T43" fmla="*/ 47 h 414"/>
                <a:gd name="T44" fmla="*/ 247 w 262"/>
                <a:gd name="T45" fmla="*/ 385 h 414"/>
                <a:gd name="T46" fmla="*/ 232 w 262"/>
                <a:gd name="T47" fmla="*/ 399 h 414"/>
                <a:gd name="T48" fmla="*/ 30 w 262"/>
                <a:gd name="T49" fmla="*/ 399 h 414"/>
                <a:gd name="T50" fmla="*/ 16 w 262"/>
                <a:gd name="T51" fmla="*/ 385 h 414"/>
                <a:gd name="T52" fmla="*/ 16 w 262"/>
                <a:gd name="T53" fmla="*/ 127 h 414"/>
                <a:gd name="T54" fmla="*/ 30 w 262"/>
                <a:gd name="T55" fmla="*/ 113 h 414"/>
                <a:gd name="T56" fmla="*/ 232 w 262"/>
                <a:gd name="T57" fmla="*/ 113 h 414"/>
                <a:gd name="T58" fmla="*/ 247 w 262"/>
                <a:gd name="T59" fmla="*/ 127 h 414"/>
                <a:gd name="T60" fmla="*/ 247 w 262"/>
                <a:gd name="T61" fmla="*/ 38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62" h="414">
                  <a:moveTo>
                    <a:pt x="232" y="97"/>
                  </a:moveTo>
                  <a:cubicBezTo>
                    <a:pt x="187" y="97"/>
                    <a:pt x="187" y="97"/>
                    <a:pt x="187" y="97"/>
                  </a:cubicBezTo>
                  <a:cubicBezTo>
                    <a:pt x="187" y="47"/>
                    <a:pt x="187" y="47"/>
                    <a:pt x="187" y="47"/>
                  </a:cubicBezTo>
                  <a:cubicBezTo>
                    <a:pt x="214" y="47"/>
                    <a:pt x="214" y="47"/>
                    <a:pt x="214" y="47"/>
                  </a:cubicBezTo>
                  <a:cubicBezTo>
                    <a:pt x="214" y="0"/>
                    <a:pt x="214" y="0"/>
                    <a:pt x="214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49" y="47"/>
                    <a:pt x="49" y="47"/>
                    <a:pt x="49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97"/>
                    <a:pt x="76" y="97"/>
                    <a:pt x="76" y="97"/>
                  </a:cubicBezTo>
                  <a:cubicBezTo>
                    <a:pt x="30" y="97"/>
                    <a:pt x="30" y="97"/>
                    <a:pt x="30" y="97"/>
                  </a:cubicBezTo>
                  <a:cubicBezTo>
                    <a:pt x="14" y="97"/>
                    <a:pt x="0" y="110"/>
                    <a:pt x="0" y="127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402"/>
                    <a:pt x="14" y="414"/>
                    <a:pt x="30" y="414"/>
                  </a:cubicBezTo>
                  <a:cubicBezTo>
                    <a:pt x="232" y="414"/>
                    <a:pt x="232" y="414"/>
                    <a:pt x="232" y="414"/>
                  </a:cubicBezTo>
                  <a:cubicBezTo>
                    <a:pt x="250" y="414"/>
                    <a:pt x="262" y="402"/>
                    <a:pt x="262" y="385"/>
                  </a:cubicBezTo>
                  <a:cubicBezTo>
                    <a:pt x="262" y="127"/>
                    <a:pt x="262" y="127"/>
                    <a:pt x="262" y="127"/>
                  </a:cubicBezTo>
                  <a:cubicBezTo>
                    <a:pt x="262" y="110"/>
                    <a:pt x="250" y="97"/>
                    <a:pt x="232" y="97"/>
                  </a:cubicBezTo>
                  <a:close/>
                  <a:moveTo>
                    <a:pt x="93" y="47"/>
                  </a:moveTo>
                  <a:cubicBezTo>
                    <a:pt x="169" y="47"/>
                    <a:pt x="169" y="47"/>
                    <a:pt x="169" y="47"/>
                  </a:cubicBezTo>
                  <a:cubicBezTo>
                    <a:pt x="169" y="97"/>
                    <a:pt x="169" y="97"/>
                    <a:pt x="169" y="97"/>
                  </a:cubicBezTo>
                  <a:cubicBezTo>
                    <a:pt x="93" y="97"/>
                    <a:pt x="93" y="97"/>
                    <a:pt x="93" y="97"/>
                  </a:cubicBezTo>
                  <a:lnTo>
                    <a:pt x="93" y="47"/>
                  </a:lnTo>
                  <a:close/>
                  <a:moveTo>
                    <a:pt x="247" y="385"/>
                  </a:moveTo>
                  <a:cubicBezTo>
                    <a:pt x="247" y="392"/>
                    <a:pt x="240" y="399"/>
                    <a:pt x="232" y="399"/>
                  </a:cubicBezTo>
                  <a:cubicBezTo>
                    <a:pt x="30" y="399"/>
                    <a:pt x="30" y="399"/>
                    <a:pt x="30" y="399"/>
                  </a:cubicBezTo>
                  <a:cubicBezTo>
                    <a:pt x="22" y="399"/>
                    <a:pt x="16" y="392"/>
                    <a:pt x="16" y="385"/>
                  </a:cubicBezTo>
                  <a:cubicBezTo>
                    <a:pt x="16" y="127"/>
                    <a:pt x="16" y="127"/>
                    <a:pt x="16" y="127"/>
                  </a:cubicBezTo>
                  <a:cubicBezTo>
                    <a:pt x="16" y="120"/>
                    <a:pt x="22" y="113"/>
                    <a:pt x="30" y="113"/>
                  </a:cubicBezTo>
                  <a:cubicBezTo>
                    <a:pt x="232" y="113"/>
                    <a:pt x="232" y="113"/>
                    <a:pt x="232" y="113"/>
                  </a:cubicBezTo>
                  <a:cubicBezTo>
                    <a:pt x="240" y="113"/>
                    <a:pt x="247" y="120"/>
                    <a:pt x="247" y="127"/>
                  </a:cubicBezTo>
                  <a:lnTo>
                    <a:pt x="247" y="38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96" name="Freeform 24"/>
            <p:cNvSpPr>
              <a:spLocks/>
            </p:cNvSpPr>
            <p:nvPr/>
          </p:nvSpPr>
          <p:spPr bwMode="auto">
            <a:xfrm>
              <a:off x="3825" y="2114"/>
              <a:ext cx="142" cy="172"/>
            </a:xfrm>
            <a:custGeom>
              <a:avLst/>
              <a:gdLst>
                <a:gd name="T0" fmla="*/ 13 w 60"/>
                <a:gd name="T1" fmla="*/ 73 h 73"/>
                <a:gd name="T2" fmla="*/ 60 w 60"/>
                <a:gd name="T3" fmla="*/ 3 h 73"/>
                <a:gd name="T4" fmla="*/ 42 w 60"/>
                <a:gd name="T5" fmla="*/ 0 h 73"/>
                <a:gd name="T6" fmla="*/ 0 w 60"/>
                <a:gd name="T7" fmla="*/ 42 h 73"/>
                <a:gd name="T8" fmla="*/ 13 w 60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3">
                  <a:moveTo>
                    <a:pt x="13" y="73"/>
                  </a:moveTo>
                  <a:cubicBezTo>
                    <a:pt x="13" y="73"/>
                    <a:pt x="13" y="73"/>
                    <a:pt x="60" y="3"/>
                  </a:cubicBezTo>
                  <a:cubicBezTo>
                    <a:pt x="54" y="1"/>
                    <a:pt x="48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53"/>
                    <a:pt x="5" y="64"/>
                    <a:pt x="13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97" name="Freeform 25"/>
            <p:cNvSpPr>
              <a:spLocks/>
            </p:cNvSpPr>
            <p:nvPr/>
          </p:nvSpPr>
          <p:spPr bwMode="auto">
            <a:xfrm>
              <a:off x="3884" y="2144"/>
              <a:ext cx="137" cy="168"/>
            </a:xfrm>
            <a:custGeom>
              <a:avLst/>
              <a:gdLst>
                <a:gd name="T0" fmla="*/ 47 w 58"/>
                <a:gd name="T1" fmla="*/ 0 h 71"/>
                <a:gd name="T2" fmla="*/ 0 w 58"/>
                <a:gd name="T3" fmla="*/ 68 h 71"/>
                <a:gd name="T4" fmla="*/ 17 w 58"/>
                <a:gd name="T5" fmla="*/ 71 h 71"/>
                <a:gd name="T6" fmla="*/ 58 w 58"/>
                <a:gd name="T7" fmla="*/ 29 h 71"/>
                <a:gd name="T8" fmla="*/ 47 w 58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1">
                  <a:moveTo>
                    <a:pt x="47" y="0"/>
                  </a:moveTo>
                  <a:cubicBezTo>
                    <a:pt x="47" y="0"/>
                    <a:pt x="47" y="0"/>
                    <a:pt x="0" y="68"/>
                  </a:cubicBezTo>
                  <a:cubicBezTo>
                    <a:pt x="6" y="70"/>
                    <a:pt x="11" y="71"/>
                    <a:pt x="17" y="71"/>
                  </a:cubicBezTo>
                  <a:cubicBezTo>
                    <a:pt x="40" y="71"/>
                    <a:pt x="58" y="51"/>
                    <a:pt x="58" y="29"/>
                  </a:cubicBezTo>
                  <a:cubicBezTo>
                    <a:pt x="58" y="17"/>
                    <a:pt x="55" y="7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98" name="Freeform 26"/>
            <p:cNvSpPr>
              <a:spLocks/>
            </p:cNvSpPr>
            <p:nvPr/>
          </p:nvSpPr>
          <p:spPr bwMode="auto">
            <a:xfrm>
              <a:off x="3516" y="2114"/>
              <a:ext cx="139" cy="172"/>
            </a:xfrm>
            <a:custGeom>
              <a:avLst/>
              <a:gdLst>
                <a:gd name="T0" fmla="*/ 13 w 59"/>
                <a:gd name="T1" fmla="*/ 73 h 73"/>
                <a:gd name="T2" fmla="*/ 59 w 59"/>
                <a:gd name="T3" fmla="*/ 4 h 73"/>
                <a:gd name="T4" fmla="*/ 42 w 59"/>
                <a:gd name="T5" fmla="*/ 0 h 73"/>
                <a:gd name="T6" fmla="*/ 0 w 59"/>
                <a:gd name="T7" fmla="*/ 42 h 73"/>
                <a:gd name="T8" fmla="*/ 13 w 59"/>
                <a:gd name="T9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73">
                  <a:moveTo>
                    <a:pt x="13" y="73"/>
                  </a:moveTo>
                  <a:cubicBezTo>
                    <a:pt x="13" y="73"/>
                    <a:pt x="13" y="73"/>
                    <a:pt x="59" y="4"/>
                  </a:cubicBezTo>
                  <a:cubicBezTo>
                    <a:pt x="54" y="1"/>
                    <a:pt x="48" y="0"/>
                    <a:pt x="42" y="0"/>
                  </a:cubicBezTo>
                  <a:cubicBezTo>
                    <a:pt x="18" y="0"/>
                    <a:pt x="0" y="19"/>
                    <a:pt x="0" y="42"/>
                  </a:cubicBezTo>
                  <a:cubicBezTo>
                    <a:pt x="0" y="54"/>
                    <a:pt x="4" y="64"/>
                    <a:pt x="13" y="7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99" name="Freeform 27"/>
            <p:cNvSpPr>
              <a:spLocks/>
            </p:cNvSpPr>
            <p:nvPr/>
          </p:nvSpPr>
          <p:spPr bwMode="auto">
            <a:xfrm>
              <a:off x="3572" y="2144"/>
              <a:ext cx="142" cy="168"/>
            </a:xfrm>
            <a:custGeom>
              <a:avLst/>
              <a:gdLst>
                <a:gd name="T0" fmla="*/ 48 w 60"/>
                <a:gd name="T1" fmla="*/ 0 h 71"/>
                <a:gd name="T2" fmla="*/ 0 w 60"/>
                <a:gd name="T3" fmla="*/ 68 h 71"/>
                <a:gd name="T4" fmla="*/ 18 w 60"/>
                <a:gd name="T5" fmla="*/ 71 h 71"/>
                <a:gd name="T6" fmla="*/ 60 w 60"/>
                <a:gd name="T7" fmla="*/ 29 h 71"/>
                <a:gd name="T8" fmla="*/ 48 w 60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71">
                  <a:moveTo>
                    <a:pt x="48" y="0"/>
                  </a:moveTo>
                  <a:cubicBezTo>
                    <a:pt x="48" y="0"/>
                    <a:pt x="48" y="0"/>
                    <a:pt x="0" y="68"/>
                  </a:cubicBezTo>
                  <a:cubicBezTo>
                    <a:pt x="6" y="70"/>
                    <a:pt x="12" y="71"/>
                    <a:pt x="18" y="71"/>
                  </a:cubicBezTo>
                  <a:cubicBezTo>
                    <a:pt x="41" y="71"/>
                    <a:pt x="60" y="53"/>
                    <a:pt x="60" y="29"/>
                  </a:cubicBezTo>
                  <a:cubicBezTo>
                    <a:pt x="60" y="18"/>
                    <a:pt x="55" y="8"/>
                    <a:pt x="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100" name="Freeform 28"/>
            <p:cNvSpPr>
              <a:spLocks/>
            </p:cNvSpPr>
            <p:nvPr/>
          </p:nvSpPr>
          <p:spPr bwMode="auto">
            <a:xfrm>
              <a:off x="3662" y="2114"/>
              <a:ext cx="192" cy="108"/>
            </a:xfrm>
            <a:custGeom>
              <a:avLst/>
              <a:gdLst>
                <a:gd name="T0" fmla="*/ 81 w 81"/>
                <a:gd name="T1" fmla="*/ 26 h 46"/>
                <a:gd name="T2" fmla="*/ 70 w 81"/>
                <a:gd name="T3" fmla="*/ 10 h 46"/>
                <a:gd name="T4" fmla="*/ 42 w 81"/>
                <a:gd name="T5" fmla="*/ 0 h 46"/>
                <a:gd name="T6" fmla="*/ 12 w 81"/>
                <a:gd name="T7" fmla="*/ 15 h 46"/>
                <a:gd name="T8" fmla="*/ 0 w 81"/>
                <a:gd name="T9" fmla="*/ 46 h 46"/>
                <a:gd name="T10" fmla="*/ 81 w 81"/>
                <a:gd name="T11" fmla="*/ 2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46">
                  <a:moveTo>
                    <a:pt x="81" y="26"/>
                  </a:moveTo>
                  <a:cubicBezTo>
                    <a:pt x="78" y="20"/>
                    <a:pt x="75" y="15"/>
                    <a:pt x="70" y="10"/>
                  </a:cubicBezTo>
                  <a:cubicBezTo>
                    <a:pt x="63" y="4"/>
                    <a:pt x="53" y="0"/>
                    <a:pt x="42" y="0"/>
                  </a:cubicBezTo>
                  <a:cubicBezTo>
                    <a:pt x="30" y="0"/>
                    <a:pt x="19" y="6"/>
                    <a:pt x="12" y="15"/>
                  </a:cubicBezTo>
                  <a:cubicBezTo>
                    <a:pt x="3" y="23"/>
                    <a:pt x="0" y="35"/>
                    <a:pt x="0" y="46"/>
                  </a:cubicBezTo>
                  <a:cubicBezTo>
                    <a:pt x="0" y="46"/>
                    <a:pt x="0" y="46"/>
                    <a:pt x="81" y="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101" name="Freeform 29"/>
            <p:cNvSpPr>
              <a:spLocks/>
            </p:cNvSpPr>
            <p:nvPr/>
          </p:nvSpPr>
          <p:spPr bwMode="auto">
            <a:xfrm>
              <a:off x="3672" y="2210"/>
              <a:ext cx="191" cy="102"/>
            </a:xfrm>
            <a:custGeom>
              <a:avLst/>
              <a:gdLst>
                <a:gd name="T0" fmla="*/ 80 w 81"/>
                <a:gd name="T1" fmla="*/ 0 h 43"/>
                <a:gd name="T2" fmla="*/ 0 w 81"/>
                <a:gd name="T3" fmla="*/ 19 h 43"/>
                <a:gd name="T4" fmla="*/ 10 w 81"/>
                <a:gd name="T5" fmla="*/ 33 h 43"/>
                <a:gd name="T6" fmla="*/ 38 w 81"/>
                <a:gd name="T7" fmla="*/ 43 h 43"/>
                <a:gd name="T8" fmla="*/ 70 w 81"/>
                <a:gd name="T9" fmla="*/ 29 h 43"/>
                <a:gd name="T10" fmla="*/ 80 w 81"/>
                <a:gd name="T1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43">
                  <a:moveTo>
                    <a:pt x="80" y="0"/>
                  </a:moveTo>
                  <a:cubicBezTo>
                    <a:pt x="80" y="0"/>
                    <a:pt x="80" y="0"/>
                    <a:pt x="0" y="19"/>
                  </a:cubicBezTo>
                  <a:cubicBezTo>
                    <a:pt x="3" y="25"/>
                    <a:pt x="6" y="29"/>
                    <a:pt x="10" y="33"/>
                  </a:cubicBezTo>
                  <a:cubicBezTo>
                    <a:pt x="18" y="40"/>
                    <a:pt x="27" y="43"/>
                    <a:pt x="38" y="43"/>
                  </a:cubicBezTo>
                  <a:cubicBezTo>
                    <a:pt x="50" y="43"/>
                    <a:pt x="61" y="39"/>
                    <a:pt x="70" y="29"/>
                  </a:cubicBezTo>
                  <a:cubicBezTo>
                    <a:pt x="77" y="21"/>
                    <a:pt x="81" y="10"/>
                    <a:pt x="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102" name="Freeform 30"/>
            <p:cNvSpPr>
              <a:spLocks/>
            </p:cNvSpPr>
            <p:nvPr/>
          </p:nvSpPr>
          <p:spPr bwMode="auto">
            <a:xfrm>
              <a:off x="3820" y="1913"/>
              <a:ext cx="163" cy="158"/>
            </a:xfrm>
            <a:custGeom>
              <a:avLst/>
              <a:gdLst>
                <a:gd name="T0" fmla="*/ 2 w 69"/>
                <a:gd name="T1" fmla="*/ 34 h 67"/>
                <a:gd name="T2" fmla="*/ 9 w 69"/>
                <a:gd name="T3" fmla="*/ 67 h 67"/>
                <a:gd name="T4" fmla="*/ 69 w 69"/>
                <a:gd name="T5" fmla="*/ 8 h 67"/>
                <a:gd name="T6" fmla="*/ 51 w 69"/>
                <a:gd name="T7" fmla="*/ 1 h 67"/>
                <a:gd name="T8" fmla="*/ 44 w 69"/>
                <a:gd name="T9" fmla="*/ 0 h 67"/>
                <a:gd name="T10" fmla="*/ 2 w 69"/>
                <a:gd name="T11" fmla="*/ 34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67">
                  <a:moveTo>
                    <a:pt x="2" y="34"/>
                  </a:moveTo>
                  <a:cubicBezTo>
                    <a:pt x="0" y="46"/>
                    <a:pt x="3" y="58"/>
                    <a:pt x="9" y="67"/>
                  </a:cubicBezTo>
                  <a:cubicBezTo>
                    <a:pt x="9" y="67"/>
                    <a:pt x="9" y="67"/>
                    <a:pt x="69" y="8"/>
                  </a:cubicBezTo>
                  <a:cubicBezTo>
                    <a:pt x="64" y="5"/>
                    <a:pt x="58" y="3"/>
                    <a:pt x="51" y="1"/>
                  </a:cubicBezTo>
                  <a:cubicBezTo>
                    <a:pt x="49" y="0"/>
                    <a:pt x="47" y="0"/>
                    <a:pt x="44" y="0"/>
                  </a:cubicBezTo>
                  <a:cubicBezTo>
                    <a:pt x="23" y="0"/>
                    <a:pt x="6" y="14"/>
                    <a:pt x="2" y="3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103" name="Freeform 31"/>
            <p:cNvSpPr>
              <a:spLocks/>
            </p:cNvSpPr>
            <p:nvPr/>
          </p:nvSpPr>
          <p:spPr bwMode="auto">
            <a:xfrm>
              <a:off x="3889" y="1913"/>
              <a:ext cx="5" cy="2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0 h 1"/>
                <a:gd name="T4" fmla="*/ 0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0"/>
                    <a:pt x="1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104" name="Freeform 32"/>
            <p:cNvSpPr>
              <a:spLocks/>
            </p:cNvSpPr>
            <p:nvPr/>
          </p:nvSpPr>
          <p:spPr bwMode="auto">
            <a:xfrm>
              <a:off x="3820" y="1915"/>
              <a:ext cx="69" cy="78"/>
            </a:xfrm>
            <a:custGeom>
              <a:avLst/>
              <a:gdLst>
                <a:gd name="T0" fmla="*/ 29 w 29"/>
                <a:gd name="T1" fmla="*/ 0 h 33"/>
                <a:gd name="T2" fmla="*/ 0 w 29"/>
                <a:gd name="T3" fmla="*/ 33 h 33"/>
                <a:gd name="T4" fmla="*/ 29 w 29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33">
                  <a:moveTo>
                    <a:pt x="29" y="0"/>
                  </a:moveTo>
                  <a:cubicBezTo>
                    <a:pt x="14" y="5"/>
                    <a:pt x="3" y="17"/>
                    <a:pt x="0" y="33"/>
                  </a:cubicBezTo>
                  <a:cubicBezTo>
                    <a:pt x="3" y="18"/>
                    <a:pt x="15" y="5"/>
                    <a:pt x="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105" name="Freeform 33"/>
            <p:cNvSpPr>
              <a:spLocks/>
            </p:cNvSpPr>
            <p:nvPr/>
          </p:nvSpPr>
          <p:spPr bwMode="auto">
            <a:xfrm>
              <a:off x="3868" y="1958"/>
              <a:ext cx="156" cy="156"/>
            </a:xfrm>
            <a:custGeom>
              <a:avLst/>
              <a:gdLst>
                <a:gd name="T0" fmla="*/ 65 w 66"/>
                <a:gd name="T1" fmla="*/ 32 h 66"/>
                <a:gd name="T2" fmla="*/ 59 w 66"/>
                <a:gd name="T3" fmla="*/ 0 h 66"/>
                <a:gd name="T4" fmla="*/ 0 w 66"/>
                <a:gd name="T5" fmla="*/ 59 h 66"/>
                <a:gd name="T6" fmla="*/ 16 w 66"/>
                <a:gd name="T7" fmla="*/ 65 h 66"/>
                <a:gd name="T8" fmla="*/ 23 w 66"/>
                <a:gd name="T9" fmla="*/ 66 h 66"/>
                <a:gd name="T10" fmla="*/ 65 w 66"/>
                <a:gd name="T11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" h="66">
                  <a:moveTo>
                    <a:pt x="65" y="32"/>
                  </a:moveTo>
                  <a:cubicBezTo>
                    <a:pt x="66" y="21"/>
                    <a:pt x="65" y="9"/>
                    <a:pt x="59" y="0"/>
                  </a:cubicBezTo>
                  <a:cubicBezTo>
                    <a:pt x="59" y="0"/>
                    <a:pt x="59" y="0"/>
                    <a:pt x="0" y="59"/>
                  </a:cubicBezTo>
                  <a:cubicBezTo>
                    <a:pt x="4" y="61"/>
                    <a:pt x="10" y="63"/>
                    <a:pt x="16" y="65"/>
                  </a:cubicBezTo>
                  <a:cubicBezTo>
                    <a:pt x="18" y="66"/>
                    <a:pt x="21" y="66"/>
                    <a:pt x="23" y="66"/>
                  </a:cubicBezTo>
                  <a:cubicBezTo>
                    <a:pt x="44" y="66"/>
                    <a:pt x="62" y="52"/>
                    <a:pt x="65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106" name="Freeform 34"/>
            <p:cNvSpPr>
              <a:spLocks/>
            </p:cNvSpPr>
            <p:nvPr/>
          </p:nvSpPr>
          <p:spPr bwMode="auto">
            <a:xfrm>
              <a:off x="3955" y="2114"/>
              <a:ext cx="2" cy="0"/>
            </a:xfrm>
            <a:custGeom>
              <a:avLst/>
              <a:gdLst>
                <a:gd name="T0" fmla="*/ 1 w 1"/>
                <a:gd name="T1" fmla="*/ 0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107" name="Freeform 35"/>
            <p:cNvSpPr>
              <a:spLocks noEditPoints="1"/>
            </p:cNvSpPr>
            <p:nvPr/>
          </p:nvSpPr>
          <p:spPr bwMode="auto">
            <a:xfrm>
              <a:off x="3511" y="1934"/>
              <a:ext cx="187" cy="130"/>
            </a:xfrm>
            <a:custGeom>
              <a:avLst/>
              <a:gdLst>
                <a:gd name="T0" fmla="*/ 65 w 79"/>
                <a:gd name="T1" fmla="*/ 7 h 55"/>
                <a:gd name="T2" fmla="*/ 44 w 79"/>
                <a:gd name="T3" fmla="*/ 1 h 55"/>
                <a:gd name="T4" fmla="*/ 7 w 79"/>
                <a:gd name="T5" fmla="*/ 23 h 55"/>
                <a:gd name="T6" fmla="*/ 4 w 79"/>
                <a:gd name="T7" fmla="*/ 55 h 55"/>
                <a:gd name="T8" fmla="*/ 79 w 79"/>
                <a:gd name="T9" fmla="*/ 19 h 55"/>
                <a:gd name="T10" fmla="*/ 65 w 79"/>
                <a:gd name="T11" fmla="*/ 7 h 55"/>
                <a:gd name="T12" fmla="*/ 56 w 79"/>
                <a:gd name="T13" fmla="*/ 0 h 55"/>
                <a:gd name="T14" fmla="*/ 66 w 79"/>
                <a:gd name="T15" fmla="*/ 4 h 55"/>
                <a:gd name="T16" fmla="*/ 56 w 79"/>
                <a:gd name="T17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9" h="55">
                  <a:moveTo>
                    <a:pt x="65" y="7"/>
                  </a:moveTo>
                  <a:cubicBezTo>
                    <a:pt x="59" y="3"/>
                    <a:pt x="52" y="1"/>
                    <a:pt x="44" y="1"/>
                  </a:cubicBezTo>
                  <a:cubicBezTo>
                    <a:pt x="29" y="1"/>
                    <a:pt x="15" y="9"/>
                    <a:pt x="7" y="23"/>
                  </a:cubicBezTo>
                  <a:cubicBezTo>
                    <a:pt x="2" y="32"/>
                    <a:pt x="0" y="44"/>
                    <a:pt x="4" y="55"/>
                  </a:cubicBezTo>
                  <a:cubicBezTo>
                    <a:pt x="4" y="55"/>
                    <a:pt x="4" y="55"/>
                    <a:pt x="79" y="19"/>
                  </a:cubicBezTo>
                  <a:cubicBezTo>
                    <a:pt x="74" y="14"/>
                    <a:pt x="70" y="9"/>
                    <a:pt x="65" y="7"/>
                  </a:cubicBezTo>
                  <a:close/>
                  <a:moveTo>
                    <a:pt x="56" y="0"/>
                  </a:moveTo>
                  <a:cubicBezTo>
                    <a:pt x="60" y="1"/>
                    <a:pt x="63" y="3"/>
                    <a:pt x="66" y="4"/>
                  </a:cubicBezTo>
                  <a:cubicBezTo>
                    <a:pt x="63" y="2"/>
                    <a:pt x="60" y="1"/>
                    <a:pt x="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108" name="Freeform 36"/>
            <p:cNvSpPr>
              <a:spLocks/>
            </p:cNvSpPr>
            <p:nvPr/>
          </p:nvSpPr>
          <p:spPr bwMode="auto">
            <a:xfrm>
              <a:off x="3565" y="2128"/>
              <a:ext cx="22" cy="9"/>
            </a:xfrm>
            <a:custGeom>
              <a:avLst/>
              <a:gdLst>
                <a:gd name="T0" fmla="*/ 0 w 9"/>
                <a:gd name="T1" fmla="*/ 0 h 4"/>
                <a:gd name="T2" fmla="*/ 9 w 9"/>
                <a:gd name="T3" fmla="*/ 4 h 4"/>
                <a:gd name="T4" fmla="*/ 0 w 9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" h="4">
                  <a:moveTo>
                    <a:pt x="0" y="0"/>
                  </a:moveTo>
                  <a:cubicBezTo>
                    <a:pt x="3" y="1"/>
                    <a:pt x="6" y="3"/>
                    <a:pt x="9" y="4"/>
                  </a:cubicBezTo>
                  <a:cubicBezTo>
                    <a:pt x="6" y="3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109" name="Freeform 37"/>
            <p:cNvSpPr>
              <a:spLocks/>
            </p:cNvSpPr>
            <p:nvPr/>
          </p:nvSpPr>
          <p:spPr bwMode="auto">
            <a:xfrm>
              <a:off x="3535" y="2010"/>
              <a:ext cx="182" cy="125"/>
            </a:xfrm>
            <a:custGeom>
              <a:avLst/>
              <a:gdLst>
                <a:gd name="T0" fmla="*/ 70 w 77"/>
                <a:gd name="T1" fmla="*/ 32 h 53"/>
                <a:gd name="T2" fmla="*/ 75 w 77"/>
                <a:gd name="T3" fmla="*/ 0 h 53"/>
                <a:gd name="T4" fmla="*/ 0 w 77"/>
                <a:gd name="T5" fmla="*/ 37 h 53"/>
                <a:gd name="T6" fmla="*/ 14 w 77"/>
                <a:gd name="T7" fmla="*/ 47 h 53"/>
                <a:gd name="T8" fmla="*/ 34 w 77"/>
                <a:gd name="T9" fmla="*/ 53 h 53"/>
                <a:gd name="T10" fmla="*/ 70 w 77"/>
                <a:gd name="T11" fmla="*/ 3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53">
                  <a:moveTo>
                    <a:pt x="70" y="32"/>
                  </a:moveTo>
                  <a:cubicBezTo>
                    <a:pt x="76" y="21"/>
                    <a:pt x="77" y="11"/>
                    <a:pt x="75" y="0"/>
                  </a:cubicBezTo>
                  <a:cubicBezTo>
                    <a:pt x="75" y="0"/>
                    <a:pt x="75" y="0"/>
                    <a:pt x="0" y="37"/>
                  </a:cubicBezTo>
                  <a:cubicBezTo>
                    <a:pt x="3" y="40"/>
                    <a:pt x="8" y="45"/>
                    <a:pt x="14" y="47"/>
                  </a:cubicBezTo>
                  <a:cubicBezTo>
                    <a:pt x="20" y="51"/>
                    <a:pt x="27" y="53"/>
                    <a:pt x="34" y="53"/>
                  </a:cubicBezTo>
                  <a:cubicBezTo>
                    <a:pt x="49" y="53"/>
                    <a:pt x="63" y="45"/>
                    <a:pt x="70" y="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110" name="Freeform 38"/>
            <p:cNvSpPr>
              <a:spLocks noEditPoints="1"/>
            </p:cNvSpPr>
            <p:nvPr/>
          </p:nvSpPr>
          <p:spPr bwMode="auto">
            <a:xfrm>
              <a:off x="3662" y="1929"/>
              <a:ext cx="125" cy="201"/>
            </a:xfrm>
            <a:custGeom>
              <a:avLst/>
              <a:gdLst>
                <a:gd name="T0" fmla="*/ 53 w 53"/>
                <a:gd name="T1" fmla="*/ 1 h 85"/>
                <a:gd name="T2" fmla="*/ 30 w 53"/>
                <a:gd name="T3" fmla="*/ 4 h 85"/>
                <a:gd name="T4" fmla="*/ 47 w 53"/>
                <a:gd name="T5" fmla="*/ 1 h 85"/>
                <a:gd name="T6" fmla="*/ 53 w 53"/>
                <a:gd name="T7" fmla="*/ 1 h 85"/>
                <a:gd name="T8" fmla="*/ 31 w 53"/>
                <a:gd name="T9" fmla="*/ 6 h 85"/>
                <a:gd name="T10" fmla="*/ 8 w 53"/>
                <a:gd name="T11" fmla="*/ 61 h 85"/>
                <a:gd name="T12" fmla="*/ 31 w 53"/>
                <a:gd name="T13" fmla="*/ 85 h 85"/>
                <a:gd name="T14" fmla="*/ 50 w 53"/>
                <a:gd name="T15" fmla="*/ 4 h 85"/>
                <a:gd name="T16" fmla="*/ 47 w 53"/>
                <a:gd name="T17" fmla="*/ 4 h 85"/>
                <a:gd name="T18" fmla="*/ 31 w 53"/>
                <a:gd name="T19" fmla="*/ 6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85">
                  <a:moveTo>
                    <a:pt x="53" y="1"/>
                  </a:moveTo>
                  <a:cubicBezTo>
                    <a:pt x="46" y="0"/>
                    <a:pt x="39" y="1"/>
                    <a:pt x="30" y="4"/>
                  </a:cubicBezTo>
                  <a:cubicBezTo>
                    <a:pt x="36" y="3"/>
                    <a:pt x="42" y="1"/>
                    <a:pt x="47" y="1"/>
                  </a:cubicBezTo>
                  <a:lnTo>
                    <a:pt x="53" y="1"/>
                  </a:lnTo>
                  <a:close/>
                  <a:moveTo>
                    <a:pt x="31" y="6"/>
                  </a:moveTo>
                  <a:cubicBezTo>
                    <a:pt x="10" y="16"/>
                    <a:pt x="0" y="39"/>
                    <a:pt x="8" y="61"/>
                  </a:cubicBezTo>
                  <a:cubicBezTo>
                    <a:pt x="13" y="72"/>
                    <a:pt x="21" y="80"/>
                    <a:pt x="31" y="85"/>
                  </a:cubicBezTo>
                  <a:cubicBezTo>
                    <a:pt x="31" y="85"/>
                    <a:pt x="31" y="85"/>
                    <a:pt x="50" y="4"/>
                  </a:cubicBezTo>
                  <a:cubicBezTo>
                    <a:pt x="47" y="4"/>
                    <a:pt x="47" y="4"/>
                    <a:pt x="47" y="4"/>
                  </a:cubicBezTo>
                  <a:cubicBezTo>
                    <a:pt x="42" y="4"/>
                    <a:pt x="36" y="5"/>
                    <a:pt x="31" y="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  <p:sp>
          <p:nvSpPr>
            <p:cNvPr id="111" name="Freeform 39"/>
            <p:cNvSpPr>
              <a:spLocks/>
            </p:cNvSpPr>
            <p:nvPr/>
          </p:nvSpPr>
          <p:spPr bwMode="auto">
            <a:xfrm>
              <a:off x="3771" y="1946"/>
              <a:ext cx="104" cy="191"/>
            </a:xfrm>
            <a:custGeom>
              <a:avLst/>
              <a:gdLst>
                <a:gd name="T0" fmla="*/ 39 w 44"/>
                <a:gd name="T1" fmla="*/ 56 h 81"/>
                <a:gd name="T2" fmla="*/ 41 w 44"/>
                <a:gd name="T3" fmla="*/ 24 h 81"/>
                <a:gd name="T4" fmla="*/ 18 w 44"/>
                <a:gd name="T5" fmla="*/ 0 h 81"/>
                <a:gd name="T6" fmla="*/ 0 w 44"/>
                <a:gd name="T7" fmla="*/ 81 h 81"/>
                <a:gd name="T8" fmla="*/ 2 w 44"/>
                <a:gd name="T9" fmla="*/ 81 h 81"/>
                <a:gd name="T10" fmla="*/ 16 w 44"/>
                <a:gd name="T11" fmla="*/ 78 h 81"/>
                <a:gd name="T12" fmla="*/ 39 w 44"/>
                <a:gd name="T13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81">
                  <a:moveTo>
                    <a:pt x="39" y="56"/>
                  </a:moveTo>
                  <a:cubicBezTo>
                    <a:pt x="44" y="45"/>
                    <a:pt x="44" y="34"/>
                    <a:pt x="41" y="24"/>
                  </a:cubicBezTo>
                  <a:cubicBezTo>
                    <a:pt x="36" y="13"/>
                    <a:pt x="29" y="5"/>
                    <a:pt x="18" y="0"/>
                  </a:cubicBezTo>
                  <a:cubicBezTo>
                    <a:pt x="18" y="0"/>
                    <a:pt x="18" y="0"/>
                    <a:pt x="0" y="81"/>
                  </a:cubicBezTo>
                  <a:cubicBezTo>
                    <a:pt x="1" y="81"/>
                    <a:pt x="1" y="81"/>
                    <a:pt x="2" y="81"/>
                  </a:cubicBezTo>
                  <a:cubicBezTo>
                    <a:pt x="7" y="81"/>
                    <a:pt x="11" y="80"/>
                    <a:pt x="16" y="78"/>
                  </a:cubicBezTo>
                  <a:cubicBezTo>
                    <a:pt x="27" y="74"/>
                    <a:pt x="35" y="66"/>
                    <a:pt x="39" y="5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>
                <a:solidFill>
                  <a:srgbClr val="0183AB"/>
                </a:solidFill>
                <a:latin typeface="Arial"/>
              </a:endParaRPr>
            </a:p>
          </p:txBody>
        </p:sp>
      </p:grpSp>
      <p:sp>
        <p:nvSpPr>
          <p:cNvPr id="112" name="Заголовок 11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Фундаментальные БАЛАНСЫ «завода» здравоохранения в </a:t>
            </a:r>
            <a:r>
              <a:rPr lang="ru-RU" sz="3200" dirty="0" smtClean="0">
                <a:solidFill>
                  <a:srgbClr val="FF0000"/>
                </a:solidFill>
              </a:rPr>
              <a:t>2013 г. </a:t>
            </a:r>
            <a:r>
              <a:rPr lang="ru-RU" sz="3200" dirty="0" smtClean="0"/>
              <a:t>/</a:t>
            </a:r>
            <a:r>
              <a:rPr lang="ru-RU" sz="3200" dirty="0" smtClean="0">
                <a:solidFill>
                  <a:srgbClr val="FF0000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2015 г.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113" name="Стрелка вправо 112"/>
          <p:cNvSpPr/>
          <p:nvPr/>
        </p:nvSpPr>
        <p:spPr>
          <a:xfrm>
            <a:off x="1503790" y="3649154"/>
            <a:ext cx="650393" cy="541191"/>
          </a:xfrm>
          <a:prstGeom prst="rightArrow">
            <a:avLst>
              <a:gd name="adj1" fmla="val 62160"/>
              <a:gd name="adj2" fmla="val 44789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183AB"/>
              </a:solidFill>
            </a:endParaRPr>
          </a:p>
        </p:txBody>
      </p:sp>
      <p:sp>
        <p:nvSpPr>
          <p:cNvPr id="114" name="Стрелка вправо 113"/>
          <p:cNvSpPr/>
          <p:nvPr/>
        </p:nvSpPr>
        <p:spPr>
          <a:xfrm>
            <a:off x="5090711" y="3622474"/>
            <a:ext cx="453195" cy="429437"/>
          </a:xfrm>
          <a:prstGeom prst="rightArrow">
            <a:avLst>
              <a:gd name="adj1" fmla="val 62160"/>
              <a:gd name="adj2" fmla="val 44789"/>
            </a:avLst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6" name="Стрелка вправо 115"/>
          <p:cNvSpPr/>
          <p:nvPr/>
        </p:nvSpPr>
        <p:spPr>
          <a:xfrm rot="2714196">
            <a:off x="5015324" y="4361175"/>
            <a:ext cx="435594" cy="406049"/>
          </a:xfrm>
          <a:prstGeom prst="rightArrow">
            <a:avLst>
              <a:gd name="adj1" fmla="val 62160"/>
              <a:gd name="adj2" fmla="val 44789"/>
            </a:avLst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17" name="Стрелка вправо 116"/>
          <p:cNvSpPr/>
          <p:nvPr/>
        </p:nvSpPr>
        <p:spPr>
          <a:xfrm rot="20260234">
            <a:off x="4886382" y="2967574"/>
            <a:ext cx="489450" cy="413842"/>
          </a:xfrm>
          <a:prstGeom prst="rightArrow">
            <a:avLst>
              <a:gd name="adj1" fmla="val 62160"/>
              <a:gd name="adj2" fmla="val 44789"/>
            </a:avLst>
          </a:prstGeom>
          <a:solidFill>
            <a:schemeClr val="tx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2298347" y="1844824"/>
            <a:ext cx="4865941" cy="4536504"/>
          </a:xfrm>
          <a:prstGeom prst="ellipse">
            <a:avLst/>
          </a:prstGeom>
          <a:noFill/>
          <a:ln>
            <a:solidFill>
              <a:srgbClr val="C0C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2" name="Стрелка вправо 131"/>
          <p:cNvSpPr/>
          <p:nvPr/>
        </p:nvSpPr>
        <p:spPr>
          <a:xfrm>
            <a:off x="7220894" y="3896749"/>
            <a:ext cx="650393" cy="541191"/>
          </a:xfrm>
          <a:prstGeom prst="rightArrow">
            <a:avLst>
              <a:gd name="adj1" fmla="val 62160"/>
              <a:gd name="adj2" fmla="val 44789"/>
            </a:avLst>
          </a:prstGeom>
          <a:solidFill>
            <a:srgbClr val="C0C04C"/>
          </a:solidFill>
          <a:ln>
            <a:solidFill>
              <a:srgbClr val="C0C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133" name="Группа 132"/>
          <p:cNvGrpSpPr/>
          <p:nvPr/>
        </p:nvGrpSpPr>
        <p:grpSpPr>
          <a:xfrm>
            <a:off x="4344128" y="1494022"/>
            <a:ext cx="716878" cy="722725"/>
            <a:chOff x="611560" y="2144787"/>
            <a:chExt cx="1800200" cy="1814884"/>
          </a:xfrm>
        </p:grpSpPr>
        <p:grpSp>
          <p:nvGrpSpPr>
            <p:cNvPr id="134" name="Group 5"/>
            <p:cNvGrpSpPr>
              <a:grpSpLocks noChangeAspect="1"/>
            </p:cNvGrpSpPr>
            <p:nvPr/>
          </p:nvGrpSpPr>
          <p:grpSpPr bwMode="auto">
            <a:xfrm>
              <a:off x="611560" y="2144787"/>
              <a:ext cx="1800200" cy="1814884"/>
              <a:chOff x="1381" y="1931"/>
              <a:chExt cx="613" cy="618"/>
            </a:xfrm>
          </p:grpSpPr>
          <p:sp>
            <p:nvSpPr>
              <p:cNvPr id="13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383" y="1933"/>
                <a:ext cx="609" cy="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39" name="Oval 6"/>
              <p:cNvSpPr>
                <a:spLocks noChangeArrowheads="1"/>
              </p:cNvSpPr>
              <p:nvPr/>
            </p:nvSpPr>
            <p:spPr bwMode="auto">
              <a:xfrm>
                <a:off x="1381" y="1931"/>
                <a:ext cx="613" cy="616"/>
              </a:xfrm>
              <a:prstGeom prst="ellipse">
                <a:avLst/>
              </a:prstGeom>
              <a:solidFill>
                <a:srgbClr val="CBBA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white"/>
                  </a:solidFill>
                  <a:latin typeface="Arial"/>
                </a:endParaRPr>
              </a:p>
            </p:txBody>
          </p:sp>
        </p:grpSp>
        <p:grpSp>
          <p:nvGrpSpPr>
            <p:cNvPr id="135" name="Group 4"/>
            <p:cNvGrpSpPr>
              <a:grpSpLocks noChangeAspect="1"/>
            </p:cNvGrpSpPr>
            <p:nvPr/>
          </p:nvGrpSpPr>
          <p:grpSpPr bwMode="auto">
            <a:xfrm>
              <a:off x="1085850" y="2482850"/>
              <a:ext cx="904875" cy="1181100"/>
              <a:chOff x="684" y="1564"/>
              <a:chExt cx="570" cy="744"/>
            </a:xfrm>
          </p:grpSpPr>
          <p:sp>
            <p:nvSpPr>
              <p:cNvPr id="13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84" y="1564"/>
                <a:ext cx="570" cy="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white"/>
                  </a:solidFill>
                  <a:latin typeface="Arial"/>
                </a:endParaRPr>
              </a:p>
            </p:txBody>
          </p:sp>
          <p:sp>
            <p:nvSpPr>
              <p:cNvPr id="137" name="Freeform 5"/>
              <p:cNvSpPr>
                <a:spLocks noEditPoints="1"/>
              </p:cNvSpPr>
              <p:nvPr/>
            </p:nvSpPr>
            <p:spPr bwMode="auto">
              <a:xfrm>
                <a:off x="684" y="1565"/>
                <a:ext cx="571" cy="743"/>
              </a:xfrm>
              <a:custGeom>
                <a:avLst/>
                <a:gdLst>
                  <a:gd name="T0" fmla="*/ 1070 w 1111"/>
                  <a:gd name="T1" fmla="*/ 223 h 1451"/>
                  <a:gd name="T2" fmla="*/ 976 w 1111"/>
                  <a:gd name="T3" fmla="*/ 92 h 1451"/>
                  <a:gd name="T4" fmla="*/ 822 w 1111"/>
                  <a:gd name="T5" fmla="*/ 15 h 1451"/>
                  <a:gd name="T6" fmla="*/ 655 w 1111"/>
                  <a:gd name="T7" fmla="*/ 0 h 1451"/>
                  <a:gd name="T8" fmla="*/ 92 w 1111"/>
                  <a:gd name="T9" fmla="*/ 0 h 1451"/>
                  <a:gd name="T10" fmla="*/ 92 w 1111"/>
                  <a:gd name="T11" fmla="*/ 673 h 1451"/>
                  <a:gd name="T12" fmla="*/ 0 w 1111"/>
                  <a:gd name="T13" fmla="*/ 673 h 1451"/>
                  <a:gd name="T14" fmla="*/ 0 w 1111"/>
                  <a:gd name="T15" fmla="*/ 823 h 1451"/>
                  <a:gd name="T16" fmla="*/ 92 w 1111"/>
                  <a:gd name="T17" fmla="*/ 823 h 1451"/>
                  <a:gd name="T18" fmla="*/ 92 w 1111"/>
                  <a:gd name="T19" fmla="*/ 884 h 1451"/>
                  <a:gd name="T20" fmla="*/ 0 w 1111"/>
                  <a:gd name="T21" fmla="*/ 884 h 1451"/>
                  <a:gd name="T22" fmla="*/ 0 w 1111"/>
                  <a:gd name="T23" fmla="*/ 1035 h 1451"/>
                  <a:gd name="T24" fmla="*/ 92 w 1111"/>
                  <a:gd name="T25" fmla="*/ 1035 h 1451"/>
                  <a:gd name="T26" fmla="*/ 92 w 1111"/>
                  <a:gd name="T27" fmla="*/ 1451 h 1451"/>
                  <a:gd name="T28" fmla="*/ 253 w 1111"/>
                  <a:gd name="T29" fmla="*/ 1451 h 1451"/>
                  <a:gd name="T30" fmla="*/ 253 w 1111"/>
                  <a:gd name="T31" fmla="*/ 1035 h 1451"/>
                  <a:gd name="T32" fmla="*/ 832 w 1111"/>
                  <a:gd name="T33" fmla="*/ 1035 h 1451"/>
                  <a:gd name="T34" fmla="*/ 832 w 1111"/>
                  <a:gd name="T35" fmla="*/ 884 h 1451"/>
                  <a:gd name="T36" fmla="*/ 253 w 1111"/>
                  <a:gd name="T37" fmla="*/ 884 h 1451"/>
                  <a:gd name="T38" fmla="*/ 253 w 1111"/>
                  <a:gd name="T39" fmla="*/ 823 h 1451"/>
                  <a:gd name="T40" fmla="*/ 263 w 1111"/>
                  <a:gd name="T41" fmla="*/ 823 h 1451"/>
                  <a:gd name="T42" fmla="*/ 668 w 1111"/>
                  <a:gd name="T43" fmla="*/ 823 h 1451"/>
                  <a:gd name="T44" fmla="*/ 1004 w 1111"/>
                  <a:gd name="T45" fmla="*/ 695 h 1451"/>
                  <a:gd name="T46" fmla="*/ 1111 w 1111"/>
                  <a:gd name="T47" fmla="*/ 420 h 1451"/>
                  <a:gd name="T48" fmla="*/ 1070 w 1111"/>
                  <a:gd name="T49" fmla="*/ 223 h 1451"/>
                  <a:gd name="T50" fmla="*/ 858 w 1111"/>
                  <a:gd name="T51" fmla="*/ 604 h 1451"/>
                  <a:gd name="T52" fmla="*/ 670 w 1111"/>
                  <a:gd name="T53" fmla="*/ 673 h 1451"/>
                  <a:gd name="T54" fmla="*/ 263 w 1111"/>
                  <a:gd name="T55" fmla="*/ 673 h 1451"/>
                  <a:gd name="T56" fmla="*/ 263 w 1111"/>
                  <a:gd name="T57" fmla="*/ 673 h 1451"/>
                  <a:gd name="T58" fmla="*/ 253 w 1111"/>
                  <a:gd name="T59" fmla="*/ 673 h 1451"/>
                  <a:gd name="T60" fmla="*/ 253 w 1111"/>
                  <a:gd name="T61" fmla="*/ 155 h 1451"/>
                  <a:gd name="T62" fmla="*/ 667 w 1111"/>
                  <a:gd name="T63" fmla="*/ 155 h 1451"/>
                  <a:gd name="T64" fmla="*/ 802 w 1111"/>
                  <a:gd name="T65" fmla="*/ 167 h 1451"/>
                  <a:gd name="T66" fmla="*/ 894 w 1111"/>
                  <a:gd name="T67" fmla="*/ 253 h 1451"/>
                  <a:gd name="T68" fmla="*/ 929 w 1111"/>
                  <a:gd name="T69" fmla="*/ 408 h 1451"/>
                  <a:gd name="T70" fmla="*/ 858 w 1111"/>
                  <a:gd name="T71" fmla="*/ 604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11" h="1451">
                    <a:moveTo>
                      <a:pt x="1070" y="223"/>
                    </a:moveTo>
                    <a:cubicBezTo>
                      <a:pt x="1047" y="162"/>
                      <a:pt x="1012" y="126"/>
                      <a:pt x="976" y="92"/>
                    </a:cubicBezTo>
                    <a:cubicBezTo>
                      <a:pt x="940" y="59"/>
                      <a:pt x="876" y="26"/>
                      <a:pt x="822" y="15"/>
                    </a:cubicBezTo>
                    <a:cubicBezTo>
                      <a:pt x="784" y="5"/>
                      <a:pt x="727" y="0"/>
                      <a:pt x="655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673"/>
                      <a:pt x="92" y="673"/>
                      <a:pt x="92" y="673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0" y="823"/>
                      <a:pt x="0" y="823"/>
                      <a:pt x="0" y="823"/>
                    </a:cubicBezTo>
                    <a:cubicBezTo>
                      <a:pt x="92" y="823"/>
                      <a:pt x="92" y="823"/>
                      <a:pt x="92" y="823"/>
                    </a:cubicBezTo>
                    <a:cubicBezTo>
                      <a:pt x="92" y="884"/>
                      <a:pt x="92" y="884"/>
                      <a:pt x="92" y="884"/>
                    </a:cubicBezTo>
                    <a:cubicBezTo>
                      <a:pt x="0" y="884"/>
                      <a:pt x="0" y="884"/>
                      <a:pt x="0" y="884"/>
                    </a:cubicBezTo>
                    <a:cubicBezTo>
                      <a:pt x="0" y="1035"/>
                      <a:pt x="0" y="1035"/>
                      <a:pt x="0" y="1035"/>
                    </a:cubicBezTo>
                    <a:cubicBezTo>
                      <a:pt x="92" y="1035"/>
                      <a:pt x="92" y="1035"/>
                      <a:pt x="92" y="1035"/>
                    </a:cubicBezTo>
                    <a:cubicBezTo>
                      <a:pt x="92" y="1451"/>
                      <a:pt x="92" y="1451"/>
                      <a:pt x="92" y="1451"/>
                    </a:cubicBezTo>
                    <a:cubicBezTo>
                      <a:pt x="253" y="1451"/>
                      <a:pt x="253" y="1451"/>
                      <a:pt x="253" y="1451"/>
                    </a:cubicBezTo>
                    <a:cubicBezTo>
                      <a:pt x="253" y="1035"/>
                      <a:pt x="253" y="1035"/>
                      <a:pt x="253" y="1035"/>
                    </a:cubicBezTo>
                    <a:cubicBezTo>
                      <a:pt x="832" y="1035"/>
                      <a:pt x="832" y="1035"/>
                      <a:pt x="832" y="1035"/>
                    </a:cubicBezTo>
                    <a:cubicBezTo>
                      <a:pt x="832" y="884"/>
                      <a:pt x="832" y="884"/>
                      <a:pt x="832" y="884"/>
                    </a:cubicBezTo>
                    <a:cubicBezTo>
                      <a:pt x="253" y="884"/>
                      <a:pt x="253" y="884"/>
                      <a:pt x="253" y="884"/>
                    </a:cubicBezTo>
                    <a:cubicBezTo>
                      <a:pt x="253" y="823"/>
                      <a:pt x="253" y="823"/>
                      <a:pt x="253" y="823"/>
                    </a:cubicBezTo>
                    <a:cubicBezTo>
                      <a:pt x="263" y="823"/>
                      <a:pt x="263" y="823"/>
                      <a:pt x="263" y="823"/>
                    </a:cubicBezTo>
                    <a:cubicBezTo>
                      <a:pt x="668" y="823"/>
                      <a:pt x="668" y="823"/>
                      <a:pt x="668" y="823"/>
                    </a:cubicBezTo>
                    <a:cubicBezTo>
                      <a:pt x="823" y="823"/>
                      <a:pt x="935" y="780"/>
                      <a:pt x="1004" y="695"/>
                    </a:cubicBezTo>
                    <a:cubicBezTo>
                      <a:pt x="1071" y="615"/>
                      <a:pt x="1111" y="544"/>
                      <a:pt x="1111" y="420"/>
                    </a:cubicBezTo>
                    <a:cubicBezTo>
                      <a:pt x="1111" y="348"/>
                      <a:pt x="1091" y="282"/>
                      <a:pt x="1070" y="223"/>
                    </a:cubicBezTo>
                    <a:close/>
                    <a:moveTo>
                      <a:pt x="858" y="604"/>
                    </a:moveTo>
                    <a:cubicBezTo>
                      <a:pt x="817" y="650"/>
                      <a:pt x="764" y="673"/>
                      <a:pt x="670" y="673"/>
                    </a:cubicBezTo>
                    <a:cubicBezTo>
                      <a:pt x="263" y="673"/>
                      <a:pt x="263" y="673"/>
                      <a:pt x="263" y="673"/>
                    </a:cubicBezTo>
                    <a:cubicBezTo>
                      <a:pt x="263" y="673"/>
                      <a:pt x="263" y="673"/>
                      <a:pt x="263" y="673"/>
                    </a:cubicBezTo>
                    <a:cubicBezTo>
                      <a:pt x="253" y="673"/>
                      <a:pt x="253" y="673"/>
                      <a:pt x="253" y="673"/>
                    </a:cubicBezTo>
                    <a:cubicBezTo>
                      <a:pt x="253" y="155"/>
                      <a:pt x="253" y="155"/>
                      <a:pt x="253" y="155"/>
                    </a:cubicBezTo>
                    <a:cubicBezTo>
                      <a:pt x="667" y="155"/>
                      <a:pt x="667" y="155"/>
                      <a:pt x="667" y="155"/>
                    </a:cubicBezTo>
                    <a:cubicBezTo>
                      <a:pt x="733" y="155"/>
                      <a:pt x="779" y="159"/>
                      <a:pt x="802" y="167"/>
                    </a:cubicBezTo>
                    <a:cubicBezTo>
                      <a:pt x="841" y="192"/>
                      <a:pt x="871" y="211"/>
                      <a:pt x="894" y="253"/>
                    </a:cubicBezTo>
                    <a:cubicBezTo>
                      <a:pt x="917" y="297"/>
                      <a:pt x="929" y="349"/>
                      <a:pt x="929" y="408"/>
                    </a:cubicBezTo>
                    <a:cubicBezTo>
                      <a:pt x="929" y="492"/>
                      <a:pt x="896" y="559"/>
                      <a:pt x="858" y="6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>
                  <a:solidFill>
                    <a:prstClr val="white"/>
                  </a:solidFill>
                  <a:latin typeface="Arial"/>
                </a:endParaRPr>
              </a:p>
            </p:txBody>
          </p:sp>
        </p:grpSp>
      </p:grpSp>
      <p:cxnSp>
        <p:nvCxnSpPr>
          <p:cNvPr id="161" name="Прямая соединительная линия 160"/>
          <p:cNvCxnSpPr/>
          <p:nvPr/>
        </p:nvCxnSpPr>
        <p:spPr>
          <a:xfrm flipH="1">
            <a:off x="3480773" y="4203400"/>
            <a:ext cx="324004" cy="0"/>
          </a:xfrm>
          <a:prstGeom prst="line">
            <a:avLst/>
          </a:prstGeom>
          <a:ln w="38100">
            <a:solidFill>
              <a:srgbClr val="0183A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TextBox 165"/>
          <p:cNvSpPr txBox="1"/>
          <p:nvPr/>
        </p:nvSpPr>
        <p:spPr>
          <a:xfrm>
            <a:off x="417709" y="4861805"/>
            <a:ext cx="1542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Больные</a:t>
            </a:r>
            <a:endParaRPr lang="ru-RU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167" name="TextBox 166"/>
          <p:cNvSpPr txBox="1"/>
          <p:nvPr/>
        </p:nvSpPr>
        <p:spPr>
          <a:xfrm>
            <a:off x="6386259" y="1522754"/>
            <a:ext cx="2757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Вылеченные и «подремонтированные»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168" name="TextBox 167"/>
          <p:cNvSpPr txBox="1"/>
          <p:nvPr/>
        </p:nvSpPr>
        <p:spPr>
          <a:xfrm>
            <a:off x="2497566" y="4675651"/>
            <a:ext cx="10294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В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рачи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169" name="TextBox 168"/>
          <p:cNvSpPr txBox="1"/>
          <p:nvPr/>
        </p:nvSpPr>
        <p:spPr>
          <a:xfrm>
            <a:off x="5787016" y="4350024"/>
            <a:ext cx="1424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Л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екарства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5082662" y="5634610"/>
            <a:ext cx="13529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К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ойки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171" name="TextBox 170"/>
          <p:cNvSpPr txBox="1"/>
          <p:nvPr/>
        </p:nvSpPr>
        <p:spPr>
          <a:xfrm>
            <a:off x="3418792" y="4688017"/>
            <a:ext cx="18491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Знания врачей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172" name="TextBox 171"/>
          <p:cNvSpPr txBox="1"/>
          <p:nvPr/>
        </p:nvSpPr>
        <p:spPr>
          <a:xfrm>
            <a:off x="5728445" y="3051243"/>
            <a:ext cx="1780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О</a:t>
            </a:r>
            <a:r>
              <a:rPr lang="ru-RU" sz="1600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борудование</a:t>
            </a:r>
            <a:endParaRPr lang="ru-RU" sz="1600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2502013" y="1555922"/>
            <a:ext cx="19411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Arial"/>
              </a:rPr>
              <a:t>Объем денег</a:t>
            </a:r>
            <a:endParaRPr lang="ru-RU" b="1" dirty="0">
              <a:solidFill>
                <a:prstClr val="black">
                  <a:lumMod val="65000"/>
                  <a:lumOff val="35000"/>
                </a:prstClr>
              </a:solidFill>
              <a:latin typeface="Arial"/>
            </a:endParaRPr>
          </a:p>
        </p:txBody>
      </p:sp>
      <p:grpSp>
        <p:nvGrpSpPr>
          <p:cNvPr id="125" name="Группа 124"/>
          <p:cNvGrpSpPr/>
          <p:nvPr/>
        </p:nvGrpSpPr>
        <p:grpSpPr>
          <a:xfrm>
            <a:off x="107505" y="2078432"/>
            <a:ext cx="1350642" cy="2489031"/>
            <a:chOff x="1915009" y="1951531"/>
            <a:chExt cx="1203031" cy="2217006"/>
          </a:xfrm>
        </p:grpSpPr>
        <p:pic>
          <p:nvPicPr>
            <p:cNvPr id="118" name="Picture 2" descr="D:\CloudMail\ГЭОТАР\boln.emf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009" y="1951531"/>
              <a:ext cx="535435" cy="1634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4" name="Picture 2" descr="D:\CloudMail\ГЭОТАР\boln.emf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699" y="2171945"/>
              <a:ext cx="535435" cy="1634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5" name="Picture 2" descr="D:\CloudMail\ГЭОТАР\boln.emf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069" y="2367388"/>
              <a:ext cx="535435" cy="1634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4" name="Picture 2" descr="D:\CloudMail\ГЭОТАР\boln.emf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605" y="2533569"/>
              <a:ext cx="535435" cy="1634968"/>
            </a:xfrm>
            <a:prstGeom prst="rect">
              <a:avLst/>
            </a:prstGeom>
            <a:noFill/>
            <a:extLst/>
          </p:spPr>
        </p:pic>
      </p:grpSp>
      <p:grpSp>
        <p:nvGrpSpPr>
          <p:cNvPr id="3" name="Группа 2"/>
          <p:cNvGrpSpPr/>
          <p:nvPr/>
        </p:nvGrpSpPr>
        <p:grpSpPr>
          <a:xfrm>
            <a:off x="7304702" y="2013456"/>
            <a:ext cx="1331772" cy="2042874"/>
            <a:chOff x="7304702" y="2013456"/>
            <a:chExt cx="1331772" cy="2042874"/>
          </a:xfrm>
        </p:grpSpPr>
        <p:pic>
          <p:nvPicPr>
            <p:cNvPr id="175" name="Picture 3" descr="D:\CloudMail\ГЭОТАР\zdorov.emf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4702" y="2013456"/>
              <a:ext cx="631247" cy="1753310"/>
            </a:xfrm>
            <a:prstGeom prst="rect">
              <a:avLst/>
            </a:prstGeom>
            <a:noFill/>
            <a:extLst/>
          </p:spPr>
        </p:pic>
        <p:pic>
          <p:nvPicPr>
            <p:cNvPr id="176" name="Picture 3" descr="D:\CloudMail\ГЭОТАР\zdorov.emf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8344" y="2130019"/>
              <a:ext cx="631247" cy="1753310"/>
            </a:xfrm>
            <a:prstGeom prst="rect">
              <a:avLst/>
            </a:prstGeom>
            <a:noFill/>
            <a:extLst/>
          </p:spPr>
        </p:pic>
        <p:pic>
          <p:nvPicPr>
            <p:cNvPr id="177" name="Picture 3" descr="D:\CloudMail\ГЭОТАР\zdorov.emf"/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5227" y="2303020"/>
              <a:ext cx="631247" cy="1753310"/>
            </a:xfrm>
            <a:prstGeom prst="rect">
              <a:avLst/>
            </a:prstGeom>
            <a:noFill/>
            <a:extLst/>
          </p:spPr>
        </p:pic>
      </p:grpSp>
      <p:pic>
        <p:nvPicPr>
          <p:cNvPr id="2" name="Picture 2" descr="D:\CloudMail\ГЭОТАР\mrt.e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026" y="1871576"/>
            <a:ext cx="1122614" cy="111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/>
          <p:cNvPicPr>
            <a:picLocks noChangeAspect="1" noChangeArrowheads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740751" y="5272865"/>
            <a:ext cx="585787" cy="1700213"/>
          </a:xfrm>
          <a:prstGeom prst="rect">
            <a:avLst/>
          </a:prstGeom>
          <a:solidFill>
            <a:schemeClr val="tx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19" name="TextBox 118"/>
          <p:cNvSpPr txBox="1"/>
          <p:nvPr/>
        </p:nvSpPr>
        <p:spPr>
          <a:xfrm>
            <a:off x="7457331" y="5409566"/>
            <a:ext cx="1209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Arial"/>
              </a:rPr>
              <a:t>Умершие</a:t>
            </a:r>
            <a:endParaRPr lang="ru-RU" sz="1600" b="1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120" name="Стрелка вправо 119"/>
          <p:cNvSpPr/>
          <p:nvPr/>
        </p:nvSpPr>
        <p:spPr>
          <a:xfrm>
            <a:off x="6263505" y="5793464"/>
            <a:ext cx="920034" cy="541191"/>
          </a:xfrm>
          <a:prstGeom prst="rightArrow">
            <a:avLst>
              <a:gd name="adj1" fmla="val 62160"/>
              <a:gd name="adj2" fmla="val 44789"/>
            </a:avLst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184708" y="1494022"/>
            <a:ext cx="1083241" cy="72038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831737" y="1247280"/>
            <a:ext cx="1001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</a:rPr>
              <a:t>17</a:t>
            </a:r>
            <a:r>
              <a:rPr lang="en-US" sz="2400" b="1" dirty="0" smtClean="0">
                <a:solidFill>
                  <a:srgbClr val="FF0000"/>
                </a:solidFill>
              </a:rPr>
              <a:t>%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29" name="Прямая соединительная линия 128"/>
          <p:cNvCxnSpPr/>
          <p:nvPr/>
        </p:nvCxnSpPr>
        <p:spPr>
          <a:xfrm>
            <a:off x="2435175" y="3617347"/>
            <a:ext cx="1083241" cy="72038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TextBox 129"/>
          <p:cNvSpPr txBox="1"/>
          <p:nvPr/>
        </p:nvSpPr>
        <p:spPr>
          <a:xfrm>
            <a:off x="2627784" y="2948842"/>
            <a:ext cx="1556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- 23</a:t>
            </a:r>
            <a:r>
              <a:rPr lang="ru-RU" sz="2400" b="1" dirty="0" smtClean="0">
                <a:solidFill>
                  <a:srgbClr val="FF0000"/>
                </a:solidFill>
              </a:rPr>
              <a:t> тыс.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40" name="Прямая соединительная линия 139"/>
          <p:cNvCxnSpPr/>
          <p:nvPr/>
        </p:nvCxnSpPr>
        <p:spPr>
          <a:xfrm>
            <a:off x="5317984" y="4803596"/>
            <a:ext cx="1083241" cy="720386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6189326" y="4682962"/>
            <a:ext cx="1647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-</a:t>
            </a:r>
            <a:r>
              <a:rPr lang="ru-RU" sz="2400" b="1" dirty="0" smtClean="0">
                <a:solidFill>
                  <a:srgbClr val="FF0000"/>
                </a:solidFill>
              </a:rPr>
              <a:t> 80 тыс.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8883751" y="5183481"/>
            <a:ext cx="0" cy="1392828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2" name="Прямая со стрелкой 141"/>
          <p:cNvCxnSpPr/>
          <p:nvPr/>
        </p:nvCxnSpPr>
        <p:spPr>
          <a:xfrm>
            <a:off x="8862653" y="2446303"/>
            <a:ext cx="0" cy="1295157"/>
          </a:xfrm>
          <a:prstGeom prst="straightConnector1">
            <a:avLst/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5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0" grpId="0"/>
      <p:bldP spid="1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4234" y="2323366"/>
            <a:ext cx="8229600" cy="168169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3. </a:t>
            </a:r>
            <a:br>
              <a:rPr lang="ru-RU" dirty="0" smtClean="0"/>
            </a:br>
            <a:r>
              <a:rPr lang="ru-RU" dirty="0" smtClean="0"/>
              <a:t>Здоровье населения РФ </a:t>
            </a:r>
            <a:r>
              <a:rPr lang="ru-RU" dirty="0" smtClean="0">
                <a:solidFill>
                  <a:srgbClr val="FF0000"/>
                </a:solidFill>
              </a:rPr>
              <a:t>напрямую зависит</a:t>
            </a:r>
            <a:r>
              <a:rPr lang="ru-RU" dirty="0" smtClean="0"/>
              <a:t> от деятельности системы здравоохранения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911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26441866"/>
              </p:ext>
            </p:extLst>
          </p:nvPr>
        </p:nvGraphicFramePr>
        <p:xfrm>
          <a:off x="323528" y="1196752"/>
          <a:ext cx="8516441" cy="5379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9096" y="116632"/>
            <a:ext cx="8979408" cy="1008111"/>
          </a:xfrm>
        </p:spPr>
        <p:txBody>
          <a:bodyPr>
            <a:noAutofit/>
          </a:bodyPr>
          <a:lstStyle/>
          <a:p>
            <a:r>
              <a:rPr lang="ru-RU" sz="2800" dirty="0" smtClean="0"/>
              <a:t>Есть прямая </a:t>
            </a:r>
            <a:r>
              <a:rPr lang="ru-RU" sz="2800" dirty="0" smtClean="0">
                <a:solidFill>
                  <a:srgbClr val="FF0000"/>
                </a:solidFill>
              </a:rPr>
              <a:t>зависимость</a:t>
            </a:r>
            <a:r>
              <a:rPr lang="ru-RU" sz="2800" dirty="0" smtClean="0"/>
              <a:t> </a:t>
            </a:r>
            <a:r>
              <a:rPr lang="ru-RU" sz="2800" dirty="0"/>
              <a:t>ОПЖ</a:t>
            </a:r>
            <a:r>
              <a:rPr lang="en-US" sz="2800" dirty="0"/>
              <a:t> </a:t>
            </a:r>
            <a:r>
              <a:rPr lang="ru-RU" sz="2800" dirty="0"/>
              <a:t>от </a:t>
            </a:r>
            <a:r>
              <a:rPr lang="ru-RU" sz="2800" dirty="0" smtClean="0"/>
              <a:t>ГФЗ в странах, входящих в рейтинг </a:t>
            </a:r>
            <a:r>
              <a:rPr lang="ru-RU" sz="2800" dirty="0" err="1" smtClean="0"/>
              <a:t>Блумберга</a:t>
            </a:r>
            <a:r>
              <a:rPr lang="ru-RU" sz="2800" dirty="0" smtClean="0"/>
              <a:t>, 2014 г.</a:t>
            </a:r>
            <a:endParaRPr lang="ru-RU" sz="3200" dirty="0"/>
          </a:p>
        </p:txBody>
      </p:sp>
      <p:sp>
        <p:nvSpPr>
          <p:cNvPr id="6" name="Овал 5"/>
          <p:cNvSpPr/>
          <p:nvPr/>
        </p:nvSpPr>
        <p:spPr>
          <a:xfrm>
            <a:off x="1691680" y="5129435"/>
            <a:ext cx="936104" cy="504056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99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087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700" dirty="0" smtClean="0"/>
              <a:t>В РФ ОПЖ </a:t>
            </a:r>
            <a:r>
              <a:rPr lang="ru-RU" sz="2700" dirty="0" smtClean="0">
                <a:solidFill>
                  <a:srgbClr val="FF0000"/>
                </a:solidFill>
              </a:rPr>
              <a:t>напрямую</a:t>
            </a:r>
            <a:r>
              <a:rPr lang="ru-RU" sz="2700" dirty="0" smtClean="0"/>
              <a:t> зависит от государственных расходов </a:t>
            </a:r>
            <a:r>
              <a:rPr lang="ru-RU" sz="2700" dirty="0"/>
              <a:t>на </a:t>
            </a:r>
            <a:r>
              <a:rPr lang="ru-RU" sz="2700" dirty="0" smtClean="0"/>
              <a:t>здравоохранение в зоне от </a:t>
            </a:r>
            <a:r>
              <a:rPr lang="ru-RU" sz="2700" dirty="0">
                <a:solidFill>
                  <a:srgbClr val="FF0000"/>
                </a:solidFill>
              </a:rPr>
              <a:t>4</a:t>
            </a:r>
            <a:r>
              <a:rPr lang="en-US" sz="2700" dirty="0" smtClean="0">
                <a:solidFill>
                  <a:srgbClr val="FF0000"/>
                </a:solidFill>
              </a:rPr>
              <a:t>00</a:t>
            </a:r>
            <a:r>
              <a:rPr lang="ru-RU" sz="2700" dirty="0" smtClean="0">
                <a:solidFill>
                  <a:srgbClr val="FF0000"/>
                </a:solidFill>
              </a:rPr>
              <a:t> до 1700 </a:t>
            </a:r>
            <a:r>
              <a:rPr lang="en-US" sz="2700" dirty="0" smtClean="0">
                <a:solidFill>
                  <a:srgbClr val="FF0000"/>
                </a:solidFill>
              </a:rPr>
              <a:t>$</a:t>
            </a:r>
            <a:r>
              <a:rPr lang="ru-RU" sz="2700" dirty="0" smtClean="0">
                <a:solidFill>
                  <a:srgbClr val="FF0000"/>
                </a:solidFill>
              </a:rPr>
              <a:t>ППС</a:t>
            </a:r>
            <a:endParaRPr lang="ru-RU" sz="27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Ge\Downloads\Зависимость ОПЖ от госрасходов(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173048"/>
            <a:ext cx="6048672" cy="5333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57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Результаты приоритетного национального проекта «Здоровье» </a:t>
            </a:r>
            <a:r>
              <a:rPr lang="ru-RU" sz="3600" dirty="0" smtClean="0">
                <a:solidFill>
                  <a:srgbClr val="FF0000"/>
                </a:solidFill>
              </a:rPr>
              <a:t>2005-2009 гг.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8640960" cy="4823941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 smtClean="0"/>
              <a:t>Личный контроль со стороны </a:t>
            </a:r>
          </a:p>
          <a:p>
            <a:pPr marL="0" indent="0" algn="ctr">
              <a:buNone/>
            </a:pPr>
            <a:r>
              <a:rPr lang="ru-RU" sz="2800" b="1" dirty="0" smtClean="0"/>
              <a:t>Президента РФ В.В. Путина и</a:t>
            </a:r>
          </a:p>
          <a:p>
            <a:pPr marL="0" indent="0" algn="ctr">
              <a:buNone/>
            </a:pPr>
            <a:r>
              <a:rPr lang="ru-RU" sz="2800" b="1" dirty="0" smtClean="0"/>
              <a:t>Председателя Правительства Д.А. Медведева –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высокая эффективность!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/>
              <a:t>Общий коэффициент смертности на       </a:t>
            </a:r>
            <a:r>
              <a:rPr lang="ru-RU" sz="2800" b="1" dirty="0" smtClean="0">
                <a:solidFill>
                  <a:srgbClr val="FF0000"/>
                </a:solidFill>
              </a:rPr>
              <a:t>12%</a:t>
            </a:r>
          </a:p>
          <a:p>
            <a:pPr marL="0" indent="0" algn="ctr">
              <a:buNone/>
            </a:pPr>
            <a:endParaRPr lang="ru-RU" sz="2800" b="1" dirty="0" smtClean="0"/>
          </a:p>
          <a:p>
            <a:pPr marL="0" indent="0" algn="ctr">
              <a:buNone/>
            </a:pPr>
            <a:r>
              <a:rPr lang="ru-RU" sz="2800" b="1" dirty="0"/>
              <a:t>Ожидаемая продолжительность жизни </a:t>
            </a:r>
            <a:r>
              <a:rPr lang="ru-RU" sz="2800" b="1" dirty="0" smtClean="0"/>
              <a:t>на      </a:t>
            </a:r>
            <a:r>
              <a:rPr lang="ru-RU" sz="2800" b="1" dirty="0" smtClean="0">
                <a:solidFill>
                  <a:srgbClr val="FF0000"/>
                </a:solidFill>
              </a:rPr>
              <a:t>3,4 года</a:t>
            </a:r>
          </a:p>
          <a:p>
            <a:pPr marL="0" indent="0" algn="ctr">
              <a:buNone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b="1" dirty="0" smtClean="0"/>
              <a:t>Госрасходы на здравоохранение      на </a:t>
            </a:r>
            <a:r>
              <a:rPr lang="ru-RU" sz="2800" b="1" dirty="0" smtClean="0">
                <a:solidFill>
                  <a:srgbClr val="FF0000"/>
                </a:solidFill>
              </a:rPr>
              <a:t>16%</a:t>
            </a:r>
            <a:r>
              <a:rPr lang="ru-RU" sz="2800" b="1" dirty="0" smtClean="0"/>
              <a:t> в постоянных ценах 2005 г.</a:t>
            </a:r>
            <a:endParaRPr lang="ru-RU" sz="28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092280" y="3745391"/>
            <a:ext cx="0" cy="43204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flipV="1">
            <a:off x="7332576" y="4420314"/>
            <a:ext cx="0" cy="49125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6511370" y="5340924"/>
            <a:ext cx="0" cy="46564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82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592" y="116633"/>
            <a:ext cx="8814816" cy="864096"/>
          </a:xfrm>
        </p:spPr>
        <p:txBody>
          <a:bodyPr>
            <a:normAutofit fontScale="90000"/>
          </a:bodyPr>
          <a:lstStyle/>
          <a:p>
            <a:r>
              <a:rPr lang="ru-RU" dirty="0"/>
              <a:t>Для РФ с 2007 по 2013 гг. доказано:</a:t>
            </a:r>
          </a:p>
        </p:txBody>
      </p:sp>
      <p:sp>
        <p:nvSpPr>
          <p:cNvPr id="4" name="Текст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512" y="4601328"/>
            <a:ext cx="8856984" cy="2010155"/>
          </a:xfrm>
          <a:prstGeom prst="rect">
            <a:avLst/>
          </a:prstGeom>
          <a:blipFill rotWithShape="1">
            <a:blip r:embed="rId2"/>
            <a:stretch>
              <a:fillRect t="-3571"/>
            </a:stretch>
          </a:blipFill>
          <a:ln w="38100">
            <a:solidFill>
              <a:srgbClr val="C0C04C"/>
            </a:solidFill>
            <a:prstDash val="dash"/>
          </a:ln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32" y="1269199"/>
            <a:ext cx="6658420" cy="3363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70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Обосновано, что: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51520" y="2708920"/>
            <a:ext cx="8784976" cy="3778633"/>
          </a:xfrm>
        </p:spPr>
        <p:txBody>
          <a:bodyPr/>
          <a:lstStyle/>
          <a:p>
            <a:pPr algn="ctr"/>
            <a:endParaRPr lang="ru-RU" sz="3600" b="1" dirty="0"/>
          </a:p>
          <a:p>
            <a:pPr marL="0" indent="0" algn="ctr">
              <a:buNone/>
            </a:pPr>
            <a:r>
              <a:rPr lang="ru-RU" sz="3000" b="1" dirty="0"/>
              <a:t>Для достижения </a:t>
            </a:r>
            <a:r>
              <a:rPr lang="ru-RU" sz="3000" b="1" dirty="0" smtClean="0"/>
              <a:t>в РФ ОПЖ </a:t>
            </a:r>
            <a:r>
              <a:rPr lang="ru-RU" sz="3000" b="1" dirty="0">
                <a:solidFill>
                  <a:srgbClr val="FF0000"/>
                </a:solidFill>
              </a:rPr>
              <a:t>‒ 74 года </a:t>
            </a:r>
            <a:r>
              <a:rPr lang="ru-RU" sz="3000" b="1" dirty="0"/>
              <a:t>и ОКС ‒ </a:t>
            </a:r>
            <a:r>
              <a:rPr lang="ru-RU" sz="3000" b="1" dirty="0" smtClean="0"/>
              <a:t/>
            </a:r>
            <a:br>
              <a:rPr lang="ru-RU" sz="3000" b="1" dirty="0" smtClean="0"/>
            </a:br>
            <a:r>
              <a:rPr lang="ru-RU" sz="3000" b="1" dirty="0" smtClean="0">
                <a:solidFill>
                  <a:srgbClr val="FF0000"/>
                </a:solidFill>
              </a:rPr>
              <a:t>11,3 случая </a:t>
            </a:r>
            <a:r>
              <a:rPr lang="ru-RU" sz="3000" b="1" dirty="0"/>
              <a:t>на 1 тыс. населения, </a:t>
            </a:r>
            <a:r>
              <a:rPr lang="ru-RU" sz="3000" b="1" dirty="0" smtClean="0"/>
              <a:t>госрасходы </a:t>
            </a:r>
            <a:r>
              <a:rPr lang="ru-RU" sz="3000" b="1" dirty="0"/>
              <a:t>на здравоохранение должны </a:t>
            </a:r>
            <a:r>
              <a:rPr lang="ru-RU" sz="3000" b="1" dirty="0" smtClean="0"/>
              <a:t>поэтапно возрасти</a:t>
            </a:r>
            <a:br>
              <a:rPr lang="ru-RU" sz="3000" b="1" dirty="0" smtClean="0"/>
            </a:br>
            <a:r>
              <a:rPr lang="ru-RU" sz="3000" b="1" dirty="0" smtClean="0">
                <a:solidFill>
                  <a:srgbClr val="FF0000"/>
                </a:solidFill>
              </a:rPr>
              <a:t>в </a:t>
            </a:r>
            <a:r>
              <a:rPr lang="ru-RU" sz="3000" b="1" dirty="0">
                <a:solidFill>
                  <a:srgbClr val="FF0000"/>
                </a:solidFill>
              </a:rPr>
              <a:t>1,4 раза </a:t>
            </a:r>
            <a:r>
              <a:rPr lang="ru-RU" sz="3000" b="1" dirty="0"/>
              <a:t>и составить </a:t>
            </a:r>
            <a:r>
              <a:rPr lang="ru-RU" sz="3000" b="1" dirty="0">
                <a:solidFill>
                  <a:srgbClr val="FF0000"/>
                </a:solidFill>
              </a:rPr>
              <a:t>5% </a:t>
            </a:r>
            <a:r>
              <a:rPr lang="ru-RU" sz="3000" b="1" dirty="0" smtClean="0">
                <a:solidFill>
                  <a:srgbClr val="FF0000"/>
                </a:solidFill>
              </a:rPr>
              <a:t>ВВП к 2020 г.</a:t>
            </a:r>
            <a:endParaRPr lang="ru-RU" sz="3000" dirty="0">
              <a:solidFill>
                <a:srgbClr val="FF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63888" y="1379340"/>
            <a:ext cx="1093823" cy="1117862"/>
            <a:chOff x="611560" y="2144787"/>
            <a:chExt cx="1800200" cy="1814884"/>
          </a:xfrm>
        </p:grpSpPr>
        <p:grpSp>
          <p:nvGrpSpPr>
            <p:cNvPr id="6" name="Group 5"/>
            <p:cNvGrpSpPr>
              <a:grpSpLocks noChangeAspect="1"/>
            </p:cNvGrpSpPr>
            <p:nvPr/>
          </p:nvGrpSpPr>
          <p:grpSpPr bwMode="auto">
            <a:xfrm>
              <a:off x="611560" y="2144787"/>
              <a:ext cx="1800200" cy="1814884"/>
              <a:chOff x="1381" y="1931"/>
              <a:chExt cx="613" cy="618"/>
            </a:xfrm>
          </p:grpSpPr>
          <p:sp>
            <p:nvSpPr>
              <p:cNvPr id="10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383" y="1933"/>
                <a:ext cx="609" cy="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" name="Oval 6"/>
              <p:cNvSpPr>
                <a:spLocks noChangeArrowheads="1"/>
              </p:cNvSpPr>
              <p:nvPr/>
            </p:nvSpPr>
            <p:spPr bwMode="auto">
              <a:xfrm>
                <a:off x="1381" y="1931"/>
                <a:ext cx="613" cy="616"/>
              </a:xfrm>
              <a:prstGeom prst="ellipse">
                <a:avLst/>
              </a:prstGeom>
              <a:solidFill>
                <a:srgbClr val="CBBA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7" name="Group 4"/>
            <p:cNvGrpSpPr>
              <a:grpSpLocks noChangeAspect="1"/>
            </p:cNvGrpSpPr>
            <p:nvPr/>
          </p:nvGrpSpPr>
          <p:grpSpPr bwMode="auto">
            <a:xfrm>
              <a:off x="1085850" y="2482850"/>
              <a:ext cx="904875" cy="1181100"/>
              <a:chOff x="684" y="1564"/>
              <a:chExt cx="570" cy="744"/>
            </a:xfrm>
          </p:grpSpPr>
          <p:sp>
            <p:nvSpPr>
              <p:cNvPr id="8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84" y="1564"/>
                <a:ext cx="570" cy="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Freeform 5"/>
              <p:cNvSpPr>
                <a:spLocks noEditPoints="1"/>
              </p:cNvSpPr>
              <p:nvPr/>
            </p:nvSpPr>
            <p:spPr bwMode="auto">
              <a:xfrm>
                <a:off x="684" y="1565"/>
                <a:ext cx="571" cy="743"/>
              </a:xfrm>
              <a:custGeom>
                <a:avLst/>
                <a:gdLst>
                  <a:gd name="T0" fmla="*/ 1070 w 1111"/>
                  <a:gd name="T1" fmla="*/ 223 h 1451"/>
                  <a:gd name="T2" fmla="*/ 976 w 1111"/>
                  <a:gd name="T3" fmla="*/ 92 h 1451"/>
                  <a:gd name="T4" fmla="*/ 822 w 1111"/>
                  <a:gd name="T5" fmla="*/ 15 h 1451"/>
                  <a:gd name="T6" fmla="*/ 655 w 1111"/>
                  <a:gd name="T7" fmla="*/ 0 h 1451"/>
                  <a:gd name="T8" fmla="*/ 92 w 1111"/>
                  <a:gd name="T9" fmla="*/ 0 h 1451"/>
                  <a:gd name="T10" fmla="*/ 92 w 1111"/>
                  <a:gd name="T11" fmla="*/ 673 h 1451"/>
                  <a:gd name="T12" fmla="*/ 0 w 1111"/>
                  <a:gd name="T13" fmla="*/ 673 h 1451"/>
                  <a:gd name="T14" fmla="*/ 0 w 1111"/>
                  <a:gd name="T15" fmla="*/ 823 h 1451"/>
                  <a:gd name="T16" fmla="*/ 92 w 1111"/>
                  <a:gd name="T17" fmla="*/ 823 h 1451"/>
                  <a:gd name="T18" fmla="*/ 92 w 1111"/>
                  <a:gd name="T19" fmla="*/ 884 h 1451"/>
                  <a:gd name="T20" fmla="*/ 0 w 1111"/>
                  <a:gd name="T21" fmla="*/ 884 h 1451"/>
                  <a:gd name="T22" fmla="*/ 0 w 1111"/>
                  <a:gd name="T23" fmla="*/ 1035 h 1451"/>
                  <a:gd name="T24" fmla="*/ 92 w 1111"/>
                  <a:gd name="T25" fmla="*/ 1035 h 1451"/>
                  <a:gd name="T26" fmla="*/ 92 w 1111"/>
                  <a:gd name="T27" fmla="*/ 1451 h 1451"/>
                  <a:gd name="T28" fmla="*/ 253 w 1111"/>
                  <a:gd name="T29" fmla="*/ 1451 h 1451"/>
                  <a:gd name="T30" fmla="*/ 253 w 1111"/>
                  <a:gd name="T31" fmla="*/ 1035 h 1451"/>
                  <a:gd name="T32" fmla="*/ 832 w 1111"/>
                  <a:gd name="T33" fmla="*/ 1035 h 1451"/>
                  <a:gd name="T34" fmla="*/ 832 w 1111"/>
                  <a:gd name="T35" fmla="*/ 884 h 1451"/>
                  <a:gd name="T36" fmla="*/ 253 w 1111"/>
                  <a:gd name="T37" fmla="*/ 884 h 1451"/>
                  <a:gd name="T38" fmla="*/ 253 w 1111"/>
                  <a:gd name="T39" fmla="*/ 823 h 1451"/>
                  <a:gd name="T40" fmla="*/ 263 w 1111"/>
                  <a:gd name="T41" fmla="*/ 823 h 1451"/>
                  <a:gd name="T42" fmla="*/ 668 w 1111"/>
                  <a:gd name="T43" fmla="*/ 823 h 1451"/>
                  <a:gd name="T44" fmla="*/ 1004 w 1111"/>
                  <a:gd name="T45" fmla="*/ 695 h 1451"/>
                  <a:gd name="T46" fmla="*/ 1111 w 1111"/>
                  <a:gd name="T47" fmla="*/ 420 h 1451"/>
                  <a:gd name="T48" fmla="*/ 1070 w 1111"/>
                  <a:gd name="T49" fmla="*/ 223 h 1451"/>
                  <a:gd name="T50" fmla="*/ 858 w 1111"/>
                  <a:gd name="T51" fmla="*/ 604 h 1451"/>
                  <a:gd name="T52" fmla="*/ 670 w 1111"/>
                  <a:gd name="T53" fmla="*/ 673 h 1451"/>
                  <a:gd name="T54" fmla="*/ 263 w 1111"/>
                  <a:gd name="T55" fmla="*/ 673 h 1451"/>
                  <a:gd name="T56" fmla="*/ 263 w 1111"/>
                  <a:gd name="T57" fmla="*/ 673 h 1451"/>
                  <a:gd name="T58" fmla="*/ 253 w 1111"/>
                  <a:gd name="T59" fmla="*/ 673 h 1451"/>
                  <a:gd name="T60" fmla="*/ 253 w 1111"/>
                  <a:gd name="T61" fmla="*/ 155 h 1451"/>
                  <a:gd name="T62" fmla="*/ 667 w 1111"/>
                  <a:gd name="T63" fmla="*/ 155 h 1451"/>
                  <a:gd name="T64" fmla="*/ 802 w 1111"/>
                  <a:gd name="T65" fmla="*/ 167 h 1451"/>
                  <a:gd name="T66" fmla="*/ 894 w 1111"/>
                  <a:gd name="T67" fmla="*/ 253 h 1451"/>
                  <a:gd name="T68" fmla="*/ 929 w 1111"/>
                  <a:gd name="T69" fmla="*/ 408 h 1451"/>
                  <a:gd name="T70" fmla="*/ 858 w 1111"/>
                  <a:gd name="T71" fmla="*/ 604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11" h="1451">
                    <a:moveTo>
                      <a:pt x="1070" y="223"/>
                    </a:moveTo>
                    <a:cubicBezTo>
                      <a:pt x="1047" y="162"/>
                      <a:pt x="1012" y="126"/>
                      <a:pt x="976" y="92"/>
                    </a:cubicBezTo>
                    <a:cubicBezTo>
                      <a:pt x="940" y="59"/>
                      <a:pt x="876" y="26"/>
                      <a:pt x="822" y="15"/>
                    </a:cubicBezTo>
                    <a:cubicBezTo>
                      <a:pt x="784" y="5"/>
                      <a:pt x="727" y="0"/>
                      <a:pt x="655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673"/>
                      <a:pt x="92" y="673"/>
                      <a:pt x="92" y="673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0" y="823"/>
                      <a:pt x="0" y="823"/>
                      <a:pt x="0" y="823"/>
                    </a:cubicBezTo>
                    <a:cubicBezTo>
                      <a:pt x="92" y="823"/>
                      <a:pt x="92" y="823"/>
                      <a:pt x="92" y="823"/>
                    </a:cubicBezTo>
                    <a:cubicBezTo>
                      <a:pt x="92" y="884"/>
                      <a:pt x="92" y="884"/>
                      <a:pt x="92" y="884"/>
                    </a:cubicBezTo>
                    <a:cubicBezTo>
                      <a:pt x="0" y="884"/>
                      <a:pt x="0" y="884"/>
                      <a:pt x="0" y="884"/>
                    </a:cubicBezTo>
                    <a:cubicBezTo>
                      <a:pt x="0" y="1035"/>
                      <a:pt x="0" y="1035"/>
                      <a:pt x="0" y="1035"/>
                    </a:cubicBezTo>
                    <a:cubicBezTo>
                      <a:pt x="92" y="1035"/>
                      <a:pt x="92" y="1035"/>
                      <a:pt x="92" y="1035"/>
                    </a:cubicBezTo>
                    <a:cubicBezTo>
                      <a:pt x="92" y="1451"/>
                      <a:pt x="92" y="1451"/>
                      <a:pt x="92" y="1451"/>
                    </a:cubicBezTo>
                    <a:cubicBezTo>
                      <a:pt x="253" y="1451"/>
                      <a:pt x="253" y="1451"/>
                      <a:pt x="253" y="1451"/>
                    </a:cubicBezTo>
                    <a:cubicBezTo>
                      <a:pt x="253" y="1035"/>
                      <a:pt x="253" y="1035"/>
                      <a:pt x="253" y="1035"/>
                    </a:cubicBezTo>
                    <a:cubicBezTo>
                      <a:pt x="832" y="1035"/>
                      <a:pt x="832" y="1035"/>
                      <a:pt x="832" y="1035"/>
                    </a:cubicBezTo>
                    <a:cubicBezTo>
                      <a:pt x="832" y="884"/>
                      <a:pt x="832" y="884"/>
                      <a:pt x="832" y="884"/>
                    </a:cubicBezTo>
                    <a:cubicBezTo>
                      <a:pt x="253" y="884"/>
                      <a:pt x="253" y="884"/>
                      <a:pt x="253" y="884"/>
                    </a:cubicBezTo>
                    <a:cubicBezTo>
                      <a:pt x="253" y="823"/>
                      <a:pt x="253" y="823"/>
                      <a:pt x="253" y="823"/>
                    </a:cubicBezTo>
                    <a:cubicBezTo>
                      <a:pt x="263" y="823"/>
                      <a:pt x="263" y="823"/>
                      <a:pt x="263" y="823"/>
                    </a:cubicBezTo>
                    <a:cubicBezTo>
                      <a:pt x="668" y="823"/>
                      <a:pt x="668" y="823"/>
                      <a:pt x="668" y="823"/>
                    </a:cubicBezTo>
                    <a:cubicBezTo>
                      <a:pt x="823" y="823"/>
                      <a:pt x="935" y="780"/>
                      <a:pt x="1004" y="695"/>
                    </a:cubicBezTo>
                    <a:cubicBezTo>
                      <a:pt x="1071" y="615"/>
                      <a:pt x="1111" y="544"/>
                      <a:pt x="1111" y="420"/>
                    </a:cubicBezTo>
                    <a:cubicBezTo>
                      <a:pt x="1111" y="348"/>
                      <a:pt x="1091" y="282"/>
                      <a:pt x="1070" y="223"/>
                    </a:cubicBezTo>
                    <a:close/>
                    <a:moveTo>
                      <a:pt x="858" y="604"/>
                    </a:moveTo>
                    <a:cubicBezTo>
                      <a:pt x="817" y="650"/>
                      <a:pt x="764" y="673"/>
                      <a:pt x="670" y="673"/>
                    </a:cubicBezTo>
                    <a:cubicBezTo>
                      <a:pt x="263" y="673"/>
                      <a:pt x="263" y="673"/>
                      <a:pt x="263" y="673"/>
                    </a:cubicBezTo>
                    <a:cubicBezTo>
                      <a:pt x="263" y="673"/>
                      <a:pt x="263" y="673"/>
                      <a:pt x="263" y="673"/>
                    </a:cubicBezTo>
                    <a:cubicBezTo>
                      <a:pt x="253" y="673"/>
                      <a:pt x="253" y="673"/>
                      <a:pt x="253" y="673"/>
                    </a:cubicBezTo>
                    <a:cubicBezTo>
                      <a:pt x="253" y="155"/>
                      <a:pt x="253" y="155"/>
                      <a:pt x="253" y="155"/>
                    </a:cubicBezTo>
                    <a:cubicBezTo>
                      <a:pt x="667" y="155"/>
                      <a:pt x="667" y="155"/>
                      <a:pt x="667" y="155"/>
                    </a:cubicBezTo>
                    <a:cubicBezTo>
                      <a:pt x="733" y="155"/>
                      <a:pt x="779" y="159"/>
                      <a:pt x="802" y="167"/>
                    </a:cubicBezTo>
                    <a:cubicBezTo>
                      <a:pt x="841" y="192"/>
                      <a:pt x="871" y="211"/>
                      <a:pt x="894" y="253"/>
                    </a:cubicBezTo>
                    <a:cubicBezTo>
                      <a:pt x="917" y="297"/>
                      <a:pt x="929" y="349"/>
                      <a:pt x="929" y="408"/>
                    </a:cubicBezTo>
                    <a:cubicBezTo>
                      <a:pt x="929" y="492"/>
                      <a:pt x="896" y="559"/>
                      <a:pt x="858" y="6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3792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2323366"/>
            <a:ext cx="8229600" cy="15376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4. </a:t>
            </a:r>
            <a:br>
              <a:rPr lang="ru-RU" dirty="0" smtClean="0"/>
            </a:br>
            <a:r>
              <a:rPr lang="ru-RU" dirty="0" smtClean="0"/>
              <a:t>Чтобы улучшить здоровье населения необходимо решить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5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фундаментальных проблем </a:t>
            </a:r>
            <a:r>
              <a:rPr lang="ru-RU" dirty="0" smtClean="0"/>
              <a:t>здравоохранения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4979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 проблема и главная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ФИНАНСИРОВАНИЕ</a:t>
            </a:r>
            <a:endParaRPr lang="ru-RU" dirty="0">
              <a:solidFill>
                <a:srgbClr val="FF0000"/>
              </a:solidFill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635897" y="4149081"/>
            <a:ext cx="1512168" cy="1296143"/>
            <a:chOff x="611560" y="2144787"/>
            <a:chExt cx="1800200" cy="1814884"/>
          </a:xfrm>
        </p:grpSpPr>
        <p:grpSp>
          <p:nvGrpSpPr>
            <p:cNvPr id="4" name="Group 5"/>
            <p:cNvGrpSpPr>
              <a:grpSpLocks noChangeAspect="1"/>
            </p:cNvGrpSpPr>
            <p:nvPr/>
          </p:nvGrpSpPr>
          <p:grpSpPr bwMode="auto">
            <a:xfrm>
              <a:off x="611560" y="2144787"/>
              <a:ext cx="1800200" cy="1814884"/>
              <a:chOff x="1381" y="1931"/>
              <a:chExt cx="613" cy="618"/>
            </a:xfrm>
          </p:grpSpPr>
          <p:sp>
            <p:nvSpPr>
              <p:cNvPr id="8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1383" y="1933"/>
                <a:ext cx="609" cy="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9" name="Oval 6"/>
              <p:cNvSpPr>
                <a:spLocks noChangeArrowheads="1"/>
              </p:cNvSpPr>
              <p:nvPr/>
            </p:nvSpPr>
            <p:spPr bwMode="auto">
              <a:xfrm>
                <a:off x="1381" y="1931"/>
                <a:ext cx="613" cy="616"/>
              </a:xfrm>
              <a:prstGeom prst="ellipse">
                <a:avLst/>
              </a:prstGeom>
              <a:solidFill>
                <a:srgbClr val="CBBA5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>
              <a:off x="1085850" y="2482850"/>
              <a:ext cx="904875" cy="1181100"/>
              <a:chOff x="684" y="1564"/>
              <a:chExt cx="570" cy="744"/>
            </a:xfrm>
          </p:grpSpPr>
          <p:sp>
            <p:nvSpPr>
              <p:cNvPr id="6" name="AutoShape 3"/>
              <p:cNvSpPr>
                <a:spLocks noChangeAspect="1" noChangeArrowheads="1" noTextEdit="1"/>
              </p:cNvSpPr>
              <p:nvPr/>
            </p:nvSpPr>
            <p:spPr bwMode="auto">
              <a:xfrm>
                <a:off x="684" y="1564"/>
                <a:ext cx="570" cy="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" name="Freeform 5"/>
              <p:cNvSpPr>
                <a:spLocks noEditPoints="1"/>
              </p:cNvSpPr>
              <p:nvPr/>
            </p:nvSpPr>
            <p:spPr bwMode="auto">
              <a:xfrm>
                <a:off x="684" y="1565"/>
                <a:ext cx="571" cy="743"/>
              </a:xfrm>
              <a:custGeom>
                <a:avLst/>
                <a:gdLst>
                  <a:gd name="T0" fmla="*/ 1070 w 1111"/>
                  <a:gd name="T1" fmla="*/ 223 h 1451"/>
                  <a:gd name="T2" fmla="*/ 976 w 1111"/>
                  <a:gd name="T3" fmla="*/ 92 h 1451"/>
                  <a:gd name="T4" fmla="*/ 822 w 1111"/>
                  <a:gd name="T5" fmla="*/ 15 h 1451"/>
                  <a:gd name="T6" fmla="*/ 655 w 1111"/>
                  <a:gd name="T7" fmla="*/ 0 h 1451"/>
                  <a:gd name="T8" fmla="*/ 92 w 1111"/>
                  <a:gd name="T9" fmla="*/ 0 h 1451"/>
                  <a:gd name="T10" fmla="*/ 92 w 1111"/>
                  <a:gd name="T11" fmla="*/ 673 h 1451"/>
                  <a:gd name="T12" fmla="*/ 0 w 1111"/>
                  <a:gd name="T13" fmla="*/ 673 h 1451"/>
                  <a:gd name="T14" fmla="*/ 0 w 1111"/>
                  <a:gd name="T15" fmla="*/ 823 h 1451"/>
                  <a:gd name="T16" fmla="*/ 92 w 1111"/>
                  <a:gd name="T17" fmla="*/ 823 h 1451"/>
                  <a:gd name="T18" fmla="*/ 92 w 1111"/>
                  <a:gd name="T19" fmla="*/ 884 h 1451"/>
                  <a:gd name="T20" fmla="*/ 0 w 1111"/>
                  <a:gd name="T21" fmla="*/ 884 h 1451"/>
                  <a:gd name="T22" fmla="*/ 0 w 1111"/>
                  <a:gd name="T23" fmla="*/ 1035 h 1451"/>
                  <a:gd name="T24" fmla="*/ 92 w 1111"/>
                  <a:gd name="T25" fmla="*/ 1035 h 1451"/>
                  <a:gd name="T26" fmla="*/ 92 w 1111"/>
                  <a:gd name="T27" fmla="*/ 1451 h 1451"/>
                  <a:gd name="T28" fmla="*/ 253 w 1111"/>
                  <a:gd name="T29" fmla="*/ 1451 h 1451"/>
                  <a:gd name="T30" fmla="*/ 253 w 1111"/>
                  <a:gd name="T31" fmla="*/ 1035 h 1451"/>
                  <a:gd name="T32" fmla="*/ 832 w 1111"/>
                  <a:gd name="T33" fmla="*/ 1035 h 1451"/>
                  <a:gd name="T34" fmla="*/ 832 w 1111"/>
                  <a:gd name="T35" fmla="*/ 884 h 1451"/>
                  <a:gd name="T36" fmla="*/ 253 w 1111"/>
                  <a:gd name="T37" fmla="*/ 884 h 1451"/>
                  <a:gd name="T38" fmla="*/ 253 w 1111"/>
                  <a:gd name="T39" fmla="*/ 823 h 1451"/>
                  <a:gd name="T40" fmla="*/ 263 w 1111"/>
                  <a:gd name="T41" fmla="*/ 823 h 1451"/>
                  <a:gd name="T42" fmla="*/ 668 w 1111"/>
                  <a:gd name="T43" fmla="*/ 823 h 1451"/>
                  <a:gd name="T44" fmla="*/ 1004 w 1111"/>
                  <a:gd name="T45" fmla="*/ 695 h 1451"/>
                  <a:gd name="T46" fmla="*/ 1111 w 1111"/>
                  <a:gd name="T47" fmla="*/ 420 h 1451"/>
                  <a:gd name="T48" fmla="*/ 1070 w 1111"/>
                  <a:gd name="T49" fmla="*/ 223 h 1451"/>
                  <a:gd name="T50" fmla="*/ 858 w 1111"/>
                  <a:gd name="T51" fmla="*/ 604 h 1451"/>
                  <a:gd name="T52" fmla="*/ 670 w 1111"/>
                  <a:gd name="T53" fmla="*/ 673 h 1451"/>
                  <a:gd name="T54" fmla="*/ 263 w 1111"/>
                  <a:gd name="T55" fmla="*/ 673 h 1451"/>
                  <a:gd name="T56" fmla="*/ 263 w 1111"/>
                  <a:gd name="T57" fmla="*/ 673 h 1451"/>
                  <a:gd name="T58" fmla="*/ 253 w 1111"/>
                  <a:gd name="T59" fmla="*/ 673 h 1451"/>
                  <a:gd name="T60" fmla="*/ 253 w 1111"/>
                  <a:gd name="T61" fmla="*/ 155 h 1451"/>
                  <a:gd name="T62" fmla="*/ 667 w 1111"/>
                  <a:gd name="T63" fmla="*/ 155 h 1451"/>
                  <a:gd name="T64" fmla="*/ 802 w 1111"/>
                  <a:gd name="T65" fmla="*/ 167 h 1451"/>
                  <a:gd name="T66" fmla="*/ 894 w 1111"/>
                  <a:gd name="T67" fmla="*/ 253 h 1451"/>
                  <a:gd name="T68" fmla="*/ 929 w 1111"/>
                  <a:gd name="T69" fmla="*/ 408 h 1451"/>
                  <a:gd name="T70" fmla="*/ 858 w 1111"/>
                  <a:gd name="T71" fmla="*/ 604 h 14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11" h="1451">
                    <a:moveTo>
                      <a:pt x="1070" y="223"/>
                    </a:moveTo>
                    <a:cubicBezTo>
                      <a:pt x="1047" y="162"/>
                      <a:pt x="1012" y="126"/>
                      <a:pt x="976" y="92"/>
                    </a:cubicBezTo>
                    <a:cubicBezTo>
                      <a:pt x="940" y="59"/>
                      <a:pt x="876" y="26"/>
                      <a:pt x="822" y="15"/>
                    </a:cubicBezTo>
                    <a:cubicBezTo>
                      <a:pt x="784" y="5"/>
                      <a:pt x="727" y="0"/>
                      <a:pt x="655" y="0"/>
                    </a:cubicBezTo>
                    <a:cubicBezTo>
                      <a:pt x="92" y="0"/>
                      <a:pt x="92" y="0"/>
                      <a:pt x="92" y="0"/>
                    </a:cubicBezTo>
                    <a:cubicBezTo>
                      <a:pt x="92" y="673"/>
                      <a:pt x="92" y="673"/>
                      <a:pt x="92" y="673"/>
                    </a:cubicBezTo>
                    <a:cubicBezTo>
                      <a:pt x="0" y="673"/>
                      <a:pt x="0" y="673"/>
                      <a:pt x="0" y="673"/>
                    </a:cubicBezTo>
                    <a:cubicBezTo>
                      <a:pt x="0" y="823"/>
                      <a:pt x="0" y="823"/>
                      <a:pt x="0" y="823"/>
                    </a:cubicBezTo>
                    <a:cubicBezTo>
                      <a:pt x="92" y="823"/>
                      <a:pt x="92" y="823"/>
                      <a:pt x="92" y="823"/>
                    </a:cubicBezTo>
                    <a:cubicBezTo>
                      <a:pt x="92" y="884"/>
                      <a:pt x="92" y="884"/>
                      <a:pt x="92" y="884"/>
                    </a:cubicBezTo>
                    <a:cubicBezTo>
                      <a:pt x="0" y="884"/>
                      <a:pt x="0" y="884"/>
                      <a:pt x="0" y="884"/>
                    </a:cubicBezTo>
                    <a:cubicBezTo>
                      <a:pt x="0" y="1035"/>
                      <a:pt x="0" y="1035"/>
                      <a:pt x="0" y="1035"/>
                    </a:cubicBezTo>
                    <a:cubicBezTo>
                      <a:pt x="92" y="1035"/>
                      <a:pt x="92" y="1035"/>
                      <a:pt x="92" y="1035"/>
                    </a:cubicBezTo>
                    <a:cubicBezTo>
                      <a:pt x="92" y="1451"/>
                      <a:pt x="92" y="1451"/>
                      <a:pt x="92" y="1451"/>
                    </a:cubicBezTo>
                    <a:cubicBezTo>
                      <a:pt x="253" y="1451"/>
                      <a:pt x="253" y="1451"/>
                      <a:pt x="253" y="1451"/>
                    </a:cubicBezTo>
                    <a:cubicBezTo>
                      <a:pt x="253" y="1035"/>
                      <a:pt x="253" y="1035"/>
                      <a:pt x="253" y="1035"/>
                    </a:cubicBezTo>
                    <a:cubicBezTo>
                      <a:pt x="832" y="1035"/>
                      <a:pt x="832" y="1035"/>
                      <a:pt x="832" y="1035"/>
                    </a:cubicBezTo>
                    <a:cubicBezTo>
                      <a:pt x="832" y="884"/>
                      <a:pt x="832" y="884"/>
                      <a:pt x="832" y="884"/>
                    </a:cubicBezTo>
                    <a:cubicBezTo>
                      <a:pt x="253" y="884"/>
                      <a:pt x="253" y="884"/>
                      <a:pt x="253" y="884"/>
                    </a:cubicBezTo>
                    <a:cubicBezTo>
                      <a:pt x="253" y="823"/>
                      <a:pt x="253" y="823"/>
                      <a:pt x="253" y="823"/>
                    </a:cubicBezTo>
                    <a:cubicBezTo>
                      <a:pt x="263" y="823"/>
                      <a:pt x="263" y="823"/>
                      <a:pt x="263" y="823"/>
                    </a:cubicBezTo>
                    <a:cubicBezTo>
                      <a:pt x="668" y="823"/>
                      <a:pt x="668" y="823"/>
                      <a:pt x="668" y="823"/>
                    </a:cubicBezTo>
                    <a:cubicBezTo>
                      <a:pt x="823" y="823"/>
                      <a:pt x="935" y="780"/>
                      <a:pt x="1004" y="695"/>
                    </a:cubicBezTo>
                    <a:cubicBezTo>
                      <a:pt x="1071" y="615"/>
                      <a:pt x="1111" y="544"/>
                      <a:pt x="1111" y="420"/>
                    </a:cubicBezTo>
                    <a:cubicBezTo>
                      <a:pt x="1111" y="348"/>
                      <a:pt x="1091" y="282"/>
                      <a:pt x="1070" y="223"/>
                    </a:cubicBezTo>
                    <a:close/>
                    <a:moveTo>
                      <a:pt x="858" y="604"/>
                    </a:moveTo>
                    <a:cubicBezTo>
                      <a:pt x="817" y="650"/>
                      <a:pt x="764" y="673"/>
                      <a:pt x="670" y="673"/>
                    </a:cubicBezTo>
                    <a:cubicBezTo>
                      <a:pt x="263" y="673"/>
                      <a:pt x="263" y="673"/>
                      <a:pt x="263" y="673"/>
                    </a:cubicBezTo>
                    <a:cubicBezTo>
                      <a:pt x="263" y="673"/>
                      <a:pt x="263" y="673"/>
                      <a:pt x="263" y="673"/>
                    </a:cubicBezTo>
                    <a:cubicBezTo>
                      <a:pt x="253" y="673"/>
                      <a:pt x="253" y="673"/>
                      <a:pt x="253" y="673"/>
                    </a:cubicBezTo>
                    <a:cubicBezTo>
                      <a:pt x="253" y="155"/>
                      <a:pt x="253" y="155"/>
                      <a:pt x="253" y="155"/>
                    </a:cubicBezTo>
                    <a:cubicBezTo>
                      <a:pt x="667" y="155"/>
                      <a:pt x="667" y="155"/>
                      <a:pt x="667" y="155"/>
                    </a:cubicBezTo>
                    <a:cubicBezTo>
                      <a:pt x="733" y="155"/>
                      <a:pt x="779" y="159"/>
                      <a:pt x="802" y="167"/>
                    </a:cubicBezTo>
                    <a:cubicBezTo>
                      <a:pt x="841" y="192"/>
                      <a:pt x="871" y="211"/>
                      <a:pt x="894" y="253"/>
                    </a:cubicBezTo>
                    <a:cubicBezTo>
                      <a:pt x="917" y="297"/>
                      <a:pt x="929" y="349"/>
                      <a:pt x="929" y="408"/>
                    </a:cubicBezTo>
                    <a:cubicBezTo>
                      <a:pt x="929" y="492"/>
                      <a:pt x="896" y="559"/>
                      <a:pt x="858" y="60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10" name="Заголовок 1"/>
          <p:cNvSpPr txBox="1">
            <a:spLocks/>
          </p:cNvSpPr>
          <p:nvPr/>
        </p:nvSpPr>
        <p:spPr>
          <a:xfrm>
            <a:off x="300215" y="5589241"/>
            <a:ext cx="8229600" cy="720080"/>
          </a:xfrm>
          <a:prstGeom prst="rect">
            <a:avLst/>
          </a:prstGeom>
        </p:spPr>
        <p:txBody>
          <a:bodyPr lIns="45720" rIns="22860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0" algn="ctr" rtl="0" eaLnBrk="1" latinLnBrk="0" hangingPunct="1">
              <a:spcBef>
                <a:spcPct val="0"/>
              </a:spcBef>
              <a:buNone/>
              <a:defRPr kumimoji="0" sz="4800" b="1" kern="1200">
                <a:solidFill>
                  <a:srgbClr val="0183AB"/>
                </a:solidFill>
                <a:effectLst/>
                <a:latin typeface="Calibri" panose="020F0502020204030204" pitchFamily="34" charset="0"/>
                <a:ea typeface="+mj-ea"/>
                <a:cs typeface="+mj-cs"/>
              </a:defRPr>
            </a:lvl1pPr>
            <a:extLst/>
          </a:lstStyle>
          <a:p>
            <a:pPr fontAlgn="auto">
              <a:spcAft>
                <a:spcPts val="0"/>
              </a:spcAft>
            </a:pPr>
            <a:r>
              <a:rPr lang="ru-RU" sz="4000" dirty="0" smtClean="0">
                <a:solidFill>
                  <a:srgbClr val="FF0000"/>
                </a:solidFill>
              </a:rPr>
              <a:t>Все стоит денег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57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168673" y="30065"/>
            <a:ext cx="8814816" cy="1008111"/>
          </a:xfrm>
        </p:spPr>
        <p:txBody>
          <a:bodyPr>
            <a:noAutofit/>
          </a:bodyPr>
          <a:lstStyle/>
          <a:p>
            <a:r>
              <a:rPr lang="ru-RU" sz="2400" dirty="0" smtClean="0"/>
              <a:t>В России в 2014 </a:t>
            </a:r>
            <a:r>
              <a:rPr lang="ru-RU" sz="2400" dirty="0"/>
              <a:t>г. </a:t>
            </a:r>
            <a:r>
              <a:rPr lang="ru-RU" sz="2400" dirty="0" smtClean="0"/>
              <a:t>госрасходы </a:t>
            </a:r>
            <a:r>
              <a:rPr lang="ru-RU" sz="2400" dirty="0"/>
              <a:t>на здравоохранение </a:t>
            </a:r>
            <a:r>
              <a:rPr lang="ru-RU" sz="2400" dirty="0" smtClean="0">
                <a:solidFill>
                  <a:srgbClr val="FF0000"/>
                </a:solidFill>
              </a:rPr>
              <a:t>в доле ВВП</a:t>
            </a:r>
            <a:r>
              <a:rPr lang="ru-RU" sz="2400" dirty="0" smtClean="0"/>
              <a:t> были </a:t>
            </a:r>
            <a:r>
              <a:rPr lang="ru-RU" sz="2400" dirty="0" smtClean="0">
                <a:solidFill>
                  <a:srgbClr val="005DA2"/>
                </a:solidFill>
              </a:rPr>
              <a:t>в </a:t>
            </a:r>
            <a:r>
              <a:rPr lang="ru-RU" sz="2400" dirty="0">
                <a:solidFill>
                  <a:srgbClr val="FF0000"/>
                </a:solidFill>
              </a:rPr>
              <a:t>1,5 раза ниже</a:t>
            </a:r>
            <a:r>
              <a:rPr lang="ru-RU" sz="2400" dirty="0"/>
              <a:t>, чем в «новых» странах ЕС</a:t>
            </a:r>
          </a:p>
        </p:txBody>
      </p:sp>
      <p:pic>
        <p:nvPicPr>
          <p:cNvPr id="2050" name="Picture 2" descr="D:\РИСУНКИ 2015\Расходы на здравоохр в доле ВВП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965" y="1166056"/>
            <a:ext cx="7524452" cy="514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925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683568" y="476672"/>
            <a:ext cx="7920880" cy="619241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0040" lvl="1" indent="0" algn="ctr">
              <a:buClr>
                <a:srgbClr val="C00000"/>
              </a:buClr>
              <a:buNone/>
            </a:pPr>
            <a:endParaRPr lang="ru-RU" sz="6000" b="1" i="1" dirty="0" smtClean="0">
              <a:solidFill>
                <a:srgbClr val="00487E"/>
              </a:solidFill>
            </a:endParaRPr>
          </a:p>
          <a:p>
            <a:pPr marL="320040" lvl="1" indent="0" algn="ctr">
              <a:buClr>
                <a:srgbClr val="C00000"/>
              </a:buClr>
              <a:buNone/>
            </a:pPr>
            <a:r>
              <a:rPr lang="ru-RU" sz="54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Лишь правда над Вселенной царь.</a:t>
            </a:r>
          </a:p>
          <a:p>
            <a:pPr marL="320040" lvl="1" indent="0" algn="ctr">
              <a:buClr>
                <a:srgbClr val="C00000"/>
              </a:buClr>
              <a:buNone/>
            </a:pPr>
            <a:endParaRPr lang="ru-RU" sz="40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20040" lvl="1" indent="0" algn="ctr">
              <a:buClr>
                <a:srgbClr val="C00000"/>
              </a:buClr>
              <a:buNone/>
            </a:pPr>
            <a:endParaRPr lang="ru-RU" sz="4000" b="1" dirty="0">
              <a:solidFill>
                <a:srgbClr val="00487E"/>
              </a:solidFill>
            </a:endParaRPr>
          </a:p>
          <a:p>
            <a:pPr marL="320040" lvl="1" indent="0" algn="r">
              <a:buClr>
                <a:srgbClr val="C00000"/>
              </a:buClr>
              <a:buNone/>
            </a:pPr>
            <a:r>
              <a:rPr 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Гаврила Державин</a:t>
            </a:r>
          </a:p>
          <a:p>
            <a:pPr marL="320040" lvl="1" indent="0" algn="r">
              <a:buClr>
                <a:srgbClr val="C00000"/>
              </a:buClr>
              <a:buNone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(1743-1816 гг.)</a:t>
            </a:r>
          </a:p>
          <a:p>
            <a:pPr marL="320040" lvl="1" indent="0">
              <a:buClr>
                <a:srgbClr val="C00000"/>
              </a:buClr>
              <a:buNone/>
            </a:pPr>
            <a:endParaRPr lang="ru-RU" sz="6000" b="1" dirty="0" smtClean="0">
              <a:solidFill>
                <a:srgbClr val="00487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80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008111"/>
          </a:xfrm>
        </p:spPr>
        <p:txBody>
          <a:bodyPr>
            <a:normAutofit/>
          </a:bodyPr>
          <a:lstStyle/>
          <a:p>
            <a:r>
              <a:rPr lang="ru-RU" sz="3100" dirty="0" smtClean="0">
                <a:solidFill>
                  <a:srgbClr val="0070C0"/>
                </a:solidFill>
              </a:rPr>
              <a:t>В </a:t>
            </a:r>
            <a:r>
              <a:rPr lang="ru-RU" sz="3100" dirty="0">
                <a:solidFill>
                  <a:srgbClr val="0070C0"/>
                </a:solidFill>
              </a:rPr>
              <a:t>2016 г. </a:t>
            </a:r>
            <a:r>
              <a:rPr lang="ru-RU" sz="3100" dirty="0" smtClean="0">
                <a:solidFill>
                  <a:srgbClr val="0070C0"/>
                </a:solidFill>
              </a:rPr>
              <a:t>до уровня 2014 г. не хватает в сопоставимых ценах </a:t>
            </a:r>
            <a:r>
              <a:rPr lang="ru-RU" sz="3100" dirty="0" smtClean="0">
                <a:solidFill>
                  <a:srgbClr val="FF0000"/>
                </a:solidFill>
              </a:rPr>
              <a:t>470 млрд руб. </a:t>
            </a:r>
            <a:endParaRPr lang="ru-RU" dirty="0">
              <a:solidFill>
                <a:srgbClr val="0070C0"/>
              </a:solidFill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835696" y="1600548"/>
            <a:ext cx="6275714" cy="4780780"/>
            <a:chOff x="1721290" y="1911477"/>
            <a:chExt cx="6390120" cy="4885333"/>
          </a:xfrm>
        </p:grpSpPr>
        <p:sp>
          <p:nvSpPr>
            <p:cNvPr id="22" name="Блок-схема: узел 21"/>
            <p:cNvSpPr/>
            <p:nvPr/>
          </p:nvSpPr>
          <p:spPr>
            <a:xfrm>
              <a:off x="1721290" y="1911477"/>
              <a:ext cx="5473983" cy="4885333"/>
            </a:xfrm>
            <a:prstGeom prst="flowChartConnector">
              <a:avLst/>
            </a:prstGeom>
            <a:solidFill>
              <a:schemeClr val="bg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 dirty="0">
                <a:solidFill>
                  <a:prstClr val="white"/>
                </a:solidFill>
              </a:endParaRPr>
            </a:p>
          </p:txBody>
        </p:sp>
        <p:sp>
          <p:nvSpPr>
            <p:cNvPr id="23" name="Блок-схема: узел 22"/>
            <p:cNvSpPr/>
            <p:nvPr/>
          </p:nvSpPr>
          <p:spPr>
            <a:xfrm>
              <a:off x="2116271" y="2674620"/>
              <a:ext cx="4646955" cy="4122190"/>
            </a:xfrm>
            <a:prstGeom prst="flowChartConnector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Блок-схема: узел 23"/>
            <p:cNvSpPr/>
            <p:nvPr/>
          </p:nvSpPr>
          <p:spPr>
            <a:xfrm>
              <a:off x="2501443" y="3394700"/>
              <a:ext cx="3901743" cy="3402110"/>
            </a:xfrm>
            <a:prstGeom prst="flowChartConnector">
              <a:avLst/>
            </a:prstGeom>
            <a:solidFill>
              <a:schemeClr val="accent6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925563" y="2016100"/>
              <a:ext cx="184731" cy="462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25562" y="2778728"/>
              <a:ext cx="184731" cy="4622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sz="2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772583" y="3994092"/>
              <a:ext cx="3371395" cy="1729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3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2016</a:t>
              </a:r>
              <a:r>
                <a:rPr lang="ru-RU" sz="3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3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Снижение на </a:t>
              </a:r>
              <a:r>
                <a:rPr lang="en-US" sz="3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470</a:t>
              </a:r>
              <a:r>
                <a:rPr lang="ru-RU" sz="34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млрд руб.</a:t>
              </a:r>
              <a:endParaRPr lang="ru-RU" sz="3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cxnSp>
          <p:nvCxnSpPr>
            <p:cNvPr id="28" name="Прямая со стрелкой 27"/>
            <p:cNvCxnSpPr>
              <a:stCxn id="27" idx="0"/>
            </p:cNvCxnSpPr>
            <p:nvPr/>
          </p:nvCxnSpPr>
          <p:spPr>
            <a:xfrm flipV="1">
              <a:off x="4458281" y="2247220"/>
              <a:ext cx="1450447" cy="1746872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203848" y="2125711"/>
              <a:ext cx="2288200" cy="5489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2014: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 - </a:t>
              </a:r>
              <a:r>
                <a:rPr lang="ru-RU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1</a:t>
              </a:r>
              <a:r>
                <a:rPr lang="en-US" sz="3200" b="1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5</a:t>
              </a:r>
              <a:r>
                <a:rPr lang="ru-RU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%</a:t>
              </a:r>
              <a:endPara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cxnSp>
          <p:nvCxnSpPr>
            <p:cNvPr id="30" name="Прямая со стрелкой 29"/>
            <p:cNvCxnSpPr/>
            <p:nvPr/>
          </p:nvCxnSpPr>
          <p:spPr>
            <a:xfrm flipV="1">
              <a:off x="5500113" y="3543428"/>
              <a:ext cx="833361" cy="1007382"/>
            </a:xfrm>
            <a:prstGeom prst="straightConnector1">
              <a:avLst/>
            </a:prstGeom>
            <a:ln w="41275">
              <a:solidFill>
                <a:srgbClr val="FF0000"/>
              </a:solidFill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/>
            <p:cNvSpPr txBox="1"/>
            <p:nvPr/>
          </p:nvSpPr>
          <p:spPr>
            <a:xfrm>
              <a:off x="5415041" y="3128207"/>
              <a:ext cx="2696369" cy="967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ru-RU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2015</a:t>
              </a:r>
              <a:r>
                <a:rPr lang="en-US" sz="3200" b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: </a:t>
              </a:r>
              <a:r>
                <a:rPr lang="en-US" sz="3200" b="1" dirty="0" smtClean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- 12%</a:t>
              </a:r>
              <a:endPara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ru-RU" sz="2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795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008111"/>
          </a:xfrm>
        </p:spPr>
        <p:txBody>
          <a:bodyPr>
            <a:noAutofit/>
          </a:bodyPr>
          <a:lstStyle/>
          <a:p>
            <a:r>
              <a:rPr lang="ru-RU" sz="2600" dirty="0" smtClean="0"/>
              <a:t>2 ПРОБЛЕМА – </a:t>
            </a:r>
            <a:r>
              <a:rPr lang="ru-RU" sz="2600" dirty="0" smtClean="0">
                <a:solidFill>
                  <a:srgbClr val="FF0000"/>
                </a:solidFill>
              </a:rPr>
              <a:t>дефицит</a:t>
            </a:r>
            <a:r>
              <a:rPr lang="ru-RU" sz="2600" dirty="0" smtClean="0"/>
              <a:t> практикующих врачей в РФ: </a:t>
            </a:r>
            <a:br>
              <a:rPr lang="ru-RU" sz="2600" dirty="0" smtClean="0"/>
            </a:br>
            <a:r>
              <a:rPr lang="ru-RU" sz="2600" dirty="0" smtClean="0">
                <a:solidFill>
                  <a:srgbClr val="FF0000"/>
                </a:solidFill>
              </a:rPr>
              <a:t>на 22% меньше (130 тыс. чел.)</a:t>
            </a:r>
            <a:r>
              <a:rPr lang="ru-RU" sz="2600" dirty="0" smtClean="0"/>
              <a:t>, чем необходимо по штатным нормативам</a:t>
            </a:r>
            <a:endParaRPr lang="ru-RU" sz="26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>
          <a:xfrm>
            <a:off x="8674100" y="6229350"/>
            <a:ext cx="469900" cy="2952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CBB0E91-1FF9-4123-B5FA-DEFA4EF47209}" type="slidenum">
              <a:rPr lang="ru-RU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21</a:t>
            </a:fld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pic>
        <p:nvPicPr>
          <p:cNvPr id="5" name="Picture 2" descr="D:\РИСУНКИ 2015\Практ врачи_столб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02" y="1484784"/>
            <a:ext cx="7869846" cy="502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97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64592" y="188641"/>
            <a:ext cx="8814816" cy="792087"/>
          </a:xfrm>
        </p:spPr>
        <p:txBody>
          <a:bodyPr>
            <a:noAutofit/>
          </a:bodyPr>
          <a:lstStyle/>
          <a:p>
            <a:r>
              <a:rPr lang="ru-RU" sz="3000" dirty="0" smtClean="0"/>
              <a:t>3 ПРОБЛЕМА - </a:t>
            </a:r>
            <a:r>
              <a:rPr lang="ru-RU" sz="3000" dirty="0"/>
              <a:t>показатели </a:t>
            </a:r>
            <a:r>
              <a:rPr lang="ru-RU" sz="3000" dirty="0" smtClean="0"/>
              <a:t>качества медицинской помощи в РФ </a:t>
            </a:r>
            <a:r>
              <a:rPr lang="ru-RU" sz="3000" dirty="0" smtClean="0">
                <a:solidFill>
                  <a:srgbClr val="FF0000"/>
                </a:solidFill>
              </a:rPr>
              <a:t>в 2-3 раза хуже</a:t>
            </a:r>
            <a:r>
              <a:rPr lang="ru-RU" sz="3000" dirty="0" smtClean="0"/>
              <a:t>, чем в ОЭСР</a:t>
            </a:r>
            <a:endParaRPr lang="ru-RU" sz="3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CBB0E91-1FF9-4123-B5FA-DEFA4EF47209}" type="slidenum">
              <a:rPr lang="ru-RU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22</a:t>
            </a:fld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6908289"/>
              </p:ext>
            </p:extLst>
          </p:nvPr>
        </p:nvGraphicFramePr>
        <p:xfrm>
          <a:off x="107504" y="1124744"/>
          <a:ext cx="9011809" cy="5598123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436244"/>
                <a:gridCol w="4262221"/>
                <a:gridCol w="2306621"/>
                <a:gridCol w="2006723"/>
              </a:tblGrid>
              <a:tr h="946138">
                <a:tc>
                  <a:txBody>
                    <a:bodyPr/>
                    <a:lstStyle/>
                    <a:p>
                      <a:endParaRPr lang="ru-RU" sz="2000" dirty="0">
                        <a:latin typeface="+mn-lt"/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Наименование показателя КМП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РФ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в среднем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ОЭСР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chemeClr val="bg1"/>
                          </a:solidFill>
                          <a:effectLst/>
                        </a:rPr>
                        <a:t>в среднем</a:t>
                      </a:r>
                      <a:endParaRPr lang="ru-RU" sz="18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795929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</a:rPr>
                        <a:t>1. </a:t>
                      </a: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Число пациентов</a:t>
                      </a:r>
                      <a:r>
                        <a:rPr lang="ru-RU" sz="1400" baseline="0" dirty="0" smtClean="0">
                          <a:effectLst/>
                        </a:rPr>
                        <a:t> </a:t>
                      </a:r>
                      <a:r>
                        <a:rPr lang="ru-RU" sz="1400" dirty="0" smtClean="0">
                          <a:effectLst/>
                        </a:rPr>
                        <a:t>старше </a:t>
                      </a:r>
                      <a:r>
                        <a:rPr lang="ru-RU" sz="1400" dirty="0">
                          <a:effectLst/>
                        </a:rPr>
                        <a:t>15 лет, госпитализированных в стационар с диагнозом бронхиальная </a:t>
                      </a:r>
                      <a:r>
                        <a:rPr lang="ru-RU" sz="1400" dirty="0" smtClean="0">
                          <a:effectLst/>
                        </a:rPr>
                        <a:t>астма на 100 тыс. населения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rgbClr val="FF0000"/>
                          </a:solidFill>
                          <a:effectLst/>
                        </a:rPr>
                        <a:t>111,1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(старше 18 лет)</a:t>
                      </a:r>
                      <a:endParaRPr lang="ru-RU" sz="1400" b="0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  <a:effectLst/>
                        </a:rPr>
                        <a:t>47,4</a:t>
                      </a:r>
                      <a:r>
                        <a:rPr lang="ru-RU" sz="16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</a:tr>
              <a:tr h="1021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2.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5-летняя </a:t>
                      </a:r>
                      <a:r>
                        <a:rPr lang="ru-RU" sz="1400" u="sng" dirty="0" smtClean="0">
                          <a:effectLst/>
                        </a:rPr>
                        <a:t>относительная </a:t>
                      </a:r>
                      <a:r>
                        <a:rPr lang="ru-RU" sz="1400" dirty="0" smtClean="0">
                          <a:effectLst/>
                        </a:rPr>
                        <a:t>выживаемость пациентов с раком молочной железы (т.е. по сравнению</a:t>
                      </a:r>
                      <a:r>
                        <a:rPr lang="ru-RU" sz="1400" baseline="0" dirty="0" smtClean="0">
                          <a:effectLst/>
                        </a:rPr>
                        <a:t> с популяцией, не имеющей такого диагноза)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не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</a:rPr>
                        <a:t> измеряется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85%!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1021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3.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Внутрибольничная летальность (в течение 30 дней от момента поступления) пациентов старше 45 лет с острым инфарктом миокарда (ИМ) на 100 госпитализированных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~</a:t>
                      </a:r>
                      <a:r>
                        <a:rPr kumimoji="0" lang="en-US" sz="1600" b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</a:rPr>
                        <a:t>15-18%</a:t>
                      </a:r>
                      <a:endParaRPr kumimoji="0" lang="ru-RU" sz="1600" b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1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для больных старше 18 лет</a:t>
                      </a:r>
                    </a:p>
                    <a:p>
                      <a:pPr algn="ctr"/>
                      <a:endParaRPr lang="ru-RU" sz="1100" b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7,9%</a:t>
                      </a:r>
                      <a:endParaRPr lang="ru-RU" sz="1600" b="1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79098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4.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</a:rPr>
                        <a:t>Несоответствие лечения, установленным стандартам и клиническим рекомендациям, правилам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30%</a:t>
                      </a:r>
                      <a:r>
                        <a:rPr lang="ru-RU" sz="16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/>
                      </a:r>
                      <a:b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</a:br>
                      <a:r>
                        <a:rPr lang="ru-RU" sz="1400" baseline="0" dirty="0" smtClean="0"/>
                        <a:t>(Ф</a:t>
                      </a:r>
                      <a:r>
                        <a:rPr lang="ru-RU" sz="1400" dirty="0" smtClean="0"/>
                        <a:t>ОМС-ЭКМП)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5-8%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  <a:tr h="102169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5.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Доля женщин в возрасте от 50 до 69 лет, которые</a:t>
                      </a:r>
                      <a:r>
                        <a:rPr lang="ru-RU" sz="1400" baseline="0" dirty="0" smtClean="0"/>
                        <a:t> прошли скрининг на рак молочной железы, от общей популяции женщин соответствующего возраста</a:t>
                      </a:r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не измеряется</a:t>
                      </a:r>
                      <a:endParaRPr lang="ru-RU" sz="1600" b="1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bg1"/>
                          </a:solidFill>
                        </a:rPr>
                        <a:t>57%</a:t>
                      </a:r>
                      <a:endParaRPr lang="ru-RU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358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12308"/>
            <a:ext cx="9144000" cy="993035"/>
          </a:xfrm>
        </p:spPr>
        <p:txBody>
          <a:bodyPr>
            <a:noAutofit/>
          </a:bodyPr>
          <a:lstStyle/>
          <a:p>
            <a:r>
              <a:rPr lang="ru-RU" sz="2800" dirty="0" smtClean="0"/>
              <a:t>4 ПРОБЛЕМА – обеспеченность лекарствами в </a:t>
            </a:r>
            <a:r>
              <a:rPr lang="ru-RU" sz="2800" dirty="0" err="1" smtClean="0"/>
              <a:t>амбул</a:t>
            </a:r>
            <a:r>
              <a:rPr lang="ru-RU" sz="2800" dirty="0" smtClean="0"/>
              <a:t>. условиях в РФ в </a:t>
            </a:r>
            <a:r>
              <a:rPr lang="ru-RU" sz="2800" dirty="0" smtClean="0">
                <a:solidFill>
                  <a:srgbClr val="FF0000"/>
                </a:solidFill>
              </a:rPr>
              <a:t>4,4 раза ниже</a:t>
            </a:r>
            <a:r>
              <a:rPr lang="ru-RU" sz="2800" dirty="0" smtClean="0"/>
              <a:t>, чем в «новых» странах </a:t>
            </a:r>
            <a:r>
              <a:rPr lang="ru-RU" sz="2400" dirty="0" smtClean="0"/>
              <a:t>ЕС </a:t>
            </a:r>
            <a:endParaRPr lang="ru-RU" sz="2400" dirty="0"/>
          </a:p>
        </p:txBody>
      </p:sp>
      <p:pic>
        <p:nvPicPr>
          <p:cNvPr id="3074" name="Picture 2" descr="D:\РИСУНКИ 2015\Расходы на ЛС в долл ПП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628532" cy="5685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99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3"/>
            <a:ext cx="9144000" cy="864096"/>
          </a:xfrm>
        </p:spPr>
        <p:txBody>
          <a:bodyPr>
            <a:noAutofit/>
          </a:bodyPr>
          <a:lstStyle/>
          <a:p>
            <a:r>
              <a:rPr lang="ru-RU" sz="3200" dirty="0" smtClean="0"/>
              <a:t>5 проблема - </a:t>
            </a:r>
            <a:r>
              <a:rPr lang="ru-RU" sz="3200" dirty="0" smtClean="0">
                <a:solidFill>
                  <a:srgbClr val="FF0000"/>
                </a:solidFill>
              </a:rPr>
              <a:t>дефицит </a:t>
            </a:r>
            <a:r>
              <a:rPr lang="ru-RU" sz="3200" dirty="0" smtClean="0"/>
              <a:t>коек в РФ</a:t>
            </a:r>
            <a:r>
              <a:rPr lang="ru-RU" sz="3200" dirty="0" smtClean="0">
                <a:solidFill>
                  <a:srgbClr val="FF0000"/>
                </a:solidFill>
              </a:rPr>
              <a:t> - 23</a:t>
            </a:r>
            <a:r>
              <a:rPr lang="ru-RU" sz="3200" dirty="0">
                <a:solidFill>
                  <a:srgbClr val="FF0000"/>
                </a:solidFill>
              </a:rPr>
              <a:t>%</a:t>
            </a:r>
            <a:r>
              <a:rPr lang="ru-RU" sz="3200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sz="3200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400" dirty="0"/>
              <a:t>(</a:t>
            </a:r>
            <a:r>
              <a:rPr lang="ru-RU" sz="2400" dirty="0" smtClean="0"/>
              <a:t>с </a:t>
            </a:r>
            <a:r>
              <a:rPr lang="ru-RU" sz="2400" dirty="0"/>
              <a:t>учетом б</a:t>
            </a:r>
            <a:r>
              <a:rPr lang="en-GB" sz="2400" dirty="0"/>
              <a:t>Ó</a:t>
            </a:r>
            <a:r>
              <a:rPr lang="ru-RU" sz="2400" dirty="0" err="1"/>
              <a:t>льших</a:t>
            </a:r>
            <a:r>
              <a:rPr lang="ru-RU" sz="2400" dirty="0"/>
              <a:t> потоков </a:t>
            </a:r>
            <a:r>
              <a:rPr lang="ru-RU" sz="2400" dirty="0" smtClean="0"/>
              <a:t>больных в РФ, чем в странах ЕС)</a:t>
            </a:r>
            <a:endParaRPr lang="ru-RU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2" descr="D:\РИСУНКИ 2015\Все койки_столби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46" y="1392204"/>
            <a:ext cx="7772994" cy="4557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5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</a:t>
            </a:r>
            <a:br>
              <a:rPr lang="ru-RU" dirty="0" smtClean="0"/>
            </a:br>
            <a:r>
              <a:rPr lang="ru-RU" dirty="0" smtClean="0"/>
              <a:t>В системе здравоохранения РФ имеются </a:t>
            </a:r>
            <a:r>
              <a:rPr lang="ru-RU" dirty="0" smtClean="0">
                <a:solidFill>
                  <a:srgbClr val="FF0000"/>
                </a:solidFill>
              </a:rPr>
              <a:t>резервы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0000"/>
                </a:solidFill>
              </a:rPr>
              <a:t>повышения эффективности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2258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008111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200" dirty="0" smtClean="0"/>
              <a:t>Какие страны входят в рейтинг </a:t>
            </a:r>
            <a:r>
              <a:rPr lang="ru-RU" sz="4200" dirty="0" smtClean="0"/>
              <a:t>агентства </a:t>
            </a:r>
            <a:r>
              <a:rPr lang="ru-RU" sz="4200" dirty="0" err="1" smtClean="0"/>
              <a:t>Блумберг</a:t>
            </a:r>
            <a:r>
              <a:rPr lang="ru-RU" sz="4200" dirty="0" smtClean="0"/>
              <a:t> 2014</a:t>
            </a:r>
            <a:r>
              <a:rPr lang="ru-RU" sz="4200" dirty="0" smtClean="0"/>
              <a:t>?</a:t>
            </a:r>
            <a:endParaRPr lang="ru-RU" sz="42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07950" y="1484313"/>
            <a:ext cx="8856663" cy="3529012"/>
          </a:xfrm>
        </p:spPr>
        <p:txBody>
          <a:bodyPr/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None/>
              <a:defRPr/>
            </a:pPr>
            <a:r>
              <a:rPr lang="ru-RU" sz="4200" b="1" dirty="0" smtClean="0"/>
              <a:t>ОПЖ &gt; </a:t>
            </a:r>
            <a:r>
              <a:rPr lang="ru-RU" sz="4200" b="1" dirty="0" smtClean="0">
                <a:solidFill>
                  <a:srgbClr val="FF0000"/>
                </a:solidFill>
              </a:rPr>
              <a:t>70 лет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None/>
              <a:defRPr/>
            </a:pPr>
            <a:r>
              <a:rPr lang="ru-RU" sz="4200" b="1" dirty="0" smtClean="0"/>
              <a:t>Население </a:t>
            </a:r>
            <a:r>
              <a:rPr lang="ru-RU" sz="4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&gt; </a:t>
            </a:r>
            <a:r>
              <a:rPr lang="ru-RU" sz="4200" b="1" dirty="0" smtClean="0">
                <a:solidFill>
                  <a:srgbClr val="FF0000"/>
                </a:solidFill>
              </a:rPr>
              <a:t>5 млн</a:t>
            </a:r>
            <a:endParaRPr lang="en-US" sz="4200" b="1" dirty="0" smtClean="0">
              <a:solidFill>
                <a:srgbClr val="FF0000"/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ru-RU" sz="4200" b="1" dirty="0" smtClean="0"/>
              <a:t>ВВП</a:t>
            </a:r>
            <a:r>
              <a:rPr lang="ru-RU" sz="4200" b="1" dirty="0" smtClean="0">
                <a:solidFill>
                  <a:srgbClr val="FF0000"/>
                </a:solidFill>
              </a:rPr>
              <a:t> </a:t>
            </a:r>
            <a:r>
              <a:rPr lang="ru-RU" sz="4200" b="1" dirty="0" smtClean="0"/>
              <a:t>&gt; </a:t>
            </a:r>
            <a:r>
              <a:rPr lang="ru-RU" sz="4200" b="1" dirty="0" smtClean="0">
                <a:solidFill>
                  <a:srgbClr val="FF0000"/>
                </a:solidFill>
              </a:rPr>
              <a:t>5 тыс.</a:t>
            </a:r>
            <a:r>
              <a:rPr lang="en-US" sz="4200" b="1" dirty="0" smtClean="0">
                <a:solidFill>
                  <a:srgbClr val="FF0000"/>
                </a:solidFill>
              </a:rPr>
              <a:t> $ </a:t>
            </a:r>
            <a:r>
              <a:rPr lang="ru-RU" sz="4200" b="1" dirty="0" smtClean="0"/>
              <a:t>США на душу</a:t>
            </a:r>
            <a:endParaRPr lang="ru-RU" sz="4200" b="1" dirty="0" smtClean="0">
              <a:solidFill>
                <a:srgbClr val="FF0000"/>
              </a:solidFill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None/>
              <a:defRPr/>
            </a:pPr>
            <a:r>
              <a:rPr lang="ru-RU" sz="42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Всего стран в мировом рейтинге – </a:t>
            </a:r>
            <a:r>
              <a:rPr lang="ru-RU" sz="4200" b="1" dirty="0" smtClean="0">
                <a:solidFill>
                  <a:srgbClr val="FF0000"/>
                </a:solidFill>
              </a:rPr>
              <a:t>54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None/>
              <a:defRPr/>
            </a:pPr>
            <a:r>
              <a:rPr lang="ru-RU" sz="4200" b="1" dirty="0" smtClean="0"/>
              <a:t> Рейтинг от </a:t>
            </a:r>
            <a:r>
              <a:rPr lang="ru-RU" sz="4200" b="1" dirty="0" smtClean="0">
                <a:solidFill>
                  <a:srgbClr val="FF0000"/>
                </a:solidFill>
              </a:rPr>
              <a:t>1</a:t>
            </a:r>
            <a:r>
              <a:rPr lang="ru-RU" sz="4200" b="1" dirty="0" smtClean="0"/>
              <a:t> до </a:t>
            </a:r>
            <a:r>
              <a:rPr lang="ru-RU" sz="4200" b="1" dirty="0" smtClean="0">
                <a:solidFill>
                  <a:srgbClr val="FF0000"/>
                </a:solidFill>
              </a:rPr>
              <a:t>54</a:t>
            </a:r>
            <a:endParaRPr lang="ru-RU" sz="4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110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Методика агентства </a:t>
            </a:r>
            <a:r>
              <a:rPr lang="ru-RU" dirty="0" err="1" smtClean="0"/>
              <a:t>Блумберг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74638" y="1812925"/>
            <a:ext cx="2663825" cy="108108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183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Ожидаемая продолжительность жизни (ОПЖ)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132138" y="1784350"/>
            <a:ext cx="2663825" cy="10795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183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Финансирование</a:t>
            </a: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здравоохранения </a:t>
            </a:r>
            <a:r>
              <a:rPr lang="en-US" b="1" dirty="0">
                <a:solidFill>
                  <a:prstClr val="white"/>
                </a:solidFill>
              </a:rPr>
              <a:t>(</a:t>
            </a:r>
            <a:r>
              <a:rPr lang="ru-RU" b="1" dirty="0">
                <a:solidFill>
                  <a:prstClr val="white"/>
                </a:solidFill>
              </a:rPr>
              <a:t>ФЗ</a:t>
            </a:r>
            <a:r>
              <a:rPr lang="en-US" b="1" dirty="0">
                <a:solidFill>
                  <a:prstClr val="white"/>
                </a:solidFill>
              </a:rPr>
              <a:t>) </a:t>
            </a:r>
            <a:r>
              <a:rPr lang="ru-RU" b="1" dirty="0">
                <a:solidFill>
                  <a:prstClr val="white"/>
                </a:solidFill>
              </a:rPr>
              <a:t>в доле ВВП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064250" y="1784350"/>
            <a:ext cx="2663825" cy="1079500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0183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ФЗ на душу </a:t>
            </a:r>
            <a:r>
              <a:rPr lang="ru-RU" b="1" dirty="0" smtClean="0">
                <a:solidFill>
                  <a:prstClr val="white"/>
                </a:solidFill>
              </a:rPr>
              <a:t>в </a:t>
            </a:r>
            <a:r>
              <a:rPr lang="en-US" b="1" dirty="0">
                <a:solidFill>
                  <a:prstClr val="white"/>
                </a:solidFill>
              </a:rPr>
              <a:t>$ </a:t>
            </a:r>
            <a:r>
              <a:rPr lang="ru-RU" b="1" dirty="0">
                <a:solidFill>
                  <a:prstClr val="white"/>
                </a:solidFill>
              </a:rPr>
              <a:t>по курсу ЦБ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23875" y="4768850"/>
            <a:ext cx="2663825" cy="1081088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Динамика за год ОПЖ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089650" y="4768850"/>
            <a:ext cx="2663825" cy="1081088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Динамика </a:t>
            </a:r>
            <a:r>
              <a:rPr lang="ru-RU" b="1" dirty="0" smtClean="0">
                <a:solidFill>
                  <a:prstClr val="white"/>
                </a:solidFill>
              </a:rPr>
              <a:t>ФЗ </a:t>
            </a:r>
            <a:r>
              <a:rPr lang="ru-RU" b="1" dirty="0">
                <a:solidFill>
                  <a:prstClr val="white"/>
                </a:solidFill>
              </a:rPr>
              <a:t>в </a:t>
            </a:r>
            <a:r>
              <a:rPr lang="en-US" b="1" dirty="0">
                <a:solidFill>
                  <a:prstClr val="white"/>
                </a:solidFill>
              </a:rPr>
              <a:t>$ </a:t>
            </a:r>
            <a:r>
              <a:rPr lang="ru-RU" b="1" dirty="0">
                <a:solidFill>
                  <a:prstClr val="white"/>
                </a:solidFill>
              </a:rPr>
              <a:t>на душу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ru-RU" b="1" dirty="0">
                <a:solidFill>
                  <a:prstClr val="white"/>
                </a:solidFill>
              </a:rPr>
              <a:t>по курсу ЦБ</a:t>
            </a:r>
          </a:p>
        </p:txBody>
      </p:sp>
      <p:sp>
        <p:nvSpPr>
          <p:cNvPr id="13" name="Овал 12"/>
          <p:cNvSpPr/>
          <p:nvPr/>
        </p:nvSpPr>
        <p:spPr>
          <a:xfrm>
            <a:off x="274638" y="3949700"/>
            <a:ext cx="8618537" cy="2719388"/>
          </a:xfrm>
          <a:prstGeom prst="ellipse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0" y="1228725"/>
            <a:ext cx="9036050" cy="2447925"/>
          </a:xfrm>
          <a:prstGeom prst="ellipse">
            <a:avLst/>
          </a:prstGeom>
          <a:noFill/>
          <a:ln>
            <a:solidFill>
              <a:srgbClr val="005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Плюс 14"/>
          <p:cNvSpPr/>
          <p:nvPr/>
        </p:nvSpPr>
        <p:spPr>
          <a:xfrm>
            <a:off x="4003675" y="3244056"/>
            <a:ext cx="1247775" cy="1136650"/>
          </a:xfrm>
          <a:prstGeom prst="math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7659" name="TextBox 15"/>
          <p:cNvSpPr txBox="1">
            <a:spLocks noChangeArrowheads="1"/>
          </p:cNvSpPr>
          <p:nvPr/>
        </p:nvSpPr>
        <p:spPr bwMode="auto">
          <a:xfrm>
            <a:off x="4102214" y="4149807"/>
            <a:ext cx="12334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FF0000"/>
                </a:solidFill>
              </a:rPr>
              <a:t>20%</a:t>
            </a:r>
          </a:p>
        </p:txBody>
      </p:sp>
      <p:sp>
        <p:nvSpPr>
          <p:cNvPr id="27660" name="TextBox 16"/>
          <p:cNvSpPr txBox="1">
            <a:spLocks noChangeArrowheads="1"/>
          </p:cNvSpPr>
          <p:nvPr/>
        </p:nvSpPr>
        <p:spPr bwMode="auto">
          <a:xfrm>
            <a:off x="4071937" y="1228725"/>
            <a:ext cx="12334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3600" b="1" dirty="0">
                <a:solidFill>
                  <a:srgbClr val="FF0000"/>
                </a:solidFill>
              </a:rPr>
              <a:t>80%</a:t>
            </a:r>
          </a:p>
        </p:txBody>
      </p:sp>
      <p:sp>
        <p:nvSpPr>
          <p:cNvPr id="27661" name="TextBox 17"/>
          <p:cNvSpPr txBox="1">
            <a:spLocks noChangeArrowheads="1"/>
          </p:cNvSpPr>
          <p:nvPr/>
        </p:nvSpPr>
        <p:spPr bwMode="auto">
          <a:xfrm>
            <a:off x="1235869" y="2879725"/>
            <a:ext cx="61674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183AB"/>
                </a:solidFill>
              </a:rPr>
              <a:t>0,6</a:t>
            </a:r>
            <a:endParaRPr lang="ru-RU" altLang="ru-RU" sz="2400" b="1" dirty="0">
              <a:solidFill>
                <a:srgbClr val="0183AB"/>
              </a:solidFill>
            </a:endParaRPr>
          </a:p>
        </p:txBody>
      </p:sp>
      <p:sp>
        <p:nvSpPr>
          <p:cNvPr id="27662" name="TextBox 18"/>
          <p:cNvSpPr txBox="1">
            <a:spLocks noChangeArrowheads="1"/>
          </p:cNvSpPr>
          <p:nvPr/>
        </p:nvSpPr>
        <p:spPr bwMode="auto">
          <a:xfrm>
            <a:off x="4183459" y="2857252"/>
            <a:ext cx="61674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183AB"/>
                </a:solidFill>
              </a:rPr>
              <a:t>0,3</a:t>
            </a:r>
            <a:endParaRPr lang="ru-RU" altLang="ru-RU" sz="2400" b="1" dirty="0">
              <a:solidFill>
                <a:srgbClr val="0183AB"/>
              </a:solidFill>
            </a:endParaRPr>
          </a:p>
        </p:txBody>
      </p:sp>
      <p:sp>
        <p:nvSpPr>
          <p:cNvPr id="27663" name="TextBox 20"/>
          <p:cNvSpPr txBox="1">
            <a:spLocks noChangeArrowheads="1"/>
          </p:cNvSpPr>
          <p:nvPr/>
        </p:nvSpPr>
        <p:spPr bwMode="auto">
          <a:xfrm>
            <a:off x="7110759" y="2863850"/>
            <a:ext cx="641349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0183AB"/>
                </a:solidFill>
              </a:rPr>
              <a:t>0,1</a:t>
            </a:r>
            <a:endParaRPr lang="ru-RU" altLang="ru-RU" sz="2400" b="1" dirty="0">
              <a:solidFill>
                <a:srgbClr val="0183AB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355975" y="4768850"/>
            <a:ext cx="2665413" cy="1081088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chemeClr val="bg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Динамика за год</a:t>
            </a:r>
          </a:p>
          <a:p>
            <a:pPr algn="ctr">
              <a:defRPr/>
            </a:pPr>
            <a:r>
              <a:rPr lang="ru-RU" b="1" dirty="0">
                <a:solidFill>
                  <a:prstClr val="white"/>
                </a:solidFill>
              </a:rPr>
              <a:t>ФЗ</a:t>
            </a:r>
            <a:r>
              <a:rPr lang="en-US" b="1" dirty="0">
                <a:solidFill>
                  <a:prstClr val="white"/>
                </a:solidFill>
              </a:rPr>
              <a:t> </a:t>
            </a:r>
            <a:r>
              <a:rPr lang="ru-RU" b="1" dirty="0">
                <a:solidFill>
                  <a:prstClr val="white"/>
                </a:solidFill>
              </a:rPr>
              <a:t>в доле ВВП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67212" y="5855494"/>
            <a:ext cx="642937" cy="4619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0,3</a:t>
            </a: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35806" y="5857081"/>
            <a:ext cx="616743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0,6</a:t>
            </a: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26288" y="5862538"/>
            <a:ext cx="625820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0,1</a:t>
            </a:r>
            <a:endParaRPr lang="ru-RU" sz="24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09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dirty="0" smtClean="0"/>
              <a:t>Лучшие </a:t>
            </a:r>
            <a:r>
              <a:rPr lang="ru-RU" sz="5400" dirty="0" smtClean="0">
                <a:solidFill>
                  <a:srgbClr val="00B050"/>
                </a:solidFill>
              </a:rPr>
              <a:t>10 </a:t>
            </a:r>
            <a:r>
              <a:rPr lang="ru-RU" sz="5400" dirty="0" smtClean="0"/>
              <a:t>стран мира</a:t>
            </a:r>
            <a:endParaRPr lang="ru-RU" sz="5400" dirty="0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29" y="1412776"/>
            <a:ext cx="7264342" cy="503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793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dirty="0" smtClean="0"/>
              <a:t>Место России в мировом рейтинге по эффективности здравоохранения </a:t>
            </a:r>
            <a:r>
              <a:rPr lang="ru-RU" sz="3000" dirty="0"/>
              <a:t>–</a:t>
            </a:r>
            <a:r>
              <a:rPr lang="ru-RU" sz="3000" dirty="0" smtClean="0"/>
              <a:t> </a:t>
            </a:r>
            <a:r>
              <a:rPr lang="ru-RU" sz="3600" dirty="0" smtClean="0">
                <a:solidFill>
                  <a:srgbClr val="FF0000"/>
                </a:solidFill>
              </a:rPr>
              <a:t>53 из 54</a:t>
            </a:r>
            <a:endParaRPr lang="ru-RU" sz="3000" dirty="0">
              <a:solidFill>
                <a:srgbClr val="FF000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966940" y="5229200"/>
            <a:ext cx="1656184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938858" y="1326485"/>
            <a:ext cx="7305550" cy="5064364"/>
            <a:chOff x="938858" y="1326485"/>
            <a:chExt cx="7305550" cy="5064364"/>
          </a:xfrm>
        </p:grpSpPr>
        <p:pic>
          <p:nvPicPr>
            <p:cNvPr id="3072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8858" y="1326485"/>
              <a:ext cx="7305550" cy="50643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Прямоугольник 3"/>
            <p:cNvSpPr/>
            <p:nvPr/>
          </p:nvSpPr>
          <p:spPr>
            <a:xfrm>
              <a:off x="966940" y="2096852"/>
              <a:ext cx="1156788" cy="21602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prstClr val="black"/>
                  </a:solidFill>
                </a:rPr>
                <a:t>Б</a:t>
              </a:r>
              <a:r>
                <a:rPr lang="ru-RU" sz="1400" b="1" dirty="0" smtClean="0">
                  <a:solidFill>
                    <a:prstClr val="black"/>
                  </a:solidFill>
                </a:rPr>
                <a:t>олгария</a:t>
              </a:r>
              <a:endParaRPr lang="ru-RU" sz="14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6" name="Овал 5"/>
          <p:cNvSpPr/>
          <p:nvPr/>
        </p:nvSpPr>
        <p:spPr>
          <a:xfrm>
            <a:off x="1216638" y="5229200"/>
            <a:ext cx="1156788" cy="3600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8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РФ здоровье граждан </a:t>
            </a:r>
            <a:r>
              <a:rPr lang="ru-RU" dirty="0" smtClean="0">
                <a:solidFill>
                  <a:srgbClr val="FF0000"/>
                </a:solidFill>
              </a:rPr>
              <a:t>неудовлетворительное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134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0" y="116633"/>
            <a:ext cx="9144000" cy="1440159"/>
          </a:xfrm>
        </p:spPr>
        <p:txBody>
          <a:bodyPr>
            <a:noAutofit/>
          </a:bodyPr>
          <a:lstStyle/>
          <a:p>
            <a:pPr eaLnBrk="1" fontAlgn="auto" hangingPunct="1">
              <a:spcBef>
                <a:spcPts val="600"/>
              </a:spcBef>
              <a:spcAft>
                <a:spcPts val="0"/>
              </a:spcAft>
              <a:defRPr/>
            </a:pPr>
            <a:r>
              <a:rPr lang="ru-RU" sz="4000" dirty="0" smtClean="0"/>
              <a:t>Так выглядят регионы РФ по эффективности здравоохранения 2014,</a:t>
            </a:r>
            <a:br>
              <a:rPr lang="ru-RU" sz="4000" dirty="0" smtClean="0"/>
            </a:br>
            <a:r>
              <a:rPr lang="ru-RU" sz="2000" dirty="0" smtClean="0"/>
              <a:t>(приведенный </a:t>
            </a:r>
            <a:r>
              <a:rPr lang="ru-RU" sz="2000" smtClean="0"/>
              <a:t>показатель ГФЗ)</a:t>
            </a:r>
            <a:endParaRPr lang="ru-RU" sz="2000" dirty="0"/>
          </a:p>
        </p:txBody>
      </p:sp>
      <p:pic>
        <p:nvPicPr>
          <p:cNvPr id="6" name="Picture 2" descr="C:\Users\Akberdieva\Downloads\Attachments_mweneli89@gmail.com_2016-02-10_15-40-23\AllPh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23699"/>
            <a:ext cx="7992888" cy="5217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814816" cy="1008111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00B050"/>
                </a:solidFill>
              </a:rPr>
              <a:t>10 </a:t>
            </a:r>
            <a:r>
              <a:rPr lang="ru-RU" sz="4000" dirty="0">
                <a:solidFill>
                  <a:srgbClr val="00B050"/>
                </a:solidFill>
              </a:rPr>
              <a:t>лучших </a:t>
            </a:r>
            <a:r>
              <a:rPr lang="ru-RU" sz="4000" dirty="0"/>
              <a:t>и </a:t>
            </a:r>
            <a:r>
              <a:rPr lang="ru-RU" sz="4000" dirty="0">
                <a:solidFill>
                  <a:srgbClr val="FF0000"/>
                </a:solidFill>
              </a:rPr>
              <a:t>10</a:t>
            </a:r>
            <a:r>
              <a:rPr lang="ru-RU" sz="4000" dirty="0"/>
              <a:t> </a:t>
            </a:r>
            <a:r>
              <a:rPr lang="ru-RU" sz="4000" dirty="0" smtClean="0">
                <a:solidFill>
                  <a:srgbClr val="FF0000"/>
                </a:solidFill>
              </a:rPr>
              <a:t>худших</a:t>
            </a:r>
            <a:r>
              <a:rPr lang="ru-RU" sz="4000" dirty="0" smtClean="0"/>
              <a:t> регионов РФ по эффективности здравоохранения </a:t>
            </a:r>
            <a:endParaRPr lang="ru-RU" dirty="0"/>
          </a:p>
        </p:txBody>
      </p:sp>
      <p:sp>
        <p:nvSpPr>
          <p:cNvPr id="6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3" y="1340768"/>
            <a:ext cx="4096844" cy="5112568"/>
          </a:xfrm>
          <a:solidFill>
            <a:schemeClr val="accent1">
              <a:lumMod val="50000"/>
            </a:schemeClr>
          </a:solidFill>
          <a:ln w="38100">
            <a:noFill/>
            <a:prstDash val="dash"/>
          </a:ln>
        </p:spPr>
        <p:txBody>
          <a:bodyPr/>
          <a:lstStyle/>
          <a:p>
            <a:pPr marL="355600" indent="-355600">
              <a:lnSpc>
                <a:spcPct val="114000"/>
              </a:lnSpc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Республика Ингушетия</a:t>
            </a:r>
          </a:p>
          <a:p>
            <a:pPr marL="355600" indent="-355600">
              <a:lnSpc>
                <a:spcPct val="90000"/>
              </a:lnSpc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Кабардино-Балкарская Республика</a:t>
            </a:r>
          </a:p>
          <a:p>
            <a:pPr marL="355600" indent="-355600">
              <a:lnSpc>
                <a:spcPct val="114000"/>
              </a:lnSpc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Республика Дагестан</a:t>
            </a:r>
          </a:p>
          <a:p>
            <a:pPr marL="355600" indent="-355600">
              <a:lnSpc>
                <a:spcPct val="114000"/>
              </a:lnSpc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Республика Калмыкия</a:t>
            </a:r>
          </a:p>
          <a:p>
            <a:pPr marL="355600" indent="-355600">
              <a:lnSpc>
                <a:spcPct val="90000"/>
              </a:lnSpc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Карачаево-Черкесская Республика</a:t>
            </a:r>
          </a:p>
          <a:p>
            <a:pPr marL="355600" indent="-355600">
              <a:lnSpc>
                <a:spcPct val="114000"/>
              </a:lnSpc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Чеченская Республика</a:t>
            </a:r>
          </a:p>
          <a:p>
            <a:pPr marL="355600" indent="-355600">
              <a:lnSpc>
                <a:spcPct val="114000"/>
              </a:lnSpc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Республика Адыгея</a:t>
            </a:r>
          </a:p>
          <a:p>
            <a:pPr marL="355600" indent="-355600">
              <a:lnSpc>
                <a:spcPct val="114000"/>
              </a:lnSpc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Республика Мордовия</a:t>
            </a:r>
          </a:p>
          <a:p>
            <a:pPr marL="355600" indent="-355600">
              <a:lnSpc>
                <a:spcPct val="90000"/>
              </a:lnSpc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Республика Северная Осетия - Алания</a:t>
            </a:r>
          </a:p>
          <a:p>
            <a:pPr marL="355600" indent="-355600">
              <a:lnSpc>
                <a:spcPct val="114000"/>
              </a:lnSpc>
              <a:buAutoNum type="arabicPeriod"/>
            </a:pPr>
            <a:r>
              <a:rPr lang="ru-RU" sz="2400" b="1" dirty="0">
                <a:solidFill>
                  <a:schemeClr val="tx1"/>
                </a:solidFill>
              </a:rPr>
              <a:t>Ставропольский край</a:t>
            </a:r>
          </a:p>
          <a:p>
            <a:pPr marL="742950" indent="-742950">
              <a:buAutoNum type="arabicPeriod"/>
            </a:pPr>
            <a:endParaRPr lang="en-US" sz="2800" b="1" dirty="0" smtClean="0"/>
          </a:p>
          <a:p>
            <a:pPr marL="0" indent="0">
              <a:buNone/>
            </a:pPr>
            <a:endParaRPr lang="ru-RU" sz="3600" b="1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4499992" y="1340768"/>
            <a:ext cx="4392488" cy="5112568"/>
          </a:xfrm>
          <a:prstGeom prst="rect">
            <a:avLst/>
          </a:prstGeom>
          <a:solidFill>
            <a:srgbClr val="C00000"/>
          </a:solidFill>
          <a:ln w="38100">
            <a:noFill/>
            <a:prstDash val="dash"/>
          </a:ln>
        </p:spPr>
        <p:txBody>
          <a:bodyPr/>
          <a:lstStyle>
            <a:lvl1pPr marL="292100" indent="-292100" algn="l" rtl="0" eaLnBrk="1" latinLnBrk="0" hangingPunct="1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§"/>
              <a:defRPr kumimoji="0" sz="3200" kern="120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rgbClr val="FFC000"/>
              </a:buClr>
              <a:buSzPct val="90000"/>
              <a:buFontTx/>
              <a:buChar char="•"/>
              <a:defRPr kumimoji="0" sz="2600" kern="1200" baseline="0">
                <a:solidFill>
                  <a:srgbClr val="004D8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rgbClr val="FFC000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rgbClr val="FFC000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rgbClr val="FFC000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 startAt="74"/>
            </a:pPr>
            <a:r>
              <a:rPr lang="ru-RU" sz="2400" b="1" dirty="0" smtClean="0">
                <a:solidFill>
                  <a:prstClr val="white"/>
                </a:solidFill>
              </a:rPr>
              <a:t>Хабаровский </a:t>
            </a:r>
            <a:r>
              <a:rPr lang="ru-RU" sz="2400" b="1" dirty="0">
                <a:solidFill>
                  <a:prstClr val="white"/>
                </a:solidFill>
              </a:rPr>
              <a:t>край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 startAt="74"/>
            </a:pPr>
            <a:r>
              <a:rPr lang="ru-RU" sz="2400" b="1" dirty="0">
                <a:solidFill>
                  <a:prstClr val="white"/>
                </a:solidFill>
              </a:rPr>
              <a:t>Новгородская область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 startAt="74"/>
            </a:pPr>
            <a:r>
              <a:rPr lang="ru-RU" sz="2400" b="1" dirty="0">
                <a:solidFill>
                  <a:prstClr val="white"/>
                </a:solidFill>
              </a:rPr>
              <a:t>Нижегородская область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 startAt="74"/>
            </a:pPr>
            <a:r>
              <a:rPr lang="ru-RU" sz="2400" b="1" dirty="0">
                <a:solidFill>
                  <a:prstClr val="white"/>
                </a:solidFill>
              </a:rPr>
              <a:t>Иркутская область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 startAt="74"/>
            </a:pPr>
            <a:r>
              <a:rPr lang="ru-RU" sz="2400" b="1" dirty="0">
                <a:solidFill>
                  <a:prstClr val="white"/>
                </a:solidFill>
              </a:rPr>
              <a:t>Свердловская область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 startAt="74"/>
            </a:pPr>
            <a:r>
              <a:rPr lang="ru-RU" sz="2400" b="1" dirty="0">
                <a:solidFill>
                  <a:prstClr val="white"/>
                </a:solidFill>
              </a:rPr>
              <a:t>Орловская область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 startAt="74"/>
            </a:pPr>
            <a:r>
              <a:rPr lang="ru-RU" sz="2400" b="1" dirty="0">
                <a:solidFill>
                  <a:prstClr val="white"/>
                </a:solidFill>
              </a:rPr>
              <a:t>Сахалинская область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 startAt="74"/>
            </a:pPr>
            <a:r>
              <a:rPr lang="ru-RU" sz="2400" b="1" dirty="0">
                <a:solidFill>
                  <a:prstClr val="white"/>
                </a:solidFill>
              </a:rPr>
              <a:t>Оренбургская область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 startAt="74"/>
            </a:pPr>
            <a:r>
              <a:rPr lang="ru-RU" sz="2400" b="1" dirty="0">
                <a:solidFill>
                  <a:prstClr val="white"/>
                </a:solidFill>
              </a:rPr>
              <a:t>Магаданская область</a:t>
            </a:r>
          </a:p>
          <a:p>
            <a:pPr marL="514350" indent="-514350" fontAlgn="auto">
              <a:lnSpc>
                <a:spcPct val="120000"/>
              </a:lnSpc>
              <a:spcAft>
                <a:spcPts val="0"/>
              </a:spcAft>
              <a:buFont typeface="+mj-lt"/>
              <a:buAutoNum type="arabicPeriod" startAt="74"/>
            </a:pPr>
            <a:r>
              <a:rPr lang="ru-RU" sz="2400" b="1" dirty="0">
                <a:solidFill>
                  <a:prstClr val="white"/>
                </a:solidFill>
              </a:rPr>
              <a:t>Чукотский автономный </a:t>
            </a:r>
            <a:r>
              <a:rPr lang="ru-RU" sz="2400" b="1" dirty="0" smtClean="0">
                <a:solidFill>
                  <a:prstClr val="white"/>
                </a:solidFill>
              </a:rPr>
              <a:t>округ</a:t>
            </a:r>
            <a:endParaRPr lang="ru-RU" sz="24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0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44000" cy="1008111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Рейтинг эффективности </a:t>
            </a:r>
            <a:r>
              <a:rPr lang="ru-RU" sz="2800" dirty="0" smtClean="0"/>
              <a:t>систем здравоохранения регионов </a:t>
            </a:r>
            <a:r>
              <a:rPr lang="ru-RU" sz="2800" dirty="0">
                <a:solidFill>
                  <a:srgbClr val="FF0000"/>
                </a:solidFill>
              </a:rPr>
              <a:t>П</a:t>
            </a:r>
            <a:r>
              <a:rPr lang="ru-RU" sz="2800" dirty="0" smtClean="0">
                <a:solidFill>
                  <a:srgbClr val="FF0000"/>
                </a:solidFill>
              </a:rPr>
              <a:t>ФО </a:t>
            </a:r>
            <a:r>
              <a:rPr lang="ru-RU" sz="2800" dirty="0" smtClean="0"/>
              <a:t>(приведенный показатель ГФЗ)</a:t>
            </a:r>
            <a:endParaRPr lang="ru-RU" sz="28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293990"/>
            <a:ext cx="7488832" cy="5375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33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8814816" cy="100811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Резервы повышения эффективности в здравоохранении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1340768"/>
            <a:ext cx="8640960" cy="5256584"/>
          </a:xfrm>
        </p:spPr>
        <p:txBody>
          <a:bodyPr/>
          <a:lstStyle/>
          <a:p>
            <a:pPr lvl="1">
              <a:spcAft>
                <a:spcPts val="1200"/>
              </a:spcAft>
            </a:pPr>
            <a:r>
              <a:rPr lang="ru-RU" sz="2400" b="1" dirty="0" smtClean="0"/>
              <a:t>Правильная расстановка </a:t>
            </a:r>
            <a:r>
              <a:rPr lang="ru-RU" sz="2400" b="1" dirty="0" smtClean="0">
                <a:solidFill>
                  <a:srgbClr val="FF0000"/>
                </a:solidFill>
              </a:rPr>
              <a:t>приоритетов</a:t>
            </a:r>
          </a:p>
          <a:p>
            <a:pPr lvl="1">
              <a:spcAft>
                <a:spcPts val="1200"/>
              </a:spcAft>
            </a:pPr>
            <a:r>
              <a:rPr lang="ru-RU" sz="2400" b="1" dirty="0" smtClean="0"/>
              <a:t>Эффективное </a:t>
            </a:r>
            <a:r>
              <a:rPr lang="ru-RU" sz="2400" b="1" dirty="0" smtClean="0"/>
              <a:t>использование ресурсов </a:t>
            </a:r>
            <a:r>
              <a:rPr lang="ru-RU" sz="2400" b="1" dirty="0" smtClean="0">
                <a:solidFill>
                  <a:srgbClr val="FF0000"/>
                </a:solidFill>
              </a:rPr>
              <a:t>стационаров </a:t>
            </a:r>
            <a:r>
              <a:rPr lang="ru-RU" sz="1800" b="1" dirty="0" smtClean="0">
                <a:solidFill>
                  <a:schemeClr val="bg1"/>
                </a:solidFill>
              </a:rPr>
              <a:t>(операционных, площадей, потоков пациентов…)</a:t>
            </a:r>
          </a:p>
          <a:p>
            <a:pPr lvl="1">
              <a:spcAft>
                <a:spcPts val="1200"/>
              </a:spcAft>
            </a:pPr>
            <a:r>
              <a:rPr lang="ru-RU" sz="2400" b="1" dirty="0">
                <a:solidFill>
                  <a:srgbClr val="005DA2"/>
                </a:solidFill>
              </a:rPr>
              <a:t>П</a:t>
            </a:r>
            <a:r>
              <a:rPr lang="ru-RU" sz="2400" b="1" dirty="0" smtClean="0">
                <a:solidFill>
                  <a:srgbClr val="005DA2"/>
                </a:solidFill>
              </a:rPr>
              <a:t>овышение </a:t>
            </a:r>
            <a:r>
              <a:rPr lang="ru-RU" sz="2400" b="1" dirty="0" smtClean="0">
                <a:solidFill>
                  <a:srgbClr val="FF0000"/>
                </a:solidFill>
              </a:rPr>
              <a:t>качества и безопасности </a:t>
            </a:r>
            <a:r>
              <a:rPr lang="ru-RU" sz="2400" b="1" dirty="0" smtClean="0">
                <a:solidFill>
                  <a:srgbClr val="005DA2"/>
                </a:solidFill>
              </a:rPr>
              <a:t>медицинской помощи</a:t>
            </a:r>
          </a:p>
          <a:p>
            <a:pPr lvl="1">
              <a:spcAft>
                <a:spcPts val="1200"/>
              </a:spcAft>
            </a:pPr>
            <a:r>
              <a:rPr lang="ru-RU" sz="2400" b="1" dirty="0" smtClean="0">
                <a:solidFill>
                  <a:srgbClr val="005DA2"/>
                </a:solidFill>
              </a:rPr>
              <a:t>Сбалансированные </a:t>
            </a:r>
            <a:r>
              <a:rPr lang="ru-RU" sz="2400" b="1" dirty="0" smtClean="0">
                <a:solidFill>
                  <a:srgbClr val="FF0000"/>
                </a:solidFill>
              </a:rPr>
              <a:t>зарплаты</a:t>
            </a:r>
            <a:r>
              <a:rPr lang="ru-RU" sz="2400" b="1" dirty="0" smtClean="0">
                <a:solidFill>
                  <a:srgbClr val="005DA2"/>
                </a:solidFill>
              </a:rPr>
              <a:t> руководителей и врачей</a:t>
            </a:r>
          </a:p>
          <a:p>
            <a:pPr lvl="1">
              <a:spcAft>
                <a:spcPts val="1200"/>
              </a:spcAft>
            </a:pPr>
            <a:r>
              <a:rPr lang="ru-RU" sz="2400" b="1" dirty="0" smtClean="0">
                <a:solidFill>
                  <a:srgbClr val="005DA2"/>
                </a:solidFill>
              </a:rPr>
              <a:t>Эффективность </a:t>
            </a:r>
            <a:r>
              <a:rPr lang="ru-RU" sz="2400" b="1" dirty="0" smtClean="0">
                <a:solidFill>
                  <a:srgbClr val="FF0000"/>
                </a:solidFill>
              </a:rPr>
              <a:t>при закупке </a:t>
            </a:r>
            <a:r>
              <a:rPr lang="ru-RU" sz="2400" b="1" dirty="0" smtClean="0">
                <a:solidFill>
                  <a:srgbClr val="005DA2"/>
                </a:solidFill>
              </a:rPr>
              <a:t>оборудования, расходных материалов, лекарств</a:t>
            </a:r>
          </a:p>
          <a:p>
            <a:pPr lvl="1">
              <a:spcAft>
                <a:spcPts val="1200"/>
              </a:spcAft>
            </a:pPr>
            <a:r>
              <a:rPr lang="ru-RU" sz="2400" b="1" dirty="0" smtClean="0">
                <a:solidFill>
                  <a:srgbClr val="005DA2"/>
                </a:solidFill>
              </a:rPr>
              <a:t>Наличие </a:t>
            </a:r>
            <a:r>
              <a:rPr lang="ru-RU" sz="2400" b="1" dirty="0" smtClean="0">
                <a:solidFill>
                  <a:srgbClr val="FF0000"/>
                </a:solidFill>
              </a:rPr>
              <a:t>частных СМО </a:t>
            </a:r>
            <a:r>
              <a:rPr lang="ru-RU" sz="2400" b="1" dirty="0" smtClean="0">
                <a:solidFill>
                  <a:srgbClr val="005DA2"/>
                </a:solidFill>
              </a:rPr>
              <a:t>в доведении общественных средств для медицинских организаций</a:t>
            </a:r>
            <a:endParaRPr lang="ru-RU" sz="2400" b="1" dirty="0" smtClean="0">
              <a:solidFill>
                <a:srgbClr val="005DA2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/>
              <a:t>ДЛЯ </a:t>
            </a:r>
            <a:r>
              <a:rPr lang="ru-RU" sz="2000" b="1" dirty="0" smtClean="0"/>
              <a:t>ЭТОГО НЕОБХОДИМО </a:t>
            </a:r>
            <a:r>
              <a:rPr lang="ru-RU" sz="2000" b="1" dirty="0" smtClean="0">
                <a:solidFill>
                  <a:srgbClr val="FF0000"/>
                </a:solidFill>
              </a:rPr>
              <a:t>ОБУЧЕНИЕ</a:t>
            </a:r>
            <a:r>
              <a:rPr lang="ru-RU" sz="2000" b="1" dirty="0" smtClean="0"/>
              <a:t> ВРАЧЕЙ И ОРГАНИЗАТОРОВ ЗДРАВООХРАНЕНИЯ</a:t>
            </a:r>
            <a:endParaRPr lang="ru-RU" sz="20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854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6</a:t>
            </a:r>
            <a:r>
              <a:rPr lang="ru-RU" dirty="0" smtClean="0"/>
              <a:t>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Внешние </a:t>
            </a:r>
            <a:r>
              <a:rPr lang="ru-RU" dirty="0" smtClean="0">
                <a:solidFill>
                  <a:srgbClr val="FF0000"/>
                </a:solidFill>
              </a:rPr>
              <a:t>вызовы </a:t>
            </a:r>
            <a:r>
              <a:rPr lang="ru-RU" dirty="0" smtClean="0">
                <a:solidFill>
                  <a:srgbClr val="FF0000"/>
                </a:solidFill>
              </a:rPr>
              <a:t>у</a:t>
            </a:r>
            <a:r>
              <a:rPr lang="ru-RU" dirty="0" smtClean="0">
                <a:solidFill>
                  <a:srgbClr val="FF0000"/>
                </a:solidFill>
              </a:rPr>
              <a:t>сугубляют </a:t>
            </a:r>
            <a:r>
              <a:rPr lang="ru-RU" dirty="0"/>
              <a:t>ситуацию в здравоохранении </a:t>
            </a:r>
            <a:r>
              <a:rPr lang="ru-RU" dirty="0" smtClean="0"/>
              <a:t>РФ</a:t>
            </a:r>
            <a:endParaRPr lang="ru-RU" dirty="0"/>
          </a:p>
        </p:txBody>
      </p:sp>
      <p:sp>
        <p:nvSpPr>
          <p:cNvPr id="3" name="Текст 3"/>
          <p:cNvSpPr txBox="1">
            <a:spLocks/>
          </p:cNvSpPr>
          <p:nvPr/>
        </p:nvSpPr>
        <p:spPr>
          <a:xfrm>
            <a:off x="1259632" y="4365104"/>
            <a:ext cx="7056784" cy="1943621"/>
          </a:xfrm>
          <a:prstGeom prst="rect">
            <a:avLst/>
          </a:prstGeom>
        </p:spPr>
        <p:txBody>
          <a:bodyPr/>
          <a:lstStyle>
            <a:lvl1pPr marL="292100" indent="-292100" algn="l" rtl="0" eaLnBrk="1" latinLnBrk="0" hangingPunct="1">
              <a:spcBef>
                <a:spcPts val="0"/>
              </a:spcBef>
              <a:buClr>
                <a:schemeClr val="accent1"/>
              </a:buClr>
              <a:buSzPct val="70000"/>
              <a:buFont typeface="Wingdings 2"/>
              <a:buChar char="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chemeClr val="accent2"/>
              </a:buClr>
              <a:buSzPct val="90000"/>
              <a:buFontTx/>
              <a:buChar char="•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chemeClr val="accent3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0" indent="0" algn="ctr" fontAlgn="auto">
              <a:spcAft>
                <a:spcPts val="0"/>
              </a:spcAft>
              <a:buFont typeface="Wingdings 2"/>
              <a:buNone/>
            </a:pP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74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90897046"/>
              </p:ext>
            </p:extLst>
          </p:nvPr>
        </p:nvGraphicFramePr>
        <p:xfrm>
          <a:off x="179512" y="1412776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/>
              <a:t>Демографические вызовы </a:t>
            </a:r>
            <a:r>
              <a:rPr lang="ru-RU" sz="3200" dirty="0" smtClean="0">
                <a:solidFill>
                  <a:srgbClr val="FF0000"/>
                </a:solidFill>
              </a:rPr>
              <a:t>с 2016 г. к 2020 г. 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по прогнозам Росстата (средний вариант)</a:t>
            </a:r>
            <a:endParaRPr lang="ru-RU" sz="3200" dirty="0"/>
          </a:p>
        </p:txBody>
      </p:sp>
      <p:sp>
        <p:nvSpPr>
          <p:cNvPr id="3" name="Стрелка вниз 2"/>
          <p:cNvSpPr/>
          <p:nvPr/>
        </p:nvSpPr>
        <p:spPr>
          <a:xfrm>
            <a:off x="8360645" y="1916832"/>
            <a:ext cx="254369" cy="42923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4" name="Стрелка вверх 3"/>
          <p:cNvSpPr/>
          <p:nvPr/>
        </p:nvSpPr>
        <p:spPr>
          <a:xfrm>
            <a:off x="8417127" y="3645024"/>
            <a:ext cx="243803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8371211" y="5373216"/>
            <a:ext cx="243803" cy="432048"/>
          </a:xfrm>
          <a:prstGeom prst="up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810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/>
              <a:t>Экономические вызовы (Минэкономразвития, 2015 г.)</a:t>
            </a:r>
            <a:endParaRPr lang="ru-RU" sz="36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8674100" y="6229350"/>
            <a:ext cx="469900" cy="295275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CBB0E91-1FF9-4123-B5FA-DEFA4EF47209}" type="slidenum">
              <a:rPr lang="ru-RU" smtClean="0">
                <a:solidFill>
                  <a:prstClr val="white"/>
                </a:solidFill>
                <a:latin typeface="Arial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36</a:t>
            </a:fld>
            <a:endParaRPr lang="ru-RU" dirty="0">
              <a:solidFill>
                <a:prstClr val="white"/>
              </a:solidFill>
              <a:latin typeface="Arial"/>
            </a:endParaRPr>
          </a:p>
        </p:txBody>
      </p:sp>
      <p:graphicFrame>
        <p:nvGraphicFramePr>
          <p:cNvPr id="5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729150"/>
              </p:ext>
            </p:extLst>
          </p:nvPr>
        </p:nvGraphicFramePr>
        <p:xfrm>
          <a:off x="216024" y="1340768"/>
          <a:ext cx="8748464" cy="5148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7155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234" y="2323366"/>
            <a:ext cx="8229600" cy="1681698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7</a:t>
            </a:r>
            <a:r>
              <a:rPr lang="ru-RU" sz="4400" dirty="0" smtClean="0"/>
              <a:t>. Что </a:t>
            </a:r>
            <a:r>
              <a:rPr lang="ru-RU" sz="4400" dirty="0"/>
              <a:t>надо делать </a:t>
            </a:r>
            <a:r>
              <a:rPr lang="ru-RU" sz="4400" dirty="0" smtClean="0"/>
              <a:t>в 2016-2017 </a:t>
            </a:r>
            <a:r>
              <a:rPr lang="ru-RU" sz="4400" dirty="0"/>
              <a:t>гг.</a:t>
            </a:r>
            <a:br>
              <a:rPr lang="ru-RU" sz="4400" dirty="0"/>
            </a:br>
            <a:r>
              <a:rPr lang="ru-RU" sz="4400" dirty="0" smtClean="0"/>
              <a:t>чтобы стабилизировать и даже </a:t>
            </a:r>
            <a:r>
              <a:rPr lang="ru-RU" sz="4400" dirty="0" smtClean="0">
                <a:solidFill>
                  <a:srgbClr val="FF0000"/>
                </a:solidFill>
              </a:rPr>
              <a:t>снизить смертность </a:t>
            </a:r>
            <a:r>
              <a:rPr lang="ru-RU" sz="4400" dirty="0" smtClean="0"/>
              <a:t>населения Р</a:t>
            </a:r>
            <a:r>
              <a:rPr lang="ru-RU" dirty="0" smtClean="0"/>
              <a:t>Ф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61630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1"/>
            <a:ext cx="8814816" cy="1008111"/>
          </a:xfrm>
        </p:spPr>
        <p:txBody>
          <a:bodyPr>
            <a:normAutofit fontScale="90000"/>
          </a:bodyPr>
          <a:lstStyle/>
          <a:p>
            <a:r>
              <a:rPr lang="ru-RU" dirty="0"/>
              <a:t>Какие факторы </a:t>
            </a:r>
            <a:r>
              <a:rPr lang="ru-RU" dirty="0">
                <a:solidFill>
                  <a:srgbClr val="FF0000"/>
                </a:solidFill>
              </a:rPr>
              <a:t>влияют</a:t>
            </a:r>
            <a:r>
              <a:rPr lang="ru-RU" dirty="0"/>
              <a:t> на ОПЖ в 2016-2017 гг.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2339751" y="3659286"/>
            <a:ext cx="4608513" cy="864096"/>
          </a:xfrm>
          <a:prstGeom prst="round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ОПЖ</a:t>
            </a:r>
            <a:endParaRPr lang="ru-RU" sz="3600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483768" y="2996952"/>
            <a:ext cx="792088" cy="57606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 rot="10800000">
            <a:off x="2501074" y="4828953"/>
            <a:ext cx="792088" cy="57606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868144" y="3002025"/>
            <a:ext cx="792088" cy="57606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03648" y="1844824"/>
            <a:ext cx="2304256" cy="1070992"/>
          </a:xfrm>
          <a:prstGeom prst="roundRect">
            <a:avLst/>
          </a:prstGeom>
          <a:solidFill>
            <a:schemeClr val="bg1">
              <a:lumMod val="65000"/>
              <a:lumOff val="35000"/>
            </a:schemeClr>
          </a:solidFill>
          <a:ln>
            <a:solidFill>
              <a:srgbClr val="005D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</a:rPr>
              <a:t>ВРП</a:t>
            </a:r>
            <a:endParaRPr lang="ru-RU" sz="40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16016" y="1844824"/>
            <a:ext cx="3168352" cy="1070992"/>
          </a:xfrm>
          <a:prstGeom prst="round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ГФЗ</a:t>
            </a:r>
            <a:endParaRPr lang="ru-RU" sz="3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5589240"/>
            <a:ext cx="3744416" cy="1070992"/>
          </a:xfrm>
          <a:prstGeom prst="round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Эффективность здравоохранения</a:t>
            </a:r>
            <a:endParaRPr lang="ru-RU" sz="3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1619672" y="1412776"/>
            <a:ext cx="2088232" cy="2093806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076056" y="5589240"/>
            <a:ext cx="3744416" cy="1070992"/>
          </a:xfrm>
          <a:prstGeom prst="roundRect">
            <a:avLst/>
          </a:prstGeom>
          <a:noFill/>
          <a:ln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Образ жизни</a:t>
            </a:r>
            <a:endParaRPr lang="ru-RU" sz="32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0800000">
            <a:off x="5940152" y="4845495"/>
            <a:ext cx="792088" cy="57606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536503" y="1691846"/>
            <a:ext cx="3563889" cy="1238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868416" y="5573960"/>
            <a:ext cx="4168080" cy="1170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0" y="5505400"/>
            <a:ext cx="4536504" cy="12386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74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/>
              <a:t>Что надо делать в 2016-2017 гг., чтобы </a:t>
            </a:r>
            <a:r>
              <a:rPr lang="ru-RU" sz="3600" dirty="0" smtClean="0">
                <a:solidFill>
                  <a:srgbClr val="FF0000"/>
                </a:solidFill>
              </a:rPr>
              <a:t>остановить</a:t>
            </a:r>
            <a:r>
              <a:rPr lang="ru-RU" sz="3600" dirty="0" smtClean="0"/>
              <a:t> смертность и </a:t>
            </a:r>
            <a:r>
              <a:rPr lang="ru-RU" sz="3600" dirty="0" smtClean="0">
                <a:solidFill>
                  <a:srgbClr val="FF0000"/>
                </a:solidFill>
              </a:rPr>
              <a:t>увеличить ОПЖ?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250825" y="1412875"/>
            <a:ext cx="8713788" cy="4895850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ru-RU" b="1" dirty="0" smtClean="0"/>
              <a:t>Увеличить ВРП – </a:t>
            </a:r>
            <a:r>
              <a:rPr lang="ru-RU" b="1" dirty="0" smtClean="0">
                <a:solidFill>
                  <a:srgbClr val="FF0000"/>
                </a:solidFill>
              </a:rPr>
              <a:t>сложно</a:t>
            </a:r>
          </a:p>
          <a:p>
            <a:pPr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ru-RU" b="1" dirty="0" smtClean="0"/>
              <a:t>Собрать резервы и увеличивать госрасходы на здравоохранение </a:t>
            </a:r>
            <a:r>
              <a:rPr lang="ru-RU" b="1" dirty="0"/>
              <a:t>–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необходимо</a:t>
            </a:r>
          </a:p>
          <a:p>
            <a:pPr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ru-RU" b="1" dirty="0"/>
              <a:t>Межведомственные программы по здоровому образу жизни – </a:t>
            </a:r>
            <a:r>
              <a:rPr lang="ru-RU" b="1" dirty="0">
                <a:solidFill>
                  <a:srgbClr val="FF0000"/>
                </a:solidFill>
              </a:rPr>
              <a:t>обязательно</a:t>
            </a:r>
          </a:p>
          <a:p>
            <a:pPr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ru-RU" b="1" dirty="0" smtClean="0"/>
              <a:t>Разработать </a:t>
            </a:r>
            <a:r>
              <a:rPr lang="ru-RU" b="1" dirty="0" smtClean="0">
                <a:solidFill>
                  <a:srgbClr val="FF0000"/>
                </a:solidFill>
              </a:rPr>
              <a:t>Стратегию</a:t>
            </a:r>
            <a:r>
              <a:rPr lang="ru-RU" b="1" dirty="0" smtClean="0"/>
              <a:t> краткосрочного и среднесрочного </a:t>
            </a:r>
            <a:r>
              <a:rPr lang="ru-RU" b="1" dirty="0" smtClean="0">
                <a:solidFill>
                  <a:srgbClr val="FF0000"/>
                </a:solidFill>
              </a:rPr>
              <a:t>эффективного</a:t>
            </a:r>
            <a:r>
              <a:rPr lang="ru-RU" b="1" dirty="0" smtClean="0"/>
              <a:t> развития здравоохранения </a:t>
            </a:r>
            <a:r>
              <a:rPr lang="ru-RU" b="1" dirty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обязательно</a:t>
            </a:r>
          </a:p>
          <a:p>
            <a:pPr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65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592" y="131621"/>
            <a:ext cx="8814816" cy="1008111"/>
          </a:xfrm>
        </p:spPr>
        <p:txBody>
          <a:bodyPr>
            <a:noAutofit/>
          </a:bodyPr>
          <a:lstStyle/>
          <a:p>
            <a:r>
              <a:rPr lang="ru-RU" sz="3600" dirty="0" smtClean="0"/>
              <a:t>С кем мы можем себя сравнить? </a:t>
            </a:r>
            <a:br>
              <a:rPr lang="ru-RU" sz="3600" dirty="0" smtClean="0"/>
            </a:br>
            <a:r>
              <a:rPr lang="ru-RU" sz="3600" dirty="0" smtClean="0"/>
              <a:t>- с «новыми-6» странами ЕС</a:t>
            </a:r>
            <a:endParaRPr lang="ru-RU" sz="3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431539" y="6165304"/>
            <a:ext cx="8280920" cy="549879"/>
          </a:xfrm>
        </p:spPr>
        <p:txBody>
          <a:bodyPr/>
          <a:lstStyle/>
          <a:p>
            <a:pPr marL="0" indent="0">
              <a:buNone/>
            </a:pPr>
            <a:r>
              <a:rPr lang="ru-RU" sz="2000" b="1" dirty="0" smtClean="0"/>
              <a:t>ВВП </a:t>
            </a:r>
            <a:r>
              <a:rPr lang="ru-RU" sz="2000" b="1" dirty="0"/>
              <a:t>(</a:t>
            </a:r>
            <a:r>
              <a:rPr lang="ru-RU" sz="2000" b="1" dirty="0" smtClean="0"/>
              <a:t>ВРП</a:t>
            </a:r>
            <a:r>
              <a:rPr lang="ru-RU" sz="2000" b="1" dirty="0"/>
              <a:t>) на душу населения в год в $</a:t>
            </a:r>
            <a:r>
              <a:rPr lang="ru-RU" sz="2000" b="1" dirty="0" smtClean="0"/>
              <a:t>ППС, 1</a:t>
            </a:r>
            <a:r>
              <a:rPr lang="ru-RU" sz="2000" b="1" dirty="0"/>
              <a:t>$ ППС </a:t>
            </a:r>
            <a:r>
              <a:rPr lang="ru-RU" sz="2000" b="1" dirty="0" smtClean="0"/>
              <a:t>≈ 19,7 руб.</a:t>
            </a:r>
            <a:r>
              <a:rPr lang="ru-RU" sz="2400" b="1" dirty="0"/>
              <a:t> </a:t>
            </a:r>
            <a:r>
              <a:rPr lang="ru-RU" sz="2000" b="1" dirty="0" smtClean="0"/>
              <a:t>(в </a:t>
            </a:r>
            <a:r>
              <a:rPr lang="ru-RU" sz="2000" b="1" dirty="0"/>
              <a:t>2014 г</a:t>
            </a:r>
            <a:r>
              <a:rPr lang="ru-RU" sz="2000" b="1" dirty="0" smtClean="0"/>
              <a:t>.) </a:t>
            </a:r>
            <a:endParaRPr lang="ru-RU" sz="2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4" y="1484784"/>
            <a:ext cx="6912769" cy="451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31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44624"/>
            <a:ext cx="8814816" cy="1008111"/>
          </a:xfrm>
        </p:spPr>
        <p:txBody>
          <a:bodyPr>
            <a:normAutofit/>
          </a:bodyPr>
          <a:lstStyle/>
          <a:p>
            <a:r>
              <a:rPr lang="ru-RU" dirty="0" smtClean="0"/>
              <a:t>Эффективное здравоохранение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>
          <a:xfrm>
            <a:off x="179512" y="1340768"/>
            <a:ext cx="8640960" cy="5256584"/>
          </a:xfrm>
        </p:spPr>
        <p:txBody>
          <a:bodyPr/>
          <a:lstStyle/>
          <a:p>
            <a:pPr marL="0" indent="0" algn="ctr">
              <a:spcAft>
                <a:spcPts val="1200"/>
              </a:spcAft>
              <a:buNone/>
            </a:pPr>
            <a:r>
              <a:rPr lang="ru-RU" b="1" dirty="0" smtClean="0">
                <a:solidFill>
                  <a:schemeClr val="bg1"/>
                </a:solidFill>
              </a:rPr>
              <a:t>ЭТО</a:t>
            </a:r>
            <a:r>
              <a:rPr lang="ru-RU" b="1" dirty="0" smtClean="0">
                <a:solidFill>
                  <a:srgbClr val="FF0000"/>
                </a:solidFill>
              </a:rPr>
              <a:t> не сокращение числа </a:t>
            </a:r>
            <a:r>
              <a:rPr lang="ru-RU" b="1" dirty="0" smtClean="0">
                <a:solidFill>
                  <a:schemeClr val="bg1"/>
                </a:solidFill>
              </a:rPr>
              <a:t>стационаров</a:t>
            </a:r>
            <a:r>
              <a:rPr lang="ru-RU" b="1" dirty="0">
                <a:solidFill>
                  <a:schemeClr val="bg1"/>
                </a:solidFill>
              </a:rPr>
              <a:t>, </a:t>
            </a:r>
            <a:r>
              <a:rPr lang="ru-RU" b="1" dirty="0" smtClean="0">
                <a:solidFill>
                  <a:schemeClr val="bg1"/>
                </a:solidFill>
              </a:rPr>
              <a:t>больничных коек </a:t>
            </a:r>
            <a:r>
              <a:rPr lang="ru-RU" b="1" dirty="0">
                <a:solidFill>
                  <a:schemeClr val="bg1"/>
                </a:solidFill>
              </a:rPr>
              <a:t>и врачей</a:t>
            </a:r>
          </a:p>
          <a:p>
            <a:pPr marL="0" indent="0" algn="ctr">
              <a:spcAft>
                <a:spcPts val="1200"/>
              </a:spcAft>
              <a:buNone/>
            </a:pPr>
            <a:r>
              <a:rPr lang="ru-RU" b="1" dirty="0" smtClean="0"/>
              <a:t>ЭТО </a:t>
            </a:r>
            <a:r>
              <a:rPr lang="ru-RU" b="1" dirty="0"/>
              <a:t>– </a:t>
            </a:r>
            <a:r>
              <a:rPr lang="ru-RU" b="1" dirty="0" smtClean="0">
                <a:solidFill>
                  <a:srgbClr val="FF0000"/>
                </a:solidFill>
              </a:rPr>
              <a:t>приоритеты</a:t>
            </a:r>
            <a:endParaRPr lang="ru-RU" b="1" dirty="0"/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ru-RU" sz="2800" b="1" dirty="0" smtClean="0"/>
              <a:t>Усилить </a:t>
            </a:r>
            <a:r>
              <a:rPr lang="ru-RU" sz="2800" b="1" dirty="0">
                <a:solidFill>
                  <a:srgbClr val="FF0000"/>
                </a:solidFill>
              </a:rPr>
              <a:t>первичное звено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ru-RU" sz="2800" b="1" dirty="0"/>
              <a:t>Обеспечить население </a:t>
            </a:r>
            <a:r>
              <a:rPr lang="ru-RU" sz="2800" b="1" dirty="0" smtClean="0">
                <a:solidFill>
                  <a:srgbClr val="FF0000"/>
                </a:solidFill>
              </a:rPr>
              <a:t>лекарствами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Скорая </a:t>
            </a:r>
            <a:r>
              <a:rPr lang="ru-RU" sz="2800" b="1" dirty="0" smtClean="0">
                <a:solidFill>
                  <a:srgbClr val="005DA2"/>
                </a:solidFill>
              </a:rPr>
              <a:t>медицинская помощь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Экстренная</a:t>
            </a:r>
            <a:r>
              <a:rPr lang="ru-RU" sz="2800" b="1" dirty="0" smtClean="0">
                <a:solidFill>
                  <a:srgbClr val="005DA2"/>
                </a:solidFill>
              </a:rPr>
              <a:t> медпомощь в </a:t>
            </a:r>
            <a:r>
              <a:rPr lang="ru-RU" sz="2800" b="1" dirty="0" smtClean="0">
                <a:solidFill>
                  <a:srgbClr val="005DA2"/>
                </a:solidFill>
              </a:rPr>
              <a:t>стационарах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ru-RU" sz="2800" b="1" dirty="0" smtClean="0">
                <a:solidFill>
                  <a:srgbClr val="FF0000"/>
                </a:solidFill>
              </a:rPr>
              <a:t>Инфекционная</a:t>
            </a:r>
            <a:r>
              <a:rPr lang="ru-RU" sz="2800" b="1" dirty="0" smtClean="0">
                <a:solidFill>
                  <a:srgbClr val="005DA2"/>
                </a:solidFill>
              </a:rPr>
              <a:t> безопасность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r>
              <a:rPr lang="ru-RU" sz="2800" b="1" dirty="0" smtClean="0">
                <a:solidFill>
                  <a:srgbClr val="005DA2"/>
                </a:solidFill>
              </a:rPr>
              <a:t>Высокотехнологичная медпомощь </a:t>
            </a:r>
            <a:r>
              <a:rPr lang="ru-RU" sz="2800" b="1" dirty="0" smtClean="0">
                <a:solidFill>
                  <a:srgbClr val="FF0000"/>
                </a:solidFill>
              </a:rPr>
              <a:t>в </a:t>
            </a:r>
            <a:r>
              <a:rPr lang="ru-RU" sz="2800" b="1" dirty="0" err="1" smtClean="0">
                <a:solidFill>
                  <a:srgbClr val="FF0000"/>
                </a:solidFill>
              </a:rPr>
              <a:t>фед</a:t>
            </a:r>
            <a:r>
              <a:rPr lang="ru-RU" sz="2800" b="1" dirty="0" smtClean="0">
                <a:solidFill>
                  <a:srgbClr val="FF0000"/>
                </a:solidFill>
              </a:rPr>
              <a:t>. центрах</a:t>
            </a:r>
          </a:p>
          <a:p>
            <a:pPr lvl="1">
              <a:spcBef>
                <a:spcPts val="0"/>
              </a:spcBef>
              <a:spcAft>
                <a:spcPts val="1200"/>
              </a:spcAft>
            </a:pPr>
            <a:endParaRPr lang="ru-RU" sz="2800" b="1" dirty="0">
              <a:solidFill>
                <a:srgbClr val="005DA2"/>
              </a:solidFill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664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Пациенты ждут от нас: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539552" y="3284984"/>
            <a:ext cx="7776864" cy="3023741"/>
          </a:xfrm>
        </p:spPr>
        <p:txBody>
          <a:bodyPr/>
          <a:lstStyle/>
          <a:p>
            <a:r>
              <a:rPr lang="ru-RU" sz="2800" b="1" dirty="0" smtClean="0"/>
              <a:t>Доступного и </a:t>
            </a:r>
            <a:r>
              <a:rPr lang="ru-RU" sz="2800" b="1" dirty="0" smtClean="0">
                <a:solidFill>
                  <a:srgbClr val="FF0000"/>
                </a:solidFill>
              </a:rPr>
              <a:t>квалифицированного врача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/>
              <a:t>Доступное и качественное </a:t>
            </a:r>
            <a:r>
              <a:rPr lang="ru-RU" sz="2800" b="1" dirty="0" smtClean="0">
                <a:solidFill>
                  <a:srgbClr val="FF0000"/>
                </a:solidFill>
              </a:rPr>
              <a:t>лекарство</a:t>
            </a:r>
          </a:p>
          <a:p>
            <a:endParaRPr lang="ru-RU" sz="2800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/>
              <a:t>При необходимости - доступную </a:t>
            </a:r>
            <a:r>
              <a:rPr lang="ru-RU" sz="2800" b="1" dirty="0" smtClean="0">
                <a:solidFill>
                  <a:srgbClr val="FF0000"/>
                </a:solidFill>
              </a:rPr>
              <a:t>койку</a:t>
            </a:r>
          </a:p>
          <a:p>
            <a:endParaRPr lang="ru-RU" sz="2800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1835696" y="1469762"/>
            <a:ext cx="827007" cy="1571242"/>
            <a:chOff x="1915009" y="1951531"/>
            <a:chExt cx="1203031" cy="2217006"/>
          </a:xfrm>
        </p:grpSpPr>
        <p:pic>
          <p:nvPicPr>
            <p:cNvPr id="10" name="Picture 2" descr="D:\CloudMail\ГЭОТАР\boln.emf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5009" y="1951531"/>
              <a:ext cx="535435" cy="1634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D:\CloudMail\ГЭОТАР\boln.emf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699" y="2171945"/>
              <a:ext cx="535435" cy="1634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D:\CloudMail\ГЭОТАР\boln.emf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6069" y="2367388"/>
              <a:ext cx="535435" cy="16349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D:\CloudMail\ГЭОТАР\boln.emf"/>
            <p:cNvPicPr>
              <a:picLocks noChangeAspect="1" noChangeArrowheads="1"/>
            </p:cNvPicPr>
            <p:nvPr/>
          </p:nvPicPr>
          <p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82605" y="2533569"/>
              <a:ext cx="535435" cy="1634968"/>
            </a:xfrm>
            <a:prstGeom prst="rect">
              <a:avLst/>
            </a:prstGeom>
            <a:noFill/>
            <a:extLst/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26694"/>
            <a:ext cx="997068" cy="1525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трелка вправо 1"/>
          <p:cNvSpPr/>
          <p:nvPr/>
        </p:nvSpPr>
        <p:spPr>
          <a:xfrm>
            <a:off x="3820855" y="1865583"/>
            <a:ext cx="1656184" cy="76291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741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64592" y="116633"/>
            <a:ext cx="8814816" cy="93610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Охрана здоровья </a:t>
            </a:r>
            <a:r>
              <a:rPr lang="ru-RU" sz="3600" dirty="0" smtClean="0"/>
              <a:t>на системном уровне</a:t>
            </a:r>
            <a:endParaRPr lang="ru-RU" sz="28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27784" y="1556792"/>
            <a:ext cx="446449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prstClr val="white"/>
                </a:solidFill>
              </a:rPr>
              <a:t>Здоровье населения</a:t>
            </a: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576" y="3429000"/>
            <a:ext cx="3456384" cy="1008112"/>
          </a:xfrm>
          <a:prstGeom prst="roundRect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Система охраны здоровья граждан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83270" y="3429000"/>
            <a:ext cx="3456384" cy="1008112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</a:rPr>
              <a:t>Оказание медицинской помощи</a:t>
            </a:r>
            <a:endParaRPr lang="ru-RU" sz="2000" b="1" dirty="0">
              <a:solidFill>
                <a:prstClr val="white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503548" y="2960948"/>
            <a:ext cx="3888432" cy="1944216"/>
          </a:xfrm>
          <a:prstGeom prst="ellipse">
            <a:avLst/>
          </a:prstGeom>
          <a:noFill/>
          <a:ln w="57150"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5" name="Прямая со стрелкой 14"/>
          <p:cNvCxnSpPr>
            <a:stCxn id="11" idx="4"/>
          </p:cNvCxnSpPr>
          <p:nvPr/>
        </p:nvCxnSpPr>
        <p:spPr>
          <a:xfrm>
            <a:off x="2447764" y="4905164"/>
            <a:ext cx="0" cy="648072"/>
          </a:xfrm>
          <a:prstGeom prst="straightConnector1">
            <a:avLst/>
          </a:prstGeom>
          <a:ln w="57150">
            <a:solidFill>
              <a:schemeClr val="tx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12804" y="5503137"/>
            <a:ext cx="34869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Этим занимается система здравоохранения </a:t>
            </a:r>
            <a:endParaRPr lang="ru-RU" sz="20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863588" y="5503137"/>
            <a:ext cx="35283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Решать на межведомственном уровне в </a:t>
            </a: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</a:rPr>
              <a:t>Правительстве</a:t>
            </a:r>
            <a:endParaRPr lang="ru-RU" sz="2000" b="1" dirty="0">
              <a:solidFill>
                <a:schemeClr val="bg2">
                  <a:lumMod val="50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6496510" y="4949411"/>
            <a:ext cx="0" cy="64807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4544056" y="2938615"/>
            <a:ext cx="3888432" cy="194421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5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07504" y="0"/>
            <a:ext cx="8784976" cy="141277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Если мы этого не сделаем – мы потеряем до 2018 г. жизни более </a:t>
            </a:r>
            <a:r>
              <a:rPr lang="ru-RU" sz="3100" dirty="0" smtClean="0">
                <a:solidFill>
                  <a:srgbClr val="FF0000"/>
                </a:solidFill>
              </a:rPr>
              <a:t>380-600 тыс. жизней </a:t>
            </a:r>
            <a:r>
              <a:rPr lang="ru-RU" sz="3100" dirty="0" smtClean="0"/>
              <a:t>наших граждан</a:t>
            </a:r>
            <a:br>
              <a:rPr lang="ru-RU" sz="3100" dirty="0" smtClean="0"/>
            </a:br>
            <a:r>
              <a:rPr lang="ru-RU" sz="2700" dirty="0" smtClean="0">
                <a:solidFill>
                  <a:schemeClr val="accent6">
                    <a:lumMod val="50000"/>
                  </a:schemeClr>
                </a:solidFill>
              </a:rPr>
              <a:t>Этот прогноз был сделан, когда принимался бюджет 2015 г.</a:t>
            </a:r>
            <a:endParaRPr lang="ru-RU" sz="27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098" name="Picture 2" descr="D:\РИСУНКИ 2015\Динамика ОКС_черн треуг_министры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6832"/>
            <a:ext cx="8888948" cy="4835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6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PC-071\Arhive2\!Логотипы и рисунки\ВШОУЗ vshouz_cr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6100409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549" y="2708920"/>
            <a:ext cx="626469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6600" dirty="0" smtClean="0">
                <a:solidFill>
                  <a:srgbClr val="FF0000"/>
                </a:solidFill>
                <a:latin typeface="Calibri"/>
              </a:rPr>
              <a:t>www.vshouz.ru</a:t>
            </a:r>
            <a:endParaRPr lang="ru-RU" sz="66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5" name="Picture 2" descr="\\PC-071\Arhive2\!База обложек_листовок\Обложки 3D\Что надо делать-2 3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75" t="19791" r="29852" b="5500"/>
          <a:stretch/>
        </p:blipFill>
        <p:spPr bwMode="auto">
          <a:xfrm>
            <a:off x="6084168" y="1832042"/>
            <a:ext cx="2873696" cy="4865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4264766"/>
            <a:ext cx="52420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smtClean="0">
                <a:solidFill>
                  <a:prstClr val="black"/>
                </a:solidFill>
              </a:rPr>
              <a:t>Где купить: </a:t>
            </a:r>
            <a:r>
              <a:rPr lang="en-US" sz="2800" u="sng" dirty="0" smtClean="0">
                <a:solidFill>
                  <a:srgbClr val="7030A0"/>
                </a:solidFill>
              </a:rPr>
              <a:t>www.medknigaservis.ru</a:t>
            </a:r>
            <a:endParaRPr lang="ru-RU" sz="2800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52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Calibri Light" panose="020F0302020204030204" pitchFamily="34" charset="0"/>
              </a:rPr>
              <a:t>Благодарю за внимание!</a:t>
            </a:r>
            <a:endParaRPr lang="ru-RU" sz="4800" dirty="0">
              <a:latin typeface="Calibri Light" panose="020F0302020204030204" pitchFamily="34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type="body" sz="quarter" idx="10"/>
          </p:nvPr>
        </p:nvSpPr>
        <p:spPr>
          <a:xfrm>
            <a:off x="216024" y="1700932"/>
            <a:ext cx="8604448" cy="4824412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Источники:</a:t>
            </a:r>
          </a:p>
          <a:p>
            <a:pPr>
              <a:lnSpc>
                <a:spcPct val="114000"/>
              </a:lnSpc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Росстат - </a:t>
            </a:r>
            <a:r>
              <a:rPr lang="en-US" sz="2800" b="1" dirty="0" smtClean="0">
                <a:latin typeface="Calibri Light" panose="020F0302020204030204" pitchFamily="34" charset="0"/>
                <a:hlinkClick r:id="rId3"/>
              </a:rPr>
              <a:t>http://www.gks.ru</a:t>
            </a:r>
            <a:r>
              <a:rPr lang="ru-RU" sz="2800" b="1" dirty="0" smtClean="0">
                <a:latin typeface="Calibri Light" panose="020F0302020204030204" pitchFamily="34" charset="0"/>
              </a:rPr>
              <a:t>;</a:t>
            </a:r>
          </a:p>
          <a:p>
            <a:pPr>
              <a:lnSpc>
                <a:spcPct val="114000"/>
              </a:lnSpc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База данных ЕМИСС - </a:t>
            </a:r>
            <a:r>
              <a:rPr lang="en-US" sz="2800" b="1" dirty="0" smtClean="0">
                <a:latin typeface="Calibri Light" panose="020F0302020204030204" pitchFamily="34" charset="0"/>
                <a:hlinkClick r:id="rId4"/>
              </a:rPr>
              <a:t>http://www.fedstat.ru/indicators/themes.do</a:t>
            </a:r>
            <a:endParaRPr lang="ru-RU" sz="2800" b="1" dirty="0" smtClean="0">
              <a:latin typeface="Calibri Light" panose="020F0302020204030204" pitchFamily="34" charset="0"/>
            </a:endParaRPr>
          </a:p>
          <a:p>
            <a:pPr>
              <a:lnSpc>
                <a:spcPct val="114000"/>
              </a:lnSpc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База данных ВОЗ - </a:t>
            </a:r>
            <a:r>
              <a:rPr lang="en-US" sz="2800" b="1" dirty="0" smtClean="0">
                <a:latin typeface="Calibri Light" panose="020F0302020204030204" pitchFamily="34" charset="0"/>
                <a:hlinkClick r:id="rId5"/>
              </a:rPr>
              <a:t>http://data.euro.who.int/hfadb/shell_ru.html</a:t>
            </a:r>
            <a:endParaRPr lang="ru-RU" sz="2800" b="1" dirty="0" smtClean="0">
              <a:latin typeface="Calibri Light" panose="020F0302020204030204" pitchFamily="34" charset="0"/>
            </a:endParaRPr>
          </a:p>
          <a:p>
            <a:pPr>
              <a:lnSpc>
                <a:spcPct val="114000"/>
              </a:lnSpc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База данных ОЭСР - </a:t>
            </a:r>
            <a:r>
              <a:rPr lang="en-US" sz="2800" b="1" dirty="0" smtClean="0">
                <a:latin typeface="Calibri Light" panose="020F0302020204030204" pitchFamily="34" charset="0"/>
                <a:hlinkClick r:id="rId6"/>
              </a:rPr>
              <a:t>http://stats.oecd.org/</a:t>
            </a:r>
            <a:endParaRPr lang="ru-RU" sz="2800" b="1" dirty="0" smtClean="0">
              <a:latin typeface="Calibri Light" panose="020F0302020204030204" pitchFamily="34" charset="0"/>
            </a:endParaRPr>
          </a:p>
          <a:p>
            <a:pPr>
              <a:lnSpc>
                <a:spcPct val="114000"/>
              </a:lnSpc>
              <a:buClr>
                <a:schemeClr val="tx2">
                  <a:lumMod val="10000"/>
                </a:schemeClr>
              </a:buClr>
              <a:buFont typeface="Wingdings" pitchFamily="2" charset="2"/>
              <a:buChar char="§"/>
            </a:pPr>
            <a:r>
              <a:rPr lang="ru-RU" sz="2800" b="1" dirty="0" smtClean="0">
                <a:solidFill>
                  <a:schemeClr val="bg1"/>
                </a:solidFill>
                <a:latin typeface="Calibri Light" panose="020F0302020204030204" pitchFamily="34" charset="0"/>
              </a:rPr>
              <a:t>Отчеты Минздрава России </a:t>
            </a:r>
          </a:p>
        </p:txBody>
      </p:sp>
    </p:spTree>
    <p:extLst>
      <p:ext uri="{BB962C8B-B14F-4D97-AF65-F5344CB8AC3E}">
        <p14:creationId xmlns:p14="http://schemas.microsoft.com/office/powerpoint/2010/main" val="534024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980728"/>
          </a:xfrm>
        </p:spPr>
        <p:txBody>
          <a:bodyPr>
            <a:noAutofit/>
          </a:bodyPr>
          <a:lstStyle/>
          <a:p>
            <a:r>
              <a:rPr lang="ru-RU" sz="3000" dirty="0" smtClean="0"/>
              <a:t>Ожидаемая продолжительность жизни (ОПЖ)</a:t>
            </a:r>
            <a:br>
              <a:rPr lang="ru-RU" sz="3000" dirty="0" smtClean="0"/>
            </a:br>
            <a:r>
              <a:rPr lang="ru-RU" sz="3000" dirty="0" smtClean="0"/>
              <a:t>в </a:t>
            </a:r>
            <a:r>
              <a:rPr lang="ru-RU" sz="3000" dirty="0"/>
              <a:t>РФ на  </a:t>
            </a:r>
            <a:r>
              <a:rPr lang="ru-RU" sz="3000" dirty="0" smtClean="0">
                <a:solidFill>
                  <a:srgbClr val="FF0000"/>
                </a:solidFill>
              </a:rPr>
              <a:t>6,7 года ниже</a:t>
            </a:r>
            <a:r>
              <a:rPr lang="ru-RU" sz="3000" dirty="0" smtClean="0"/>
              <a:t>, чем в «новых-6» странах ЕС</a:t>
            </a:r>
            <a:endParaRPr lang="ru-RU" sz="3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386" y="1196752"/>
            <a:ext cx="7749228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96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592" y="116632"/>
            <a:ext cx="8979408" cy="1152128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 РФ разница ожидаемой продолжительности жизни (ОПЖ)</a:t>
            </a:r>
            <a:r>
              <a:rPr lang="en-US" sz="2800" dirty="0" smtClean="0"/>
              <a:t> </a:t>
            </a:r>
            <a:r>
              <a:rPr lang="ru-RU" sz="2800" dirty="0" smtClean="0"/>
              <a:t>женщин и мужчин - </a:t>
            </a:r>
            <a:r>
              <a:rPr lang="ru-RU" sz="2800" dirty="0" smtClean="0">
                <a:solidFill>
                  <a:srgbClr val="FF0000"/>
                </a:solidFill>
              </a:rPr>
              <a:t>11,</a:t>
            </a:r>
            <a:r>
              <a:rPr lang="en-US" sz="2800" dirty="0" smtClean="0">
                <a:solidFill>
                  <a:srgbClr val="FF0000"/>
                </a:solidFill>
              </a:rPr>
              <a:t>2</a:t>
            </a:r>
            <a:r>
              <a:rPr lang="ru-RU" sz="2800" dirty="0" smtClean="0">
                <a:solidFill>
                  <a:srgbClr val="FF0000"/>
                </a:solidFill>
              </a:rPr>
              <a:t> года </a:t>
            </a:r>
            <a:r>
              <a:rPr lang="ru-RU" sz="2800" dirty="0" smtClean="0"/>
              <a:t>и выше, чем в «новых» странах ЕС (</a:t>
            </a:r>
            <a:r>
              <a:rPr lang="ru-RU" sz="2800" dirty="0" smtClean="0">
                <a:solidFill>
                  <a:srgbClr val="FF0000"/>
                </a:solidFill>
              </a:rPr>
              <a:t>7,</a:t>
            </a:r>
            <a:r>
              <a:rPr lang="en-US" sz="2800" dirty="0">
                <a:solidFill>
                  <a:srgbClr val="FF0000"/>
                </a:solidFill>
              </a:rPr>
              <a:t>3</a:t>
            </a:r>
            <a:r>
              <a:rPr lang="ru-RU" sz="2800" dirty="0" smtClean="0">
                <a:solidFill>
                  <a:srgbClr val="FF0000"/>
                </a:solidFill>
              </a:rPr>
              <a:t> года</a:t>
            </a:r>
            <a:r>
              <a:rPr lang="ru-RU" sz="2800" dirty="0" smtClean="0"/>
              <a:t>) и в Советское время</a:t>
            </a:r>
            <a:endParaRPr lang="ru-RU" sz="2800" dirty="0"/>
          </a:p>
        </p:txBody>
      </p:sp>
      <p:pic>
        <p:nvPicPr>
          <p:cNvPr id="1026" name="Picture 2" descr="D:\РИСУНКИ 2015\Разница ОПЖ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80" y="1402978"/>
            <a:ext cx="7838356" cy="5122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09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79408" cy="100811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Смертность от туберкулеза </a:t>
            </a:r>
            <a:br>
              <a:rPr lang="ru-RU" sz="3200" dirty="0" smtClean="0"/>
            </a:br>
            <a:r>
              <a:rPr lang="ru-RU" sz="3200" dirty="0"/>
              <a:t>в РФ </a:t>
            </a:r>
            <a:r>
              <a:rPr lang="ru-RU" sz="3200" dirty="0" smtClean="0"/>
              <a:t>в </a:t>
            </a:r>
            <a:r>
              <a:rPr lang="ru-RU" sz="3200" dirty="0" smtClean="0">
                <a:solidFill>
                  <a:srgbClr val="FF0000"/>
                </a:solidFill>
              </a:rPr>
              <a:t>9,2 раза </a:t>
            </a:r>
            <a:r>
              <a:rPr lang="ru-RU" sz="3200" dirty="0">
                <a:solidFill>
                  <a:srgbClr val="FF0000"/>
                </a:solidFill>
              </a:rPr>
              <a:t>выше</a:t>
            </a:r>
            <a:r>
              <a:rPr lang="ru-RU" sz="3200" dirty="0"/>
              <a:t>,  чем в «новых» странах ЕС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268760"/>
            <a:ext cx="7200800" cy="5303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06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</a:t>
            </a:r>
            <a:br>
              <a:rPr lang="ru-RU" dirty="0" smtClean="0"/>
            </a:br>
            <a:r>
              <a:rPr lang="ru-RU" dirty="0" smtClean="0"/>
              <a:t> Здоровье граждан в РФ в последние </a:t>
            </a:r>
            <a:r>
              <a:rPr lang="ru-RU" dirty="0" smtClean="0">
                <a:solidFill>
                  <a:srgbClr val="FF0000"/>
                </a:solidFill>
              </a:rPr>
              <a:t>3 года не улучшается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12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4100662" y="5229200"/>
            <a:ext cx="1312571" cy="1306235"/>
            <a:chOff x="2363" y="2121"/>
            <a:chExt cx="1243" cy="1237"/>
          </a:xfrm>
        </p:grpSpPr>
        <p:sp>
          <p:nvSpPr>
            <p:cNvPr id="7" name="AutoShape 9"/>
            <p:cNvSpPr>
              <a:spLocks noChangeAspect="1" noChangeArrowheads="1" noTextEdit="1"/>
            </p:cNvSpPr>
            <p:nvPr/>
          </p:nvSpPr>
          <p:spPr bwMode="auto">
            <a:xfrm>
              <a:off x="2363" y="2121"/>
              <a:ext cx="1243" cy="1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smtClean="0">
                <a:solidFill>
                  <a:prstClr val="white"/>
                </a:solidFill>
                <a:latin typeface="Arial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2361" y="2119"/>
              <a:ext cx="1243" cy="123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smtClean="0">
                <a:solidFill>
                  <a:srgbClr val="E8B7B7">
                    <a:lumMod val="50000"/>
                  </a:srgbClr>
                </a:solidFill>
                <a:latin typeface="Arial"/>
              </a:endParaRPr>
            </a:p>
          </p:txBody>
        </p:sp>
        <p:sp>
          <p:nvSpPr>
            <p:cNvPr id="9" name="Freeform 12"/>
            <p:cNvSpPr>
              <a:spLocks noEditPoints="1"/>
            </p:cNvSpPr>
            <p:nvPr/>
          </p:nvSpPr>
          <p:spPr bwMode="auto">
            <a:xfrm>
              <a:off x="2743" y="2260"/>
              <a:ext cx="537" cy="1001"/>
            </a:xfrm>
            <a:custGeom>
              <a:avLst/>
              <a:gdLst>
                <a:gd name="T0" fmla="*/ 267 w 267"/>
                <a:gd name="T1" fmla="*/ 141 h 498"/>
                <a:gd name="T2" fmla="*/ 259 w 267"/>
                <a:gd name="T3" fmla="*/ 194 h 498"/>
                <a:gd name="T4" fmla="*/ 235 w 267"/>
                <a:gd name="T5" fmla="*/ 234 h 498"/>
                <a:gd name="T6" fmla="*/ 199 w 267"/>
                <a:gd name="T7" fmla="*/ 262 h 498"/>
                <a:gd name="T8" fmla="*/ 152 w 267"/>
                <a:gd name="T9" fmla="*/ 275 h 498"/>
                <a:gd name="T10" fmla="*/ 149 w 267"/>
                <a:gd name="T11" fmla="*/ 344 h 498"/>
                <a:gd name="T12" fmla="*/ 139 w 267"/>
                <a:gd name="T13" fmla="*/ 354 h 498"/>
                <a:gd name="T14" fmla="*/ 111 w 267"/>
                <a:gd name="T15" fmla="*/ 357 h 498"/>
                <a:gd name="T16" fmla="*/ 91 w 267"/>
                <a:gd name="T17" fmla="*/ 357 h 498"/>
                <a:gd name="T18" fmla="*/ 78 w 267"/>
                <a:gd name="T19" fmla="*/ 355 h 498"/>
                <a:gd name="T20" fmla="*/ 72 w 267"/>
                <a:gd name="T21" fmla="*/ 351 h 498"/>
                <a:gd name="T22" fmla="*/ 69 w 267"/>
                <a:gd name="T23" fmla="*/ 344 h 498"/>
                <a:gd name="T24" fmla="*/ 66 w 267"/>
                <a:gd name="T25" fmla="*/ 260 h 498"/>
                <a:gd name="T26" fmla="*/ 67 w 267"/>
                <a:gd name="T27" fmla="*/ 242 h 498"/>
                <a:gd name="T28" fmla="*/ 72 w 267"/>
                <a:gd name="T29" fmla="*/ 230 h 498"/>
                <a:gd name="T30" fmla="*/ 81 w 267"/>
                <a:gd name="T31" fmla="*/ 225 h 498"/>
                <a:gd name="T32" fmla="*/ 95 w 267"/>
                <a:gd name="T33" fmla="*/ 223 h 498"/>
                <a:gd name="T34" fmla="*/ 100 w 267"/>
                <a:gd name="T35" fmla="*/ 223 h 498"/>
                <a:gd name="T36" fmla="*/ 133 w 267"/>
                <a:gd name="T37" fmla="*/ 217 h 498"/>
                <a:gd name="T38" fmla="*/ 155 w 267"/>
                <a:gd name="T39" fmla="*/ 201 h 498"/>
                <a:gd name="T40" fmla="*/ 168 w 267"/>
                <a:gd name="T41" fmla="*/ 177 h 498"/>
                <a:gd name="T42" fmla="*/ 172 w 267"/>
                <a:gd name="T43" fmla="*/ 149 h 498"/>
                <a:gd name="T44" fmla="*/ 167 w 267"/>
                <a:gd name="T45" fmla="*/ 117 h 498"/>
                <a:gd name="T46" fmla="*/ 153 w 267"/>
                <a:gd name="T47" fmla="*/ 93 h 498"/>
                <a:gd name="T48" fmla="*/ 128 w 267"/>
                <a:gd name="T49" fmla="*/ 77 h 498"/>
                <a:gd name="T50" fmla="*/ 94 w 267"/>
                <a:gd name="T51" fmla="*/ 71 h 498"/>
                <a:gd name="T52" fmla="*/ 62 w 267"/>
                <a:gd name="T53" fmla="*/ 75 h 498"/>
                <a:gd name="T54" fmla="*/ 38 w 267"/>
                <a:gd name="T55" fmla="*/ 83 h 498"/>
                <a:gd name="T56" fmla="*/ 21 w 267"/>
                <a:gd name="T57" fmla="*/ 91 h 498"/>
                <a:gd name="T58" fmla="*/ 11 w 267"/>
                <a:gd name="T59" fmla="*/ 94 h 498"/>
                <a:gd name="T60" fmla="*/ 6 w 267"/>
                <a:gd name="T61" fmla="*/ 92 h 498"/>
                <a:gd name="T62" fmla="*/ 3 w 267"/>
                <a:gd name="T63" fmla="*/ 87 h 498"/>
                <a:gd name="T64" fmla="*/ 0 w 267"/>
                <a:gd name="T65" fmla="*/ 74 h 498"/>
                <a:gd name="T66" fmla="*/ 0 w 267"/>
                <a:gd name="T67" fmla="*/ 55 h 498"/>
                <a:gd name="T68" fmla="*/ 1 w 267"/>
                <a:gd name="T69" fmla="*/ 36 h 498"/>
                <a:gd name="T70" fmla="*/ 5 w 267"/>
                <a:gd name="T71" fmla="*/ 27 h 498"/>
                <a:gd name="T72" fmla="*/ 19 w 267"/>
                <a:gd name="T73" fmla="*/ 19 h 498"/>
                <a:gd name="T74" fmla="*/ 43 w 267"/>
                <a:gd name="T75" fmla="*/ 10 h 498"/>
                <a:gd name="T76" fmla="*/ 74 w 267"/>
                <a:gd name="T77" fmla="*/ 3 h 498"/>
                <a:gd name="T78" fmla="*/ 109 w 267"/>
                <a:gd name="T79" fmla="*/ 0 h 498"/>
                <a:gd name="T80" fmla="*/ 181 w 267"/>
                <a:gd name="T81" fmla="*/ 12 h 498"/>
                <a:gd name="T82" fmla="*/ 230 w 267"/>
                <a:gd name="T83" fmla="*/ 43 h 498"/>
                <a:gd name="T84" fmla="*/ 258 w 267"/>
                <a:gd name="T85" fmla="*/ 88 h 498"/>
                <a:gd name="T86" fmla="*/ 267 w 267"/>
                <a:gd name="T87" fmla="*/ 141 h 498"/>
                <a:gd name="T88" fmla="*/ 162 w 267"/>
                <a:gd name="T89" fmla="*/ 446 h 498"/>
                <a:gd name="T90" fmla="*/ 159 w 267"/>
                <a:gd name="T91" fmla="*/ 471 h 498"/>
                <a:gd name="T92" fmla="*/ 151 w 267"/>
                <a:gd name="T93" fmla="*/ 487 h 498"/>
                <a:gd name="T94" fmla="*/ 135 w 267"/>
                <a:gd name="T95" fmla="*/ 496 h 498"/>
                <a:gd name="T96" fmla="*/ 111 w 267"/>
                <a:gd name="T97" fmla="*/ 498 h 498"/>
                <a:gd name="T98" fmla="*/ 87 w 267"/>
                <a:gd name="T99" fmla="*/ 496 h 498"/>
                <a:gd name="T100" fmla="*/ 71 w 267"/>
                <a:gd name="T101" fmla="*/ 487 h 498"/>
                <a:gd name="T102" fmla="*/ 63 w 267"/>
                <a:gd name="T103" fmla="*/ 471 h 498"/>
                <a:gd name="T104" fmla="*/ 61 w 267"/>
                <a:gd name="T105" fmla="*/ 446 h 498"/>
                <a:gd name="T106" fmla="*/ 63 w 267"/>
                <a:gd name="T107" fmla="*/ 421 h 498"/>
                <a:gd name="T108" fmla="*/ 71 w 267"/>
                <a:gd name="T109" fmla="*/ 405 h 498"/>
                <a:gd name="T110" fmla="*/ 87 w 267"/>
                <a:gd name="T111" fmla="*/ 396 h 498"/>
                <a:gd name="T112" fmla="*/ 111 w 267"/>
                <a:gd name="T113" fmla="*/ 393 h 498"/>
                <a:gd name="T114" fmla="*/ 135 w 267"/>
                <a:gd name="T115" fmla="*/ 396 h 498"/>
                <a:gd name="T116" fmla="*/ 151 w 267"/>
                <a:gd name="T117" fmla="*/ 405 h 498"/>
                <a:gd name="T118" fmla="*/ 159 w 267"/>
                <a:gd name="T119" fmla="*/ 421 h 498"/>
                <a:gd name="T120" fmla="*/ 162 w 267"/>
                <a:gd name="T121" fmla="*/ 446 h 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67" h="498">
                  <a:moveTo>
                    <a:pt x="267" y="141"/>
                  </a:moveTo>
                  <a:cubicBezTo>
                    <a:pt x="267" y="161"/>
                    <a:pt x="264" y="178"/>
                    <a:pt x="259" y="194"/>
                  </a:cubicBezTo>
                  <a:cubicBezTo>
                    <a:pt x="253" y="209"/>
                    <a:pt x="245" y="223"/>
                    <a:pt x="235" y="234"/>
                  </a:cubicBezTo>
                  <a:cubicBezTo>
                    <a:pt x="225" y="246"/>
                    <a:pt x="213" y="255"/>
                    <a:pt x="199" y="262"/>
                  </a:cubicBezTo>
                  <a:cubicBezTo>
                    <a:pt x="185" y="269"/>
                    <a:pt x="169" y="273"/>
                    <a:pt x="152" y="275"/>
                  </a:cubicBezTo>
                  <a:cubicBezTo>
                    <a:pt x="149" y="344"/>
                    <a:pt x="149" y="344"/>
                    <a:pt x="149" y="344"/>
                  </a:cubicBezTo>
                  <a:cubicBezTo>
                    <a:pt x="149" y="349"/>
                    <a:pt x="146" y="352"/>
                    <a:pt x="139" y="354"/>
                  </a:cubicBezTo>
                  <a:cubicBezTo>
                    <a:pt x="132" y="356"/>
                    <a:pt x="123" y="357"/>
                    <a:pt x="111" y="357"/>
                  </a:cubicBezTo>
                  <a:cubicBezTo>
                    <a:pt x="103" y="357"/>
                    <a:pt x="96" y="357"/>
                    <a:pt x="91" y="357"/>
                  </a:cubicBezTo>
                  <a:cubicBezTo>
                    <a:pt x="86" y="356"/>
                    <a:pt x="81" y="356"/>
                    <a:pt x="78" y="355"/>
                  </a:cubicBezTo>
                  <a:cubicBezTo>
                    <a:pt x="75" y="354"/>
                    <a:pt x="73" y="352"/>
                    <a:pt x="72" y="351"/>
                  </a:cubicBezTo>
                  <a:cubicBezTo>
                    <a:pt x="70" y="349"/>
                    <a:pt x="69" y="347"/>
                    <a:pt x="69" y="344"/>
                  </a:cubicBezTo>
                  <a:cubicBezTo>
                    <a:pt x="66" y="260"/>
                    <a:pt x="66" y="260"/>
                    <a:pt x="66" y="260"/>
                  </a:cubicBezTo>
                  <a:cubicBezTo>
                    <a:pt x="66" y="253"/>
                    <a:pt x="66" y="247"/>
                    <a:pt x="67" y="242"/>
                  </a:cubicBezTo>
                  <a:cubicBezTo>
                    <a:pt x="68" y="237"/>
                    <a:pt x="70" y="233"/>
                    <a:pt x="72" y="230"/>
                  </a:cubicBezTo>
                  <a:cubicBezTo>
                    <a:pt x="75" y="228"/>
                    <a:pt x="78" y="226"/>
                    <a:pt x="81" y="225"/>
                  </a:cubicBezTo>
                  <a:cubicBezTo>
                    <a:pt x="85" y="224"/>
                    <a:pt x="90" y="223"/>
                    <a:pt x="95" y="223"/>
                  </a:cubicBezTo>
                  <a:cubicBezTo>
                    <a:pt x="100" y="223"/>
                    <a:pt x="100" y="223"/>
                    <a:pt x="100" y="223"/>
                  </a:cubicBezTo>
                  <a:cubicBezTo>
                    <a:pt x="113" y="223"/>
                    <a:pt x="123" y="221"/>
                    <a:pt x="133" y="217"/>
                  </a:cubicBezTo>
                  <a:cubicBezTo>
                    <a:pt x="142" y="213"/>
                    <a:pt x="149" y="208"/>
                    <a:pt x="155" y="201"/>
                  </a:cubicBezTo>
                  <a:cubicBezTo>
                    <a:pt x="161" y="194"/>
                    <a:pt x="165" y="186"/>
                    <a:pt x="168" y="177"/>
                  </a:cubicBezTo>
                  <a:cubicBezTo>
                    <a:pt x="171" y="168"/>
                    <a:pt x="172" y="159"/>
                    <a:pt x="172" y="149"/>
                  </a:cubicBezTo>
                  <a:cubicBezTo>
                    <a:pt x="172" y="137"/>
                    <a:pt x="171" y="127"/>
                    <a:pt x="167" y="117"/>
                  </a:cubicBezTo>
                  <a:cubicBezTo>
                    <a:pt x="164" y="108"/>
                    <a:pt x="159" y="100"/>
                    <a:pt x="153" y="93"/>
                  </a:cubicBezTo>
                  <a:cubicBezTo>
                    <a:pt x="146" y="86"/>
                    <a:pt x="138" y="80"/>
                    <a:pt x="128" y="77"/>
                  </a:cubicBezTo>
                  <a:cubicBezTo>
                    <a:pt x="118" y="73"/>
                    <a:pt x="107" y="71"/>
                    <a:pt x="94" y="71"/>
                  </a:cubicBezTo>
                  <a:cubicBezTo>
                    <a:pt x="81" y="71"/>
                    <a:pt x="71" y="72"/>
                    <a:pt x="62" y="75"/>
                  </a:cubicBezTo>
                  <a:cubicBezTo>
                    <a:pt x="52" y="77"/>
                    <a:pt x="44" y="80"/>
                    <a:pt x="38" y="83"/>
                  </a:cubicBezTo>
                  <a:cubicBezTo>
                    <a:pt x="31" y="86"/>
                    <a:pt x="26" y="88"/>
                    <a:pt x="21" y="91"/>
                  </a:cubicBezTo>
                  <a:cubicBezTo>
                    <a:pt x="17" y="93"/>
                    <a:pt x="13" y="94"/>
                    <a:pt x="11" y="94"/>
                  </a:cubicBezTo>
                  <a:cubicBezTo>
                    <a:pt x="9" y="94"/>
                    <a:pt x="8" y="94"/>
                    <a:pt x="6" y="92"/>
                  </a:cubicBezTo>
                  <a:cubicBezTo>
                    <a:pt x="5" y="91"/>
                    <a:pt x="4" y="89"/>
                    <a:pt x="3" y="87"/>
                  </a:cubicBezTo>
                  <a:cubicBezTo>
                    <a:pt x="2" y="84"/>
                    <a:pt x="1" y="80"/>
                    <a:pt x="0" y="74"/>
                  </a:cubicBezTo>
                  <a:cubicBezTo>
                    <a:pt x="0" y="69"/>
                    <a:pt x="0" y="63"/>
                    <a:pt x="0" y="55"/>
                  </a:cubicBezTo>
                  <a:cubicBezTo>
                    <a:pt x="0" y="46"/>
                    <a:pt x="0" y="40"/>
                    <a:pt x="1" y="36"/>
                  </a:cubicBezTo>
                  <a:cubicBezTo>
                    <a:pt x="1" y="33"/>
                    <a:pt x="3" y="29"/>
                    <a:pt x="5" y="27"/>
                  </a:cubicBezTo>
                  <a:cubicBezTo>
                    <a:pt x="8" y="25"/>
                    <a:pt x="12" y="22"/>
                    <a:pt x="19" y="19"/>
                  </a:cubicBezTo>
                  <a:cubicBezTo>
                    <a:pt x="25" y="16"/>
                    <a:pt x="33" y="13"/>
                    <a:pt x="43" y="10"/>
                  </a:cubicBezTo>
                  <a:cubicBezTo>
                    <a:pt x="52" y="7"/>
                    <a:pt x="62" y="5"/>
                    <a:pt x="74" y="3"/>
                  </a:cubicBezTo>
                  <a:cubicBezTo>
                    <a:pt x="85" y="1"/>
                    <a:pt x="97" y="0"/>
                    <a:pt x="109" y="0"/>
                  </a:cubicBezTo>
                  <a:cubicBezTo>
                    <a:pt x="137" y="0"/>
                    <a:pt x="161" y="4"/>
                    <a:pt x="181" y="12"/>
                  </a:cubicBezTo>
                  <a:cubicBezTo>
                    <a:pt x="201" y="19"/>
                    <a:pt x="217" y="30"/>
                    <a:pt x="230" y="43"/>
                  </a:cubicBezTo>
                  <a:cubicBezTo>
                    <a:pt x="243" y="56"/>
                    <a:pt x="252" y="71"/>
                    <a:pt x="258" y="88"/>
                  </a:cubicBezTo>
                  <a:cubicBezTo>
                    <a:pt x="264" y="105"/>
                    <a:pt x="267" y="122"/>
                    <a:pt x="267" y="141"/>
                  </a:cubicBezTo>
                  <a:close/>
                  <a:moveTo>
                    <a:pt x="162" y="446"/>
                  </a:moveTo>
                  <a:cubicBezTo>
                    <a:pt x="162" y="456"/>
                    <a:pt x="161" y="464"/>
                    <a:pt x="159" y="471"/>
                  </a:cubicBezTo>
                  <a:cubicBezTo>
                    <a:pt x="158" y="477"/>
                    <a:pt x="155" y="483"/>
                    <a:pt x="151" y="487"/>
                  </a:cubicBezTo>
                  <a:cubicBezTo>
                    <a:pt x="147" y="491"/>
                    <a:pt x="142" y="494"/>
                    <a:pt x="135" y="496"/>
                  </a:cubicBezTo>
                  <a:cubicBezTo>
                    <a:pt x="129" y="497"/>
                    <a:pt x="121" y="498"/>
                    <a:pt x="111" y="498"/>
                  </a:cubicBezTo>
                  <a:cubicBezTo>
                    <a:pt x="101" y="498"/>
                    <a:pt x="93" y="497"/>
                    <a:pt x="87" y="496"/>
                  </a:cubicBezTo>
                  <a:cubicBezTo>
                    <a:pt x="80" y="494"/>
                    <a:pt x="75" y="491"/>
                    <a:pt x="71" y="487"/>
                  </a:cubicBezTo>
                  <a:cubicBezTo>
                    <a:pt x="67" y="483"/>
                    <a:pt x="65" y="477"/>
                    <a:pt x="63" y="471"/>
                  </a:cubicBezTo>
                  <a:cubicBezTo>
                    <a:pt x="62" y="464"/>
                    <a:pt x="61" y="456"/>
                    <a:pt x="61" y="446"/>
                  </a:cubicBezTo>
                  <a:cubicBezTo>
                    <a:pt x="61" y="436"/>
                    <a:pt x="62" y="428"/>
                    <a:pt x="63" y="421"/>
                  </a:cubicBezTo>
                  <a:cubicBezTo>
                    <a:pt x="65" y="414"/>
                    <a:pt x="67" y="409"/>
                    <a:pt x="71" y="405"/>
                  </a:cubicBezTo>
                  <a:cubicBezTo>
                    <a:pt x="75" y="401"/>
                    <a:pt x="80" y="398"/>
                    <a:pt x="87" y="396"/>
                  </a:cubicBezTo>
                  <a:cubicBezTo>
                    <a:pt x="93" y="394"/>
                    <a:pt x="101" y="393"/>
                    <a:pt x="111" y="393"/>
                  </a:cubicBezTo>
                  <a:cubicBezTo>
                    <a:pt x="121" y="393"/>
                    <a:pt x="129" y="394"/>
                    <a:pt x="135" y="396"/>
                  </a:cubicBezTo>
                  <a:cubicBezTo>
                    <a:pt x="142" y="398"/>
                    <a:pt x="147" y="401"/>
                    <a:pt x="151" y="405"/>
                  </a:cubicBezTo>
                  <a:cubicBezTo>
                    <a:pt x="155" y="409"/>
                    <a:pt x="158" y="414"/>
                    <a:pt x="159" y="421"/>
                  </a:cubicBezTo>
                  <a:cubicBezTo>
                    <a:pt x="161" y="428"/>
                    <a:pt x="162" y="436"/>
                    <a:pt x="162" y="4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kern="0" smtClean="0">
                <a:solidFill>
                  <a:prstClr val="white"/>
                </a:solidFill>
                <a:latin typeface="Arial"/>
              </a:endParaRPr>
            </a:p>
          </p:txBody>
        </p:sp>
      </p:grpSp>
      <p:sp>
        <p:nvSpPr>
          <p:cNvPr id="10" name="Объект 1"/>
          <p:cNvSpPr txBox="1">
            <a:spLocks/>
          </p:cNvSpPr>
          <p:nvPr/>
        </p:nvSpPr>
        <p:spPr>
          <a:xfrm>
            <a:off x="539552" y="476672"/>
            <a:ext cx="8208912" cy="4392488"/>
          </a:xfrm>
          <a:prstGeom prst="rect">
            <a:avLst/>
          </a:prstGeom>
          <a:solidFill>
            <a:schemeClr val="tx1">
              <a:lumMod val="85000"/>
            </a:schemeClr>
          </a:solidFill>
          <a:ln w="57150">
            <a:solidFill>
              <a:schemeClr val="bg1"/>
            </a:solidFill>
          </a:ln>
        </p:spPr>
        <p:txBody>
          <a:bodyPr>
            <a:noAutofit/>
          </a:bodyPr>
          <a:lstStyle>
            <a:lvl1pPr marL="292100" indent="-292100" algn="l" rtl="0" eaLnBrk="1" latinLnBrk="0" hangingPunct="1">
              <a:spcBef>
                <a:spcPts val="0"/>
              </a:spcBef>
              <a:buClr>
                <a:srgbClr val="FFC000"/>
              </a:buClr>
              <a:buSzPct val="70000"/>
              <a:buFont typeface="Wingdings" panose="05000000000000000000" pitchFamily="2" charset="2"/>
              <a:buChar char="§"/>
              <a:defRPr kumimoji="0" sz="3200" kern="1200">
                <a:solidFill>
                  <a:schemeClr val="bg1">
                    <a:lumMod val="65000"/>
                    <a:lumOff val="35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40080" indent="-228600" algn="l" rtl="0" eaLnBrk="1" latinLnBrk="0" hangingPunct="1">
              <a:spcBef>
                <a:spcPts val="400"/>
              </a:spcBef>
              <a:buClr>
                <a:srgbClr val="FFC000"/>
              </a:buClr>
              <a:buSzPct val="90000"/>
              <a:buFontTx/>
              <a:buChar char="•"/>
              <a:defRPr kumimoji="0" sz="2600" kern="1200" baseline="0">
                <a:solidFill>
                  <a:srgbClr val="004D86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822960" indent="-192024" algn="l" rtl="0" eaLnBrk="1" latinLnBrk="0" hangingPunct="1">
              <a:spcBef>
                <a:spcPts val="400"/>
              </a:spcBef>
              <a:buClr>
                <a:srgbClr val="FFC000"/>
              </a:buClr>
              <a:buSzPct val="100000"/>
              <a:buFont typeface="Wingdings 2"/>
              <a:buChar char=""/>
              <a:defRPr kumimoji="0" sz="2300" kern="120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05840" indent="-182880" algn="l" rtl="0" eaLnBrk="1" latinLnBrk="0" hangingPunct="1">
              <a:spcBef>
                <a:spcPts val="400"/>
              </a:spcBef>
              <a:buClr>
                <a:srgbClr val="FFC000"/>
              </a:buClr>
              <a:buSzPct val="100000"/>
              <a:buFont typeface="Wingdings 2"/>
              <a:buChar char=""/>
              <a:defRPr kumimoji="0" sz="2000" kern="120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88720" indent="-182880" algn="l" rtl="0" eaLnBrk="1" latinLnBrk="0" hangingPunct="1">
              <a:spcBef>
                <a:spcPts val="400"/>
              </a:spcBef>
              <a:buClr>
                <a:srgbClr val="FFC000"/>
              </a:buClr>
              <a:buSzPct val="100000"/>
              <a:buFont typeface="Wingdings 2"/>
              <a:buChar char=""/>
              <a:defRPr kumimoji="0" sz="1900" kern="1200">
                <a:solidFill>
                  <a:schemeClr val="bg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160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73736" algn="l" rtl="0" eaLnBrk="1" latinLnBrk="0" hangingPunct="1">
              <a:spcBef>
                <a:spcPts val="400"/>
              </a:spcBef>
              <a:buClr>
                <a:schemeClr val="accent4"/>
              </a:buClr>
              <a:buFont typeface="Wingdings 2"/>
              <a:buChar char="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572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rgbClr val="E8B7B7">
                    <a:lumMod val="50000"/>
                  </a:srgbClr>
                </a:solidFill>
              </a:rPr>
              <a:t>За </a:t>
            </a:r>
            <a:r>
              <a:rPr lang="ru-RU" sz="2800" b="1" dirty="0" smtClean="0">
                <a:solidFill>
                  <a:srgbClr val="E8B7B7">
                    <a:lumMod val="50000"/>
                  </a:srgbClr>
                </a:solidFill>
              </a:rPr>
              <a:t>2013-2015 гг. </a:t>
            </a:r>
            <a:endParaRPr lang="ru-RU" sz="2800" b="1" dirty="0">
              <a:solidFill>
                <a:srgbClr val="E8B7B7">
                  <a:lumMod val="50000"/>
                </a:srgbClr>
              </a:solidFill>
            </a:endParaRPr>
          </a:p>
          <a:p>
            <a:pPr marL="4572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ysClr val="windowText" lastClr="000000"/>
                </a:solidFill>
              </a:rPr>
              <a:t>смертность </a:t>
            </a:r>
            <a:r>
              <a:rPr lang="ru-RU" sz="2800" b="1" dirty="0" smtClean="0">
                <a:solidFill>
                  <a:sysClr val="windowText" lastClr="000000"/>
                </a:solidFill>
              </a:rPr>
              <a:t>всего населения в РФ </a:t>
            </a:r>
            <a:r>
              <a:rPr lang="ru-RU" sz="2800" b="1" dirty="0" smtClean="0">
                <a:solidFill>
                  <a:srgbClr val="FF0000"/>
                </a:solidFill>
              </a:rPr>
              <a:t>НЕ </a:t>
            </a:r>
            <a:r>
              <a:rPr lang="ru-RU" sz="2800" b="1" dirty="0" smtClean="0">
                <a:solidFill>
                  <a:srgbClr val="FF0000"/>
                </a:solidFill>
              </a:rPr>
              <a:t>СНИЗИЛАСЬ </a:t>
            </a:r>
            <a:r>
              <a:rPr lang="ru-RU" sz="2800" b="1" dirty="0" smtClean="0">
                <a:solidFill>
                  <a:schemeClr val="bg1"/>
                </a:solidFill>
              </a:rPr>
              <a:t>и составляет </a:t>
            </a:r>
            <a:r>
              <a:rPr lang="ru-RU" sz="2800" b="1" dirty="0" smtClean="0">
                <a:solidFill>
                  <a:srgbClr val="FF0000"/>
                </a:solidFill>
              </a:rPr>
              <a:t>13,1</a:t>
            </a:r>
            <a:r>
              <a:rPr lang="ru-RU" sz="2800" b="1" dirty="0" smtClean="0">
                <a:solidFill>
                  <a:schemeClr val="bg1"/>
                </a:solidFill>
              </a:rPr>
              <a:t> случаев на 1 тыс. населения</a:t>
            </a:r>
          </a:p>
          <a:p>
            <a:pPr marL="4572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2800" b="1" dirty="0" smtClean="0">
              <a:solidFill>
                <a:schemeClr val="bg1"/>
              </a:solidFill>
            </a:endParaRPr>
          </a:p>
          <a:p>
            <a:pPr marL="45720" indent="0" algn="ctr" fontAlgn="auto">
              <a:spcAft>
                <a:spcPts val="0"/>
              </a:spcAft>
              <a:buNone/>
              <a:defRPr/>
            </a:pPr>
            <a:r>
              <a:rPr lang="ru-RU" sz="28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 2015 г.</a:t>
            </a:r>
          </a:p>
          <a:p>
            <a:pPr marL="4572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ysClr val="windowText" lastClr="000000"/>
                </a:solidFill>
              </a:rPr>
              <a:t>В </a:t>
            </a:r>
            <a:r>
              <a:rPr lang="ru-RU" sz="2800" b="1" dirty="0" smtClean="0">
                <a:solidFill>
                  <a:srgbClr val="FF0000"/>
                </a:solidFill>
              </a:rPr>
              <a:t>40%</a:t>
            </a:r>
            <a:r>
              <a:rPr lang="ru-RU" sz="2800" b="1" dirty="0" smtClean="0">
                <a:solidFill>
                  <a:sysClr val="windowText" lastClr="000000"/>
                </a:solidFill>
              </a:rPr>
              <a:t> </a:t>
            </a:r>
            <a:r>
              <a:rPr lang="ru-RU" sz="2800" b="1" dirty="0" smtClean="0">
                <a:solidFill>
                  <a:sysClr val="windowText" lastClr="000000"/>
                </a:solidFill>
              </a:rPr>
              <a:t>регионов РФ</a:t>
            </a:r>
            <a:endParaRPr lang="ru-RU" sz="2800" b="1" dirty="0" smtClean="0">
              <a:solidFill>
                <a:sysClr val="windowText" lastClr="000000"/>
              </a:solidFill>
            </a:endParaRPr>
          </a:p>
          <a:p>
            <a:pPr marL="4572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ysClr val="windowText" lastClr="000000"/>
                </a:solidFill>
              </a:rPr>
              <a:t>в Москве –     на </a:t>
            </a:r>
            <a:r>
              <a:rPr lang="ru-RU" sz="2800" b="1" dirty="0" smtClean="0">
                <a:solidFill>
                  <a:srgbClr val="FF0000"/>
                </a:solidFill>
              </a:rPr>
              <a:t>3,9</a:t>
            </a:r>
            <a:r>
              <a:rPr lang="ru-RU" sz="2800" b="1" dirty="0" smtClean="0">
                <a:solidFill>
                  <a:srgbClr val="FF0000"/>
                </a:solidFill>
              </a:rPr>
              <a:t>%</a:t>
            </a:r>
          </a:p>
          <a:p>
            <a:pPr marL="4572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endParaRPr lang="ru-RU" sz="2800" b="1" dirty="0" smtClean="0">
              <a:solidFill>
                <a:srgbClr val="FF0000"/>
              </a:solidFill>
            </a:endParaRPr>
          </a:p>
          <a:p>
            <a:pPr marL="4572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ysClr val="windowText" lastClr="000000"/>
                </a:solidFill>
              </a:rPr>
              <a:t>Смертность </a:t>
            </a:r>
            <a:r>
              <a:rPr lang="ru-RU" sz="2800" b="1" dirty="0" smtClean="0">
                <a:solidFill>
                  <a:sysClr val="windowText" lastClr="000000"/>
                </a:solidFill>
              </a:rPr>
              <a:t>трудоспособного населения </a:t>
            </a:r>
          </a:p>
          <a:p>
            <a:pPr marL="45720" indent="0" algn="ctr" fontAlgn="auto">
              <a:spcAft>
                <a:spcPts val="0"/>
              </a:spcAft>
              <a:buFont typeface="Wingdings" panose="05000000000000000000" pitchFamily="2" charset="2"/>
              <a:buNone/>
              <a:defRPr/>
            </a:pPr>
            <a:r>
              <a:rPr lang="ru-RU" sz="2800" b="1" dirty="0" smtClean="0">
                <a:solidFill>
                  <a:sysClr val="windowText" lastClr="000000"/>
                </a:solidFill>
              </a:rPr>
              <a:t>за 2014 г. возросла </a:t>
            </a:r>
            <a:r>
              <a:rPr lang="ru-RU" sz="2800" b="1" dirty="0" smtClean="0">
                <a:solidFill>
                  <a:srgbClr val="FF0000"/>
                </a:solidFill>
              </a:rPr>
              <a:t>на 1,2</a:t>
            </a:r>
            <a:r>
              <a:rPr lang="ru-RU" sz="2800" b="1" dirty="0" smtClean="0">
                <a:solidFill>
                  <a:srgbClr val="FF0000"/>
                </a:solidFill>
              </a:rPr>
              <a:t>%</a:t>
            </a:r>
            <a:endParaRPr lang="ru-RU" sz="2800" b="1" dirty="0" smtClean="0">
              <a:solidFill>
                <a:srgbClr val="FF00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V="1">
            <a:off x="5005477" y="3073564"/>
            <a:ext cx="0" cy="4438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6372200" y="2629717"/>
            <a:ext cx="0" cy="44384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81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654ddf0d44023387e7539755187362b7418f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итульный слайд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итульный слайд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итульный слайд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Титульный слайд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Титульный слайд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2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3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21348</TotalTime>
  <Words>1254</Words>
  <Application>Microsoft Office PowerPoint</Application>
  <PresentationFormat>Экран (4:3)</PresentationFormat>
  <Paragraphs>282</Paragraphs>
  <Slides>45</Slides>
  <Notes>27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45</vt:i4>
      </vt:variant>
    </vt:vector>
  </HeadingPairs>
  <TitlesOfParts>
    <vt:vector size="51" baseType="lpstr">
      <vt:lpstr>Титульный слайд</vt:lpstr>
      <vt:lpstr>1_Титульный слайд</vt:lpstr>
      <vt:lpstr>2_Титульный слайд</vt:lpstr>
      <vt:lpstr>2_Тема Office</vt:lpstr>
      <vt:lpstr>3_Титульный слайд</vt:lpstr>
      <vt:lpstr>4_Титульный слайд</vt:lpstr>
      <vt:lpstr> ЗДРАВООХРАНЕНИЕ И ЗДОРОВЬЕ ГРАЖДАН РОССИИ 7 ГЛАВНЫХ ТЕЗИСОВ</vt:lpstr>
      <vt:lpstr>Презентация PowerPoint</vt:lpstr>
      <vt:lpstr>1.  В РФ здоровье граждан неудовлетворительное</vt:lpstr>
      <vt:lpstr>С кем мы можем себя сравнить?  - с «новыми-6» странами ЕС</vt:lpstr>
      <vt:lpstr>Ожидаемая продолжительность жизни (ОПЖ) в РФ на  6,7 года ниже, чем в «новых-6» странах ЕС</vt:lpstr>
      <vt:lpstr>В РФ разница ожидаемой продолжительности жизни (ОПЖ) женщин и мужчин - 11,2 года и выше, чем в «новых» странах ЕС (7,3 года) и в Советское время</vt:lpstr>
      <vt:lpstr>Смертность от туберкулеза  в РФ в 9,2 раза выше,  чем в «новых» странах ЕС</vt:lpstr>
      <vt:lpstr>2.  Здоровье граждан в РФ в последние 3 года не улучшается</vt:lpstr>
      <vt:lpstr>Презентация PowerPoint</vt:lpstr>
      <vt:lpstr>Фундаментальные БАЛАНСЫ «завода» здравоохранения в 2013 г. / 2015 г.</vt:lpstr>
      <vt:lpstr>3.  Здоровье населения РФ напрямую зависит от деятельности системы здравоохранения</vt:lpstr>
      <vt:lpstr>Есть прямая зависимость ОПЖ от ГФЗ в странах, входящих в рейтинг Блумберга, 2014 г.</vt:lpstr>
      <vt:lpstr> В РФ ОПЖ напрямую зависит от государственных расходов на здравоохранение в зоне от 400 до 1700 $ППС</vt:lpstr>
      <vt:lpstr>Результаты приоритетного национального проекта «Здоровье» 2005-2009 гг.</vt:lpstr>
      <vt:lpstr>Для РФ с 2007 по 2013 гг. доказано:</vt:lpstr>
      <vt:lpstr>Обосновано, что:</vt:lpstr>
      <vt:lpstr>4.  Чтобы улучшить здоровье населения необходимо решить 5 фундаментальных проблем здравоохранения </vt:lpstr>
      <vt:lpstr>1 проблема и главная ФИНАНСИРОВАНИЕ</vt:lpstr>
      <vt:lpstr>В России в 2014 г. госрасходы на здравоохранение в доле ВВП были в 1,5 раза ниже, чем в «новых» странах ЕС</vt:lpstr>
      <vt:lpstr>В 2016 г. до уровня 2014 г. не хватает в сопоставимых ценах 470 млрд руб. </vt:lpstr>
      <vt:lpstr>2 ПРОБЛЕМА – дефицит практикующих врачей в РФ:  на 22% меньше (130 тыс. чел.), чем необходимо по штатным нормативам</vt:lpstr>
      <vt:lpstr>3 ПРОБЛЕМА - показатели качества медицинской помощи в РФ в 2-3 раза хуже, чем в ОЭСР</vt:lpstr>
      <vt:lpstr>4 ПРОБЛЕМА – обеспеченность лекарствами в амбул. условиях в РФ в 4,4 раза ниже, чем в «новых» странах ЕС </vt:lpstr>
      <vt:lpstr>5 проблема - дефицит коек в РФ - 23% (с учетом бÓльших потоков больных в РФ, чем в странах ЕС)</vt:lpstr>
      <vt:lpstr>5.  В системе здравоохранения РФ имеются резервы повышения эффективности </vt:lpstr>
      <vt:lpstr>Какие страны входят в рейтинг агентства Блумберг 2014?</vt:lpstr>
      <vt:lpstr>Методика агентства Блумберг</vt:lpstr>
      <vt:lpstr>Лучшие 10 стран мира</vt:lpstr>
      <vt:lpstr>Место России в мировом рейтинге по эффективности здравоохранения – 53 из 54</vt:lpstr>
      <vt:lpstr>Так выглядят регионы РФ по эффективности здравоохранения 2014, (приведенный показатель ГФЗ)</vt:lpstr>
      <vt:lpstr>10 лучших и 10 худших регионов РФ по эффективности здравоохранения </vt:lpstr>
      <vt:lpstr>Рейтинг эффективности систем здравоохранения регионов ПФО (приведенный показатель ГФЗ)</vt:lpstr>
      <vt:lpstr>Резервы повышения эффективности в здравоохранении</vt:lpstr>
      <vt:lpstr>6.  Внешние вызовы усугубляют ситуацию в здравоохранении РФ</vt:lpstr>
      <vt:lpstr>Демографические вызовы с 2016 г. к 2020 г.  по прогнозам Росстата (средний вариант)</vt:lpstr>
      <vt:lpstr>Экономические вызовы (Минэкономразвития, 2015 г.)</vt:lpstr>
      <vt:lpstr>7. Что надо делать в 2016-2017 гг. чтобы стабилизировать и даже снизить смертность населения РФ</vt:lpstr>
      <vt:lpstr>Какие факторы влияют на ОПЖ в 2016-2017 гг.</vt:lpstr>
      <vt:lpstr>Что надо делать в 2016-2017 гг., чтобы остановить смертность и увеличить ОПЖ?</vt:lpstr>
      <vt:lpstr>Эффективное здравоохранение</vt:lpstr>
      <vt:lpstr>Пациенты ждут от нас:</vt:lpstr>
      <vt:lpstr>Охрана здоровья на системном уровне</vt:lpstr>
      <vt:lpstr>Если мы этого не сделаем – мы потеряем до 2018 г. жизни более 380-600 тыс. жизней наших граждан Этот прогноз был сделан, когда принимался бюджет 2015 г.</vt:lpstr>
      <vt:lpstr>Презентация PowerPoint</vt:lpstr>
      <vt:lpstr>Благодарю за внимание!</vt:lpstr>
    </vt:vector>
  </TitlesOfParts>
  <Company>geotar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SYSTEM IN RUSSIA:     current status,      challenges and solutions</dc:title>
  <dc:creator>Горбунова</dc:creator>
  <cp:lastModifiedBy>Ulumbekova</cp:lastModifiedBy>
  <cp:revision>2026</cp:revision>
  <cp:lastPrinted>2015-11-28T16:01:42Z</cp:lastPrinted>
  <dcterms:created xsi:type="dcterms:W3CDTF">2012-03-27T08:01:50Z</dcterms:created>
  <dcterms:modified xsi:type="dcterms:W3CDTF">2016-03-22T18:00:58Z</dcterms:modified>
</cp:coreProperties>
</file>