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65" r:id="rId2"/>
    <p:sldId id="283" r:id="rId3"/>
    <p:sldId id="263" r:id="rId4"/>
    <p:sldId id="267" r:id="rId5"/>
    <p:sldId id="268" r:id="rId6"/>
    <p:sldId id="269" r:id="rId7"/>
    <p:sldId id="262" r:id="rId8"/>
    <p:sldId id="270" r:id="rId9"/>
    <p:sldId id="273" r:id="rId10"/>
    <p:sldId id="271" r:id="rId11"/>
    <p:sldId id="274" r:id="rId12"/>
    <p:sldId id="275" r:id="rId13"/>
    <p:sldId id="276" r:id="rId14"/>
    <p:sldId id="279" r:id="rId15"/>
    <p:sldId id="280" r:id="rId16"/>
    <p:sldId id="282" r:id="rId17"/>
    <p:sldId id="277" r:id="rId18"/>
    <p:sldId id="281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3A3F-A7EB-4F6B-8546-6F736CC52F7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4A59B-C7D1-4061-9137-5C6ECE4565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4A59B-C7D1-4061-9137-5C6ECE4565A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4A59B-C7D1-4061-9137-5C6ECE4565A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24744"/>
            <a:ext cx="8568952" cy="182976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Развитие региональных инновационных систем на основе программно-целевого управления: проблемы  и перспективы</a:t>
            </a:r>
            <a:endParaRPr lang="ru-RU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573016"/>
            <a:ext cx="7416824" cy="2952328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Д.А.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Созаева</a:t>
            </a:r>
            <a:endParaRPr lang="ru-RU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Государственный университет управления,</a:t>
            </a:r>
            <a:b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начальник отдела конкурсов</a:t>
            </a:r>
          </a:p>
          <a:p>
            <a:endParaRPr lang="ru-RU" sz="21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Москва-2014</a:t>
            </a:r>
          </a:p>
          <a:p>
            <a:pPr algn="ctr"/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9024" y="404664"/>
            <a:ext cx="8784976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Методический инструментарий</a:t>
            </a:r>
            <a:endParaRPr lang="ru-RU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784976" cy="554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2208"/>
                <a:gridCol w="6912768"/>
              </a:tblGrid>
              <a:tr h="1594471">
                <a:tc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Аналитический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 интегральных оценок, позволяющий количественно оценить состояние </a:t>
                      </a:r>
                      <a:r>
                        <a:rPr kumimoji="0" lang="ru-RU" sz="20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инновационно-инвестиционного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потенциала.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Уточнен описательный метод инновационных обследований для качественной оценки состояния РИС.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4471"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Прогнозный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Предложен портфельный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подход  формирования и реализации целевых программ. </a:t>
                      </a:r>
                      <a:endParaRPr kumimoji="0" lang="en-US" sz="20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Сформулированы критерии оптимальности портфеля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полнота, сбалансированность, непротиворечивость.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Предложены адаптированные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методы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анализа иерархий 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6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Процессный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Предложена система показателей, позволяющих проводить текущий мониторинг и оценку долгосрочных программ.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Обоснованы показатели для оценки регулирующего воздействия (ОРВ) целевых программ.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2784"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Контрольный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Обосновано применение показателей и методов их расчета, совпадающих показателями и методами с аналитического этапа для повышения качества оценки и контроля.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6529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Практические рекомендации по внедрению</a:t>
            </a:r>
            <a:endParaRPr lang="ru-RU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4" y="1196752"/>
          <a:ext cx="8784972" cy="52755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4134"/>
                <a:gridCol w="1704190"/>
                <a:gridCol w="1464162"/>
                <a:gridCol w="1464162"/>
                <a:gridCol w="1464162"/>
                <a:gridCol w="1464162"/>
              </a:tblGrid>
              <a:tr h="49490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Рейтинг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Значение 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ris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Уровень развития потенциала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регионов</a:t>
                      </a:r>
                      <a:endParaRPr lang="ru-RU" sz="20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2008-2009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50" marR="6350" marT="0" marB="0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2009-2010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kern="1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2010-2011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Более 0,4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Высокий уровень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140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B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0,3-0,4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Уровень выше среднего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10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C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0,2-0,3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Средний уровень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1409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D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/>
                        <a:t>0,1-0,2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Уровень ниже среднего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36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59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44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E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Менее 0,1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Низкий уровень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7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Регионы с программно-целевым подходом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Воронежская область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Липецкая область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Ярославская область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Ростовская область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Самарская область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Саратовская область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823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Предложения по оптимизации Ростовской РИС</a:t>
            </a:r>
            <a:endParaRPr lang="ru-RU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048" t="24497" r="4656" b="7090"/>
          <a:stretch>
            <a:fillRect/>
          </a:stretch>
        </p:blipFill>
        <p:spPr bwMode="auto">
          <a:xfrm>
            <a:off x="323528" y="1412776"/>
            <a:ext cx="842493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900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Направления  оптимизации инновационной политики Ростовской области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880088"/>
          </a:xfrm>
        </p:spPr>
        <p:txBody>
          <a:bodyPr>
            <a:normAutofit/>
          </a:bodyPr>
          <a:lstStyle/>
          <a:p>
            <a:pPr marL="0" indent="274320" algn="just"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создание эффективного портфеля программ инновационного развития;</a:t>
            </a:r>
          </a:p>
          <a:p>
            <a:pPr marL="0" indent="274320" algn="just"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повышение эффективности региональной кластерной политики.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085584" cy="738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оптимального портфеля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2375" t="35863" r="8001" b="18454"/>
          <a:stretch>
            <a:fillRect/>
          </a:stretch>
        </p:blipFill>
        <p:spPr bwMode="auto">
          <a:xfrm>
            <a:off x="-4033" y="1844824"/>
            <a:ext cx="9148033" cy="36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Оптимизация кластерной политики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68120"/>
          </a:xfrm>
        </p:spPr>
        <p:txBody>
          <a:bodyPr>
            <a:normAutofit/>
          </a:bodyPr>
          <a:lstStyle/>
          <a:p>
            <a:pPr marL="0" indent="442913" algn="just"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снижение административных барьеров и уровня коррупции в регионе;</a:t>
            </a:r>
          </a:p>
          <a:p>
            <a:pPr marL="0" indent="442913" algn="just"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повышение уровня взаимного доверия власти, бизнеса и общества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383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Эффективность предложенных мер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456152"/>
          </a:xfrm>
        </p:spPr>
        <p:txBody>
          <a:bodyPr>
            <a:normAutofit/>
          </a:bodyPr>
          <a:lstStyle/>
          <a:p>
            <a:pPr marL="360363" indent="-360363"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Рост объемов инвестиционных поступлений на 15-20% (к 2020г.)</a:t>
            </a:r>
          </a:p>
          <a:p>
            <a:pPr marL="360363" indent="-360363"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Появление инновационных  кластеров  (до 2 кластеров к 2020 г.)</a:t>
            </a:r>
          </a:p>
          <a:p>
            <a:pPr marL="360363" indent="-360363" algn="just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Нормирование затрат на управление портфелем целевых программ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383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Ожидаемый эффект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006624"/>
          <a:ext cx="8748464" cy="5851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52328"/>
                <a:gridCol w="2520280"/>
                <a:gridCol w="3275856"/>
              </a:tblGrid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внедрения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предложений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внедрения предложений (к 2020 г.)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Оптимальность портфеля программ развития РИС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Неоптимален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(несбалансирован и не согласован)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Оптимален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58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Уровень доверия бизнеса и общества к власти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Низкий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Невозможно спрогнозировать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382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Оптимизация затрат на управление портфелем целевых программ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Отсутствует нормирование затрат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на 7 лет-22,5 млн.руб.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382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Динамика поступлений доходов в региональный бюджет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Значительный дефицит бюджета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Снижение дефицита бюджета, вплоть до его устранения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58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Динамика инвестиций в основной капитал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Низкая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Рост объемов инвестиций в основной капитал на 15-20%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176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Динамика численности инновационных кластеров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Инновационные кластеры отсутствуют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96469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1-2 кластера (наиболее перспективные: агропромышленный, плазмохимический 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276872"/>
            <a:ext cx="7467600" cy="13247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Актуальность проблемы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Обусловлена: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высокой дифференциацией уровня развития инновационных систем российских регионов;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масштабностью российской национальной инновационной системы;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некоторой бессистемностью  механизмов взаимодействия промышленности, образования и науки, а также органов исполнительной власти по вопросам разработки инновационной политики региона.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36904" cy="86409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Новизна подхода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461448" cy="46805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Заключается в: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устранении противоречий в территориальном и отраслевом управлении развитием региональных инновационных систем;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расширении использования системного подхода к разработке и реализации региональной инновационной полит</a:t>
            </a:r>
            <a:r>
              <a:rPr lang="ru-RU" dirty="0" smtClean="0"/>
              <a:t>ики.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103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Эффект фрагментарности</a:t>
            </a:r>
            <a:endParaRPr lang="ru-RU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pPr marL="0" indent="442913" algn="just">
              <a:buClr>
                <a:schemeClr val="tx1"/>
              </a:buCl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когда в контуре одной РИС реализуются одновременно различные целевые программы (а также функционируют кластеры), не учитывающие взаимного влияния друг на друга, что вызывает несбалансированность (неравномерность) развития РИС.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144000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79296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Базовая предпосылка устранения фрагментарности</a:t>
            </a:r>
            <a:endParaRPr lang="ru-RU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4784"/>
            <a:ext cx="8496944" cy="4608512"/>
          </a:xfrm>
        </p:spPr>
        <p:txBody>
          <a:bodyPr>
            <a:normAutofit fontScale="92500" lnSpcReduction="20000"/>
          </a:bodyPr>
          <a:lstStyle/>
          <a:p>
            <a:pPr marL="0" indent="256032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заключается в разграничении используемых инструментов инновационной политики на два уровня:</a:t>
            </a:r>
          </a:p>
          <a:p>
            <a:pPr marL="0" indent="256032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уровне – формирование и развитие базовых элементов РИС через инструменты программно-целевого управления до удовлетворительного состояния.</a:t>
            </a:r>
          </a:p>
          <a:p>
            <a:pPr marL="0" indent="256032" algn="just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уровне, после стабильного повышения устойчивости и сбалансированности РИС - создание и развитие инновационных кластеров.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548680"/>
          <a:ext cx="9036495" cy="5904656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012165"/>
                <a:gridCol w="3012165"/>
                <a:gridCol w="3012165"/>
              </a:tblGrid>
              <a:tr h="521434">
                <a:tc gridSpan="3">
                  <a:txBody>
                    <a:bodyPr/>
                    <a:lstStyle/>
                    <a:p>
                      <a:pPr algn="r"/>
                      <a:r>
                        <a:rPr lang="ru-RU" sz="2400" b="1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Причины возникновения «эффекта фрагментарности» 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	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02477">
                <a:tc>
                  <a:txBody>
                    <a:bodyPr/>
                    <a:lstStyle/>
                    <a:p>
                      <a:pPr algn="just"/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Отсутствие единой для всех регионов России системы принципов разработки и реализации инновационной политики. </a:t>
                      </a:r>
                    </a:p>
                    <a:p>
                      <a:pPr algn="just"/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2.Отсутствие эффективного механизма взаимодействия участников процесса разработки и реализации программ развития региональных инновационных систем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3.Отсутствие комплексного методического обеспечения процедур разработки, реализации и оценки эффективности программ развития региональных инновационных систем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1434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2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Предложения по устранению проблем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59311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1.Сформулировать принципы, положения и систему показателей, применимых при реализации региональной инновационной политики в условиях программно-целевого управления </a:t>
                      </a:r>
                    </a:p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2.Предложить эффективный механизм процесса разработки и реализации программ развития региональных инновационных систем, в т.ч. организационный механизм управления </a:t>
                      </a:r>
                    </a:p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Обосновать единую систему методов обоснования управленческих решений для каждого из этапов механизма </a:t>
                      </a:r>
                    </a:p>
                    <a:p>
                      <a:pPr algn="just"/>
                      <a:r>
                        <a:rPr kumimoji="0" lang="ru-RU" sz="17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40960" cy="7920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Принципы региональной инновационной политики</a:t>
            </a:r>
            <a:endParaRPr lang="ru-RU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916832"/>
            <a:ext cx="8640960" cy="4035904"/>
          </a:xfrm>
        </p:spPr>
        <p:txBody>
          <a:bodyPr>
            <a:noAutofit/>
          </a:bodyPr>
          <a:lstStyle/>
          <a:p>
            <a:pPr marL="0" indent="256032" algn="just"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инновационно-инвестиционной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сбалансированности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Tx/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вертикальной сбалансированности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Tx/>
              <a:buFont typeface="Arial" pitchFamily="34" charset="0"/>
              <a:buChar char="•"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spcBef>
                <a:spcPts val="0"/>
              </a:spcBef>
              <a:buClrTx/>
              <a:buFont typeface="Arial" pitchFamily="34" charset="0"/>
              <a:buChar char="•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горизонтальной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сбалансированности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69269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Организационно-экономический механизм</a:t>
            </a:r>
            <a:endParaRPr lang="ru-RU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640960" cy="533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6359"/>
                <a:gridCol w="3263078"/>
                <a:gridCol w="3531523"/>
              </a:tblGrid>
              <a:tr h="69157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Субъект и объект управления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Действия 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2261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Аналитический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С: федеральный центр</a:t>
                      </a:r>
                    </a:p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О: региональные </a:t>
                      </a:r>
                    </a:p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инновационные системы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Оценка состояния и уровня развития региональных инновационных систем.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947">
                <a:tc>
                  <a:txBody>
                    <a:bodyPr/>
                    <a:lstStyle/>
                    <a:p>
                      <a:pPr algn="just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Прогнозный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С:региональные органы власти</a:t>
                      </a:r>
                    </a:p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О:портфель целевых программ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стратегических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направлений развития региональных инновационных систем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94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Процессный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С: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региональные органы власти</a:t>
                      </a:r>
                    </a:p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О:программные мероприятия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управленческого воздействия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2261">
                <a:tc>
                  <a:txBody>
                    <a:bodyPr/>
                    <a:lstStyle/>
                    <a:p>
                      <a:pPr algn="just"/>
                      <a:r>
                        <a:rPr lang="ru-RU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Контрольный</a:t>
                      </a:r>
                      <a:endParaRPr lang="ru-RU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С: федеральный центр</a:t>
                      </a:r>
                    </a:p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О:региональные инновационные системы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принципа обратной связи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728</Words>
  <Application>Microsoft Office PowerPoint</Application>
  <PresentationFormat>Экран (4:3)</PresentationFormat>
  <Paragraphs>161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Развитие региональных инновационных систем на основе программно-целевого управления: проблемы  и перспективы</vt:lpstr>
      <vt:lpstr>Актуальность проблемы</vt:lpstr>
      <vt:lpstr>Новизна подхода</vt:lpstr>
      <vt:lpstr>1. Эффект фрагментарности</vt:lpstr>
      <vt:lpstr>Слайд 5</vt:lpstr>
      <vt:lpstr>Базовая предпосылка устранения фрагментарности</vt:lpstr>
      <vt:lpstr>Слайд 7</vt:lpstr>
      <vt:lpstr>2. Принципы региональной инновационной политики</vt:lpstr>
      <vt:lpstr>3. Организационно-экономический механизм</vt:lpstr>
      <vt:lpstr>4. Методический инструментарий</vt:lpstr>
      <vt:lpstr>5. Практические рекомендации по внедрению</vt:lpstr>
      <vt:lpstr>Регионы с программно-целевым подходом</vt:lpstr>
      <vt:lpstr>Предложения по оптимизации Ростовской РИС</vt:lpstr>
      <vt:lpstr>Направления  оптимизации инновационной политики Ростовской области</vt:lpstr>
      <vt:lpstr>Структура оптимального портфеля</vt:lpstr>
      <vt:lpstr>Оптимизация кластерной политики</vt:lpstr>
      <vt:lpstr>Эффективность предложенных мер</vt:lpstr>
      <vt:lpstr>Ожидаемый эффект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Диссертация на соискание</dc:title>
  <cp:lastModifiedBy>GUU</cp:lastModifiedBy>
  <cp:revision>71</cp:revision>
  <dcterms:modified xsi:type="dcterms:W3CDTF">2014-02-26T12:21:50Z</dcterms:modified>
</cp:coreProperties>
</file>