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18" r:id="rId3"/>
    <p:sldId id="320" r:id="rId4"/>
    <p:sldId id="321" r:id="rId5"/>
    <p:sldId id="323" r:id="rId6"/>
    <p:sldId id="322" r:id="rId7"/>
    <p:sldId id="324" r:id="rId8"/>
    <p:sldId id="325" r:id="rId9"/>
    <p:sldId id="328" r:id="rId10"/>
    <p:sldId id="332" r:id="rId11"/>
    <p:sldId id="327" r:id="rId12"/>
    <p:sldId id="329" r:id="rId13"/>
    <p:sldId id="33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42D"/>
    <a:srgbClr val="003399"/>
    <a:srgbClr val="003366"/>
    <a:srgbClr val="FF6600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7" d="100"/>
          <a:sy n="107" d="100"/>
        </p:scale>
        <p:origin x="-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98D2A-6EC0-490A-86CD-D2A0953E3E8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A8F6A9-E441-4832-9785-3CAD03E5D0EF}">
      <dgm:prSet phldrT="[Текст]" custT="1"/>
      <dgm:spPr>
        <a:solidFill>
          <a:srgbClr val="003366"/>
        </a:solidFill>
      </dgm:spPr>
      <dgm:t>
        <a:bodyPr/>
        <a:lstStyle/>
        <a:p>
          <a:r>
            <a:rPr lang="en-US" sz="2000" dirty="0" smtClean="0"/>
            <a:t>Highly Educated Workforce</a:t>
          </a:r>
          <a:endParaRPr lang="ru-RU" sz="2000" dirty="0"/>
        </a:p>
      </dgm:t>
    </dgm:pt>
    <dgm:pt modelId="{B83D0FF3-C515-44B4-AEF4-80ED9A20C631}" type="parTrans" cxnId="{077DC470-EED1-442E-AB42-3505B6271516}">
      <dgm:prSet/>
      <dgm:spPr/>
      <dgm:t>
        <a:bodyPr/>
        <a:lstStyle/>
        <a:p>
          <a:endParaRPr lang="ru-RU"/>
        </a:p>
      </dgm:t>
    </dgm:pt>
    <dgm:pt modelId="{D2372742-0A30-448E-9584-5922874C27DB}" type="sibTrans" cxnId="{077DC470-EED1-442E-AB42-3505B6271516}">
      <dgm:prSet/>
      <dgm:spPr/>
      <dgm:t>
        <a:bodyPr/>
        <a:lstStyle/>
        <a:p>
          <a:endParaRPr lang="ru-RU"/>
        </a:p>
      </dgm:t>
    </dgm:pt>
    <dgm:pt modelId="{13118B4A-2267-4FB8-8A82-DD3CA0C0D8AB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99.8% literacy rates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DF47967E-4220-4314-8924-75CA11AEDC4B}" type="parTrans" cxnId="{C0285F94-8B10-4938-8F97-12C880FA7BFD}">
      <dgm:prSet/>
      <dgm:spPr/>
      <dgm:t>
        <a:bodyPr/>
        <a:lstStyle/>
        <a:p>
          <a:endParaRPr lang="ru-RU"/>
        </a:p>
      </dgm:t>
    </dgm:pt>
    <dgm:pt modelId="{655CB661-713B-45F4-9C01-98589FC98021}" type="sibTrans" cxnId="{C0285F94-8B10-4938-8F97-12C880FA7BFD}">
      <dgm:prSet/>
      <dgm:spPr/>
      <dgm:t>
        <a:bodyPr/>
        <a:lstStyle/>
        <a:p>
          <a:endParaRPr lang="ru-RU"/>
        </a:p>
      </dgm:t>
    </dgm:pt>
    <dgm:pt modelId="{B1468655-EDBE-4A1C-9E2F-F6AE8A8C545C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Leading higher education- especially in science and mathematics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1ACD2C04-1E57-4CBA-AA23-6C0CBCC3D388}" type="parTrans" cxnId="{F2D36E12-99DE-4632-80E0-C2241CCF2E71}">
      <dgm:prSet/>
      <dgm:spPr/>
      <dgm:t>
        <a:bodyPr/>
        <a:lstStyle/>
        <a:p>
          <a:endParaRPr lang="ru-RU"/>
        </a:p>
      </dgm:t>
    </dgm:pt>
    <dgm:pt modelId="{8F9CA055-F874-41F5-9204-2F116623FA05}" type="sibTrans" cxnId="{F2D36E12-99DE-4632-80E0-C2241CCF2E71}">
      <dgm:prSet/>
      <dgm:spPr/>
      <dgm:t>
        <a:bodyPr/>
        <a:lstStyle/>
        <a:p>
          <a:endParaRPr lang="ru-RU"/>
        </a:p>
      </dgm:t>
    </dgm:pt>
    <dgm:pt modelId="{7FDDE09B-577B-4EF9-9B16-9A49B0933C76}">
      <dgm:prSet phldrT="[Текст]" custT="1"/>
      <dgm:spPr>
        <a:solidFill>
          <a:srgbClr val="00642D"/>
        </a:solidFill>
      </dgm:spPr>
      <dgm:t>
        <a:bodyPr/>
        <a:lstStyle/>
        <a:p>
          <a:r>
            <a:rPr lang="en-US" sz="2000" dirty="0" smtClean="0"/>
            <a:t>Professions with Formal “Continuing Education” Requirements </a:t>
          </a:r>
          <a:endParaRPr lang="ru-RU" sz="2000" dirty="0"/>
        </a:p>
      </dgm:t>
    </dgm:pt>
    <dgm:pt modelId="{A8BF15DD-7CE8-43B5-B26D-EE7DB53AE0E9}" type="parTrans" cxnId="{1A7060C3-D376-4FB2-B03D-1DDFF815F352}">
      <dgm:prSet/>
      <dgm:spPr/>
      <dgm:t>
        <a:bodyPr/>
        <a:lstStyle/>
        <a:p>
          <a:endParaRPr lang="ru-RU"/>
        </a:p>
      </dgm:t>
    </dgm:pt>
    <dgm:pt modelId="{8F76AD01-699D-4254-B793-F18DB0648D22}" type="sibTrans" cxnId="{1A7060C3-D376-4FB2-B03D-1DDFF815F352}">
      <dgm:prSet/>
      <dgm:spPr/>
      <dgm:t>
        <a:bodyPr/>
        <a:lstStyle/>
        <a:p>
          <a:endParaRPr lang="ru-RU"/>
        </a:p>
      </dgm:t>
    </dgm:pt>
    <dgm:pt modelId="{430966C6-77DD-427A-8A19-713667E7246B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Update one’s skills approximately every 5 years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6A703F8-5C93-4D25-874A-FD0F2490FEC8}" type="parTrans" cxnId="{B2338B35-AEF0-4421-98C3-2EE11E22C63B}">
      <dgm:prSet/>
      <dgm:spPr/>
      <dgm:t>
        <a:bodyPr/>
        <a:lstStyle/>
        <a:p>
          <a:endParaRPr lang="ru-RU"/>
        </a:p>
      </dgm:t>
    </dgm:pt>
    <dgm:pt modelId="{6727C4EE-64FD-43CB-817A-2CE1760BEE55}" type="sibTrans" cxnId="{B2338B35-AEF0-4421-98C3-2EE11E22C63B}">
      <dgm:prSet/>
      <dgm:spPr/>
      <dgm:t>
        <a:bodyPr/>
        <a:lstStyle/>
        <a:p>
          <a:endParaRPr lang="ru-RU"/>
        </a:p>
      </dgm:t>
    </dgm:pt>
    <dgm:pt modelId="{FC0A4A71-1319-4709-9704-D5898B8E1464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Goal: stay up-to-date with latest trends and developments in profession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1C1D356E-A614-4AD7-9B70-7AFF9B900019}" type="parTrans" cxnId="{3E61DA81-6BA2-46A4-87EA-4D27E8C532EF}">
      <dgm:prSet/>
      <dgm:spPr/>
      <dgm:t>
        <a:bodyPr/>
        <a:lstStyle/>
        <a:p>
          <a:endParaRPr lang="ru-RU"/>
        </a:p>
      </dgm:t>
    </dgm:pt>
    <dgm:pt modelId="{93ECC7EF-5B75-4DAC-BEBB-6181771C13B7}" type="sibTrans" cxnId="{3E61DA81-6BA2-46A4-87EA-4D27E8C532EF}">
      <dgm:prSet/>
      <dgm:spPr/>
      <dgm:t>
        <a:bodyPr/>
        <a:lstStyle/>
        <a:p>
          <a:endParaRPr lang="ru-RU"/>
        </a:p>
      </dgm:t>
    </dgm:pt>
    <dgm:pt modelId="{EF43541C-DE0C-4B65-8698-FF2B630D2308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en-US" sz="2000" dirty="0" smtClean="0"/>
            <a:t>Learning Style</a:t>
          </a:r>
          <a:endParaRPr lang="ru-RU" sz="2000" dirty="0"/>
        </a:p>
      </dgm:t>
    </dgm:pt>
    <dgm:pt modelId="{849F5E1C-EB31-4755-A3F1-D3878F12BF57}" type="parTrans" cxnId="{BB24FBD8-C9C1-488C-B408-275F8B2ED908}">
      <dgm:prSet/>
      <dgm:spPr/>
      <dgm:t>
        <a:bodyPr/>
        <a:lstStyle/>
        <a:p>
          <a:endParaRPr lang="ru-RU"/>
        </a:p>
      </dgm:t>
    </dgm:pt>
    <dgm:pt modelId="{396677CB-74BB-418F-9F12-5DFFCE37A127}" type="sibTrans" cxnId="{BB24FBD8-C9C1-488C-B408-275F8B2ED908}">
      <dgm:prSet/>
      <dgm:spPr/>
      <dgm:t>
        <a:bodyPr/>
        <a:lstStyle/>
        <a:p>
          <a:endParaRPr lang="ru-RU"/>
        </a:p>
      </dgm:t>
    </dgm:pt>
    <dgm:pt modelId="{D4C37D15-1C2D-4BBA-9339-90C49452903F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Emphasis on strong theoretical and technical knowledge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0BB88AB-5E45-4DA9-92B6-74BEC7B848CA}" type="parTrans" cxnId="{5FB63244-3523-478B-911F-3EA588961F42}">
      <dgm:prSet/>
      <dgm:spPr/>
      <dgm:t>
        <a:bodyPr/>
        <a:lstStyle/>
        <a:p>
          <a:endParaRPr lang="ru-RU"/>
        </a:p>
      </dgm:t>
    </dgm:pt>
    <dgm:pt modelId="{05DBACF9-AF56-4F7B-9DFB-01FB2AE291E2}" type="sibTrans" cxnId="{5FB63244-3523-478B-911F-3EA588961F42}">
      <dgm:prSet/>
      <dgm:spPr/>
      <dgm:t>
        <a:bodyPr/>
        <a:lstStyle/>
        <a:p>
          <a:endParaRPr lang="ru-RU"/>
        </a:p>
      </dgm:t>
    </dgm:pt>
    <dgm:pt modelId="{D0C8B0E6-5EDE-42F2-90FD-3A460085C7A5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Teaching methodology –mainly lecture-based, rather than interactive in nature.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CD6D2BD1-8488-4578-B2B2-8017C6BF3089}" type="parTrans" cxnId="{5B6701DB-387A-4628-B274-7732862956D3}">
      <dgm:prSet/>
      <dgm:spPr/>
      <dgm:t>
        <a:bodyPr/>
        <a:lstStyle/>
        <a:p>
          <a:endParaRPr lang="ru-RU"/>
        </a:p>
      </dgm:t>
    </dgm:pt>
    <dgm:pt modelId="{14C9ED87-C69E-4699-86C8-3AF746A9EC17}" type="sibTrans" cxnId="{5B6701DB-387A-4628-B274-7732862956D3}">
      <dgm:prSet/>
      <dgm:spPr/>
      <dgm:t>
        <a:bodyPr/>
        <a:lstStyle/>
        <a:p>
          <a:endParaRPr lang="ru-RU"/>
        </a:p>
      </dgm:t>
    </dgm:pt>
    <dgm:pt modelId="{2508DA89-7701-4096-AA0E-698A5B59D7CA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Strong vocational training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B6BDF2BD-592B-4491-990A-9A6FF9E9361D}" type="parTrans" cxnId="{276DDBB4-980B-4B83-9715-79D7D92047E6}">
      <dgm:prSet/>
      <dgm:spPr/>
    </dgm:pt>
    <dgm:pt modelId="{DD67677C-C0FE-4EA7-B0FC-65F0A2699E23}" type="sibTrans" cxnId="{276DDBB4-980B-4B83-9715-79D7D92047E6}">
      <dgm:prSet/>
      <dgm:spPr/>
    </dgm:pt>
    <dgm:pt modelId="{8A215E6D-2A49-49B6-8B5A-95EA7A4AE0A0}">
      <dgm:prSet phldrT="[Текст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Low emphasis on “soft skills” development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257E0C9-2C2E-4426-9850-76EA9F94E1E8}" type="parTrans" cxnId="{14233F9C-6127-4153-82E7-2D44436D23CF}">
      <dgm:prSet/>
      <dgm:spPr/>
    </dgm:pt>
    <dgm:pt modelId="{33D05DC3-0FE0-42AA-944E-A025470FC64E}" type="sibTrans" cxnId="{14233F9C-6127-4153-82E7-2D44436D23CF}">
      <dgm:prSet/>
      <dgm:spPr/>
    </dgm:pt>
    <dgm:pt modelId="{8817F90B-FD51-4B0E-BE88-AF537BC47F16}" type="pres">
      <dgm:prSet presAssocID="{CAA98D2A-6EC0-490A-86CD-D2A0953E3E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015B04-BE3F-43BC-8B15-EAD43350EEF2}" type="pres">
      <dgm:prSet presAssocID="{EDA8F6A9-E441-4832-9785-3CAD03E5D0EF}" presName="linNode" presStyleCnt="0"/>
      <dgm:spPr/>
    </dgm:pt>
    <dgm:pt modelId="{EEFB419B-A424-4487-9F9C-B3202C7C62CF}" type="pres">
      <dgm:prSet presAssocID="{EDA8F6A9-E441-4832-9785-3CAD03E5D0E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A598E-34CE-4705-A1EA-881E6D01FF99}" type="pres">
      <dgm:prSet presAssocID="{EDA8F6A9-E441-4832-9785-3CAD03E5D0E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10C6F-B7A4-4978-8C39-4A3DDE9140B7}" type="pres">
      <dgm:prSet presAssocID="{D2372742-0A30-448E-9584-5922874C27DB}" presName="sp" presStyleCnt="0"/>
      <dgm:spPr/>
    </dgm:pt>
    <dgm:pt modelId="{D8395856-280D-413E-927C-5F9579D4260B}" type="pres">
      <dgm:prSet presAssocID="{7FDDE09B-577B-4EF9-9B16-9A49B0933C76}" presName="linNode" presStyleCnt="0"/>
      <dgm:spPr/>
    </dgm:pt>
    <dgm:pt modelId="{CCF31831-254B-4D7F-89EC-5FE58D8A016A}" type="pres">
      <dgm:prSet presAssocID="{7FDDE09B-577B-4EF9-9B16-9A49B0933C7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5DCB6-A2BC-4D9E-A3D4-2072B0B59822}" type="pres">
      <dgm:prSet presAssocID="{7FDDE09B-577B-4EF9-9B16-9A49B0933C7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D95391-9FF0-4240-A50A-24F7BB55A893}" type="pres">
      <dgm:prSet presAssocID="{8F76AD01-699D-4254-B793-F18DB0648D22}" presName="sp" presStyleCnt="0"/>
      <dgm:spPr/>
    </dgm:pt>
    <dgm:pt modelId="{F204C0D0-F32E-4C8D-BE79-4272BFDA7DFF}" type="pres">
      <dgm:prSet presAssocID="{EF43541C-DE0C-4B65-8698-FF2B630D2308}" presName="linNode" presStyleCnt="0"/>
      <dgm:spPr/>
    </dgm:pt>
    <dgm:pt modelId="{B51C206D-A1DD-44DC-8A96-F455526C1A6F}" type="pres">
      <dgm:prSet presAssocID="{EF43541C-DE0C-4B65-8698-FF2B630D230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39EC5-ACE7-4BB4-B237-8199C1F7D121}" type="pres">
      <dgm:prSet presAssocID="{EF43541C-DE0C-4B65-8698-FF2B630D230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F57E51-E93A-4960-8BA2-94F6DFCF9D90}" type="presOf" srcId="{B1468655-EDBE-4A1C-9E2F-F6AE8A8C545C}" destId="{730A598E-34CE-4705-A1EA-881E6D01FF99}" srcOrd="0" destOrd="1" presId="urn:microsoft.com/office/officeart/2005/8/layout/vList5"/>
    <dgm:cxn modelId="{A5659430-CEAB-4AE5-B5AE-C2CC33A0FD67}" type="presOf" srcId="{FC0A4A71-1319-4709-9704-D5898B8E1464}" destId="{E855DCB6-A2BC-4D9E-A3D4-2072B0B59822}" srcOrd="0" destOrd="1" presId="urn:microsoft.com/office/officeart/2005/8/layout/vList5"/>
    <dgm:cxn modelId="{B2338B35-AEF0-4421-98C3-2EE11E22C63B}" srcId="{7FDDE09B-577B-4EF9-9B16-9A49B0933C76}" destId="{430966C6-77DD-427A-8A19-713667E7246B}" srcOrd="0" destOrd="0" parTransId="{76A703F8-5C93-4D25-874A-FD0F2490FEC8}" sibTransId="{6727C4EE-64FD-43CB-817A-2CE1760BEE55}"/>
    <dgm:cxn modelId="{A2DA8B85-990F-4481-B88D-14716EB97AA1}" type="presOf" srcId="{13118B4A-2267-4FB8-8A82-DD3CA0C0D8AB}" destId="{730A598E-34CE-4705-A1EA-881E6D01FF99}" srcOrd="0" destOrd="0" presId="urn:microsoft.com/office/officeart/2005/8/layout/vList5"/>
    <dgm:cxn modelId="{3E61DA81-6BA2-46A4-87EA-4D27E8C532EF}" srcId="{7FDDE09B-577B-4EF9-9B16-9A49B0933C76}" destId="{FC0A4A71-1319-4709-9704-D5898B8E1464}" srcOrd="1" destOrd="0" parTransId="{1C1D356E-A614-4AD7-9B70-7AFF9B900019}" sibTransId="{93ECC7EF-5B75-4DAC-BEBB-6181771C13B7}"/>
    <dgm:cxn modelId="{077DC470-EED1-442E-AB42-3505B6271516}" srcId="{CAA98D2A-6EC0-490A-86CD-D2A0953E3E88}" destId="{EDA8F6A9-E441-4832-9785-3CAD03E5D0EF}" srcOrd="0" destOrd="0" parTransId="{B83D0FF3-C515-44B4-AEF4-80ED9A20C631}" sibTransId="{D2372742-0A30-448E-9584-5922874C27DB}"/>
    <dgm:cxn modelId="{9EC25781-8F06-4277-ACD8-52402745302D}" type="presOf" srcId="{2508DA89-7701-4096-AA0E-698A5B59D7CA}" destId="{730A598E-34CE-4705-A1EA-881E6D01FF99}" srcOrd="0" destOrd="2" presId="urn:microsoft.com/office/officeart/2005/8/layout/vList5"/>
    <dgm:cxn modelId="{9FCB8BFC-7033-4A89-A144-3F2CBE0F2DF9}" type="presOf" srcId="{7FDDE09B-577B-4EF9-9B16-9A49B0933C76}" destId="{CCF31831-254B-4D7F-89EC-5FE58D8A016A}" srcOrd="0" destOrd="0" presId="urn:microsoft.com/office/officeart/2005/8/layout/vList5"/>
    <dgm:cxn modelId="{AF491853-90D2-4A2A-82DD-AA7B708193FF}" type="presOf" srcId="{EF43541C-DE0C-4B65-8698-FF2B630D2308}" destId="{B51C206D-A1DD-44DC-8A96-F455526C1A6F}" srcOrd="0" destOrd="0" presId="urn:microsoft.com/office/officeart/2005/8/layout/vList5"/>
    <dgm:cxn modelId="{2232DC0F-1737-4970-8CBF-404A4F701D0D}" type="presOf" srcId="{D0C8B0E6-5EDE-42F2-90FD-3A460085C7A5}" destId="{FB139EC5-ACE7-4BB4-B237-8199C1F7D121}" srcOrd="0" destOrd="2" presId="urn:microsoft.com/office/officeart/2005/8/layout/vList5"/>
    <dgm:cxn modelId="{BB24FBD8-C9C1-488C-B408-275F8B2ED908}" srcId="{CAA98D2A-6EC0-490A-86CD-D2A0953E3E88}" destId="{EF43541C-DE0C-4B65-8698-FF2B630D2308}" srcOrd="2" destOrd="0" parTransId="{849F5E1C-EB31-4755-A3F1-D3878F12BF57}" sibTransId="{396677CB-74BB-418F-9F12-5DFFCE37A127}"/>
    <dgm:cxn modelId="{C0285F94-8B10-4938-8F97-12C880FA7BFD}" srcId="{EDA8F6A9-E441-4832-9785-3CAD03E5D0EF}" destId="{13118B4A-2267-4FB8-8A82-DD3CA0C0D8AB}" srcOrd="0" destOrd="0" parTransId="{DF47967E-4220-4314-8924-75CA11AEDC4B}" sibTransId="{655CB661-713B-45F4-9C01-98589FC98021}"/>
    <dgm:cxn modelId="{5B6701DB-387A-4628-B274-7732862956D3}" srcId="{EF43541C-DE0C-4B65-8698-FF2B630D2308}" destId="{D0C8B0E6-5EDE-42F2-90FD-3A460085C7A5}" srcOrd="2" destOrd="0" parTransId="{CD6D2BD1-8488-4578-B2B2-8017C6BF3089}" sibTransId="{14C9ED87-C69E-4699-86C8-3AF746A9EC17}"/>
    <dgm:cxn modelId="{14233F9C-6127-4153-82E7-2D44436D23CF}" srcId="{EF43541C-DE0C-4B65-8698-FF2B630D2308}" destId="{8A215E6D-2A49-49B6-8B5A-95EA7A4AE0A0}" srcOrd="1" destOrd="0" parTransId="{8257E0C9-2C2E-4426-9850-76EA9F94E1E8}" sibTransId="{33D05DC3-0FE0-42AA-944E-A025470FC64E}"/>
    <dgm:cxn modelId="{F2D36E12-99DE-4632-80E0-C2241CCF2E71}" srcId="{EDA8F6A9-E441-4832-9785-3CAD03E5D0EF}" destId="{B1468655-EDBE-4A1C-9E2F-F6AE8A8C545C}" srcOrd="1" destOrd="0" parTransId="{1ACD2C04-1E57-4CBA-AA23-6C0CBCC3D388}" sibTransId="{8F9CA055-F874-41F5-9204-2F116623FA05}"/>
    <dgm:cxn modelId="{0AC24A0B-78D3-48C2-81D5-1CBEBB26E498}" type="presOf" srcId="{430966C6-77DD-427A-8A19-713667E7246B}" destId="{E855DCB6-A2BC-4D9E-A3D4-2072B0B59822}" srcOrd="0" destOrd="0" presId="urn:microsoft.com/office/officeart/2005/8/layout/vList5"/>
    <dgm:cxn modelId="{1A7060C3-D376-4FB2-B03D-1DDFF815F352}" srcId="{CAA98D2A-6EC0-490A-86CD-D2A0953E3E88}" destId="{7FDDE09B-577B-4EF9-9B16-9A49B0933C76}" srcOrd="1" destOrd="0" parTransId="{A8BF15DD-7CE8-43B5-B26D-EE7DB53AE0E9}" sibTransId="{8F76AD01-699D-4254-B793-F18DB0648D22}"/>
    <dgm:cxn modelId="{973CF25F-8E04-4DF7-A5AD-C34FF50DD4A6}" type="presOf" srcId="{D4C37D15-1C2D-4BBA-9339-90C49452903F}" destId="{FB139EC5-ACE7-4BB4-B237-8199C1F7D121}" srcOrd="0" destOrd="0" presId="urn:microsoft.com/office/officeart/2005/8/layout/vList5"/>
    <dgm:cxn modelId="{2879C217-BE93-407B-98E4-75C928F6FF29}" type="presOf" srcId="{8A215E6D-2A49-49B6-8B5A-95EA7A4AE0A0}" destId="{FB139EC5-ACE7-4BB4-B237-8199C1F7D121}" srcOrd="0" destOrd="1" presId="urn:microsoft.com/office/officeart/2005/8/layout/vList5"/>
    <dgm:cxn modelId="{5137DB8E-F08D-40A6-94BD-545F94901B26}" type="presOf" srcId="{EDA8F6A9-E441-4832-9785-3CAD03E5D0EF}" destId="{EEFB419B-A424-4487-9F9C-B3202C7C62CF}" srcOrd="0" destOrd="0" presId="urn:microsoft.com/office/officeart/2005/8/layout/vList5"/>
    <dgm:cxn modelId="{3C5A9301-A5BF-4E9F-AA32-760DC7880BE7}" type="presOf" srcId="{CAA98D2A-6EC0-490A-86CD-D2A0953E3E88}" destId="{8817F90B-FD51-4B0E-BE88-AF537BC47F16}" srcOrd="0" destOrd="0" presId="urn:microsoft.com/office/officeart/2005/8/layout/vList5"/>
    <dgm:cxn modelId="{5FB63244-3523-478B-911F-3EA588961F42}" srcId="{EF43541C-DE0C-4B65-8698-FF2B630D2308}" destId="{D4C37D15-1C2D-4BBA-9339-90C49452903F}" srcOrd="0" destOrd="0" parTransId="{70BB88AB-5E45-4DA9-92B6-74BEC7B848CA}" sibTransId="{05DBACF9-AF56-4F7B-9DFB-01FB2AE291E2}"/>
    <dgm:cxn modelId="{276DDBB4-980B-4B83-9715-79D7D92047E6}" srcId="{EDA8F6A9-E441-4832-9785-3CAD03E5D0EF}" destId="{2508DA89-7701-4096-AA0E-698A5B59D7CA}" srcOrd="2" destOrd="0" parTransId="{B6BDF2BD-592B-4491-990A-9A6FF9E9361D}" sibTransId="{DD67677C-C0FE-4EA7-B0FC-65F0A2699E23}"/>
    <dgm:cxn modelId="{7EC5D0FE-8700-43F5-98BD-BAA61E96C44E}" type="presParOf" srcId="{8817F90B-FD51-4B0E-BE88-AF537BC47F16}" destId="{3B015B04-BE3F-43BC-8B15-EAD43350EEF2}" srcOrd="0" destOrd="0" presId="urn:microsoft.com/office/officeart/2005/8/layout/vList5"/>
    <dgm:cxn modelId="{320CE403-D765-45BA-8A62-D988D31A835E}" type="presParOf" srcId="{3B015B04-BE3F-43BC-8B15-EAD43350EEF2}" destId="{EEFB419B-A424-4487-9F9C-B3202C7C62CF}" srcOrd="0" destOrd="0" presId="urn:microsoft.com/office/officeart/2005/8/layout/vList5"/>
    <dgm:cxn modelId="{2C8F071A-AC27-4B68-9150-A3D397364D4D}" type="presParOf" srcId="{3B015B04-BE3F-43BC-8B15-EAD43350EEF2}" destId="{730A598E-34CE-4705-A1EA-881E6D01FF99}" srcOrd="1" destOrd="0" presId="urn:microsoft.com/office/officeart/2005/8/layout/vList5"/>
    <dgm:cxn modelId="{3F2C5D04-E1ED-472B-A89B-64E897D695FB}" type="presParOf" srcId="{8817F90B-FD51-4B0E-BE88-AF537BC47F16}" destId="{66F10C6F-B7A4-4978-8C39-4A3DDE9140B7}" srcOrd="1" destOrd="0" presId="urn:microsoft.com/office/officeart/2005/8/layout/vList5"/>
    <dgm:cxn modelId="{3B59FD2E-F6BC-4464-94BC-10BF986D9935}" type="presParOf" srcId="{8817F90B-FD51-4B0E-BE88-AF537BC47F16}" destId="{D8395856-280D-413E-927C-5F9579D4260B}" srcOrd="2" destOrd="0" presId="urn:microsoft.com/office/officeart/2005/8/layout/vList5"/>
    <dgm:cxn modelId="{7544C4A8-6A78-42A8-83B6-4768C1BA1283}" type="presParOf" srcId="{D8395856-280D-413E-927C-5F9579D4260B}" destId="{CCF31831-254B-4D7F-89EC-5FE58D8A016A}" srcOrd="0" destOrd="0" presId="urn:microsoft.com/office/officeart/2005/8/layout/vList5"/>
    <dgm:cxn modelId="{D8AC12E7-2335-4C1C-8FEA-3A8B923A3B2D}" type="presParOf" srcId="{D8395856-280D-413E-927C-5F9579D4260B}" destId="{E855DCB6-A2BC-4D9E-A3D4-2072B0B59822}" srcOrd="1" destOrd="0" presId="urn:microsoft.com/office/officeart/2005/8/layout/vList5"/>
    <dgm:cxn modelId="{CAB123B3-5DC9-46DA-AAA9-4CACDD25AF45}" type="presParOf" srcId="{8817F90B-FD51-4B0E-BE88-AF537BC47F16}" destId="{DCD95391-9FF0-4240-A50A-24F7BB55A893}" srcOrd="3" destOrd="0" presId="urn:microsoft.com/office/officeart/2005/8/layout/vList5"/>
    <dgm:cxn modelId="{14916F33-2AE3-453C-847E-B81E2A0ADE5A}" type="presParOf" srcId="{8817F90B-FD51-4B0E-BE88-AF537BC47F16}" destId="{F204C0D0-F32E-4C8D-BE79-4272BFDA7DFF}" srcOrd="4" destOrd="0" presId="urn:microsoft.com/office/officeart/2005/8/layout/vList5"/>
    <dgm:cxn modelId="{14D7B6D8-D515-4848-A697-2A7093BFD2FC}" type="presParOf" srcId="{F204C0D0-F32E-4C8D-BE79-4272BFDA7DFF}" destId="{B51C206D-A1DD-44DC-8A96-F455526C1A6F}" srcOrd="0" destOrd="0" presId="urn:microsoft.com/office/officeart/2005/8/layout/vList5"/>
    <dgm:cxn modelId="{4A5953D5-B0D4-496B-912C-FD96ADB7FB7D}" type="presParOf" srcId="{F204C0D0-F32E-4C8D-BE79-4272BFDA7DFF}" destId="{FB139EC5-ACE7-4BB4-B237-8199C1F7D1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34E204-AF53-4770-86FE-28DF4BAC43B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7B05B7-8744-4F84-A167-8BF1DC8F0EC6}">
      <dgm:prSet phldrT="[Текст]"/>
      <dgm:spPr>
        <a:solidFill>
          <a:srgbClr val="002060"/>
        </a:solidFill>
      </dgm:spPr>
      <dgm:t>
        <a:bodyPr/>
        <a:lstStyle/>
        <a:p>
          <a:r>
            <a:rPr lang="en-US" dirty="0" smtClean="0"/>
            <a:t>Listening &amp; Learning from Experience of Others</a:t>
          </a:r>
          <a:endParaRPr lang="ru-RU" dirty="0"/>
        </a:p>
      </dgm:t>
    </dgm:pt>
    <dgm:pt modelId="{3D1369C4-1B77-47F5-AFDD-CEB57171E95C}" type="parTrans" cxnId="{16605DDF-BAE4-4BD1-8FAC-3C8CA5BDA854}">
      <dgm:prSet/>
      <dgm:spPr/>
      <dgm:t>
        <a:bodyPr/>
        <a:lstStyle/>
        <a:p>
          <a:endParaRPr lang="ru-RU"/>
        </a:p>
      </dgm:t>
    </dgm:pt>
    <dgm:pt modelId="{6B41CA28-3B87-4206-8AD2-E39F5DAB010C}" type="sibTrans" cxnId="{16605DDF-BAE4-4BD1-8FAC-3C8CA5BDA854}">
      <dgm:prSet/>
      <dgm:spPr/>
      <dgm:t>
        <a:bodyPr/>
        <a:lstStyle/>
        <a:p>
          <a:endParaRPr lang="ru-RU"/>
        </a:p>
      </dgm:t>
    </dgm:pt>
    <dgm:pt modelId="{3ADD712A-F3D1-45CD-8DD4-6D15DAE86C50}">
      <dgm:prSet phldrT="[Текст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Instant &amp; Continuous Feedback</a:t>
          </a:r>
          <a:endParaRPr lang="ru-RU" dirty="0"/>
        </a:p>
      </dgm:t>
    </dgm:pt>
    <dgm:pt modelId="{6ABDAD3A-B6D9-402B-A8F3-09D1B38F89D0}" type="parTrans" cxnId="{D58B04AE-F57C-490D-A7FC-C17D6B7C4728}">
      <dgm:prSet/>
      <dgm:spPr/>
      <dgm:t>
        <a:bodyPr/>
        <a:lstStyle/>
        <a:p>
          <a:endParaRPr lang="ru-RU"/>
        </a:p>
      </dgm:t>
    </dgm:pt>
    <dgm:pt modelId="{388B324A-834D-4022-A73C-41EC5AF148B1}" type="sibTrans" cxnId="{D58B04AE-F57C-490D-A7FC-C17D6B7C4728}">
      <dgm:prSet/>
      <dgm:spPr/>
      <dgm:t>
        <a:bodyPr/>
        <a:lstStyle/>
        <a:p>
          <a:endParaRPr lang="ru-RU"/>
        </a:p>
      </dgm:t>
    </dgm:pt>
    <dgm:pt modelId="{489367C5-133B-4FBE-BE6A-8DC8BC01393C}">
      <dgm:prSet phldrT="[Текст]"/>
      <dgm:spPr>
        <a:solidFill>
          <a:srgbClr val="00642D"/>
        </a:solidFill>
      </dgm:spPr>
      <dgm:t>
        <a:bodyPr/>
        <a:lstStyle/>
        <a:p>
          <a:r>
            <a:rPr lang="en-US" dirty="0" smtClean="0"/>
            <a:t>Technology</a:t>
          </a:r>
          <a:endParaRPr lang="ru-RU" dirty="0"/>
        </a:p>
      </dgm:t>
    </dgm:pt>
    <dgm:pt modelId="{B8889030-3870-4106-866E-53CAAA8D1E55}" type="parTrans" cxnId="{4BE8973A-4F9E-46E8-84C6-C556EE9F2976}">
      <dgm:prSet/>
      <dgm:spPr/>
      <dgm:t>
        <a:bodyPr/>
        <a:lstStyle/>
        <a:p>
          <a:endParaRPr lang="ru-RU"/>
        </a:p>
      </dgm:t>
    </dgm:pt>
    <dgm:pt modelId="{A1198247-00C0-436D-AC18-5FE98F01C5FE}" type="sibTrans" cxnId="{4BE8973A-4F9E-46E8-84C6-C556EE9F2976}">
      <dgm:prSet/>
      <dgm:spPr/>
      <dgm:t>
        <a:bodyPr/>
        <a:lstStyle/>
        <a:p>
          <a:endParaRPr lang="ru-RU"/>
        </a:p>
      </dgm:t>
    </dgm:pt>
    <dgm:pt modelId="{A0A89660-DBC5-4DB1-ADBC-1D1F532E0D02}" type="pres">
      <dgm:prSet presAssocID="{0F34E204-AF53-4770-86FE-28DF4BAC43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9942EC-8FC1-4ABC-8529-D973C7A629AD}" type="pres">
      <dgm:prSet presAssocID="{067B05B7-8744-4F84-A167-8BF1DC8F0EC6}" presName="node" presStyleLbl="node1" presStyleIdx="0" presStyleCnt="3" custRadScaleRad="879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4A52B-5D2A-4F58-B4AD-3E17447B77B9}" type="pres">
      <dgm:prSet presAssocID="{6B41CA28-3B87-4206-8AD2-E39F5DAB010C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9C81A16-8C61-4AE4-A869-AD41DD0DD376}" type="pres">
      <dgm:prSet presAssocID="{6B41CA28-3B87-4206-8AD2-E39F5DAB010C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E1B1BFC-CB7B-45CE-8B72-760D0D3198D3}" type="pres">
      <dgm:prSet presAssocID="{3ADD712A-F3D1-45CD-8DD4-6D15DAE86C5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2F485-C49F-4852-8B06-27BEF3F1C539}" type="pres">
      <dgm:prSet presAssocID="{388B324A-834D-4022-A73C-41EC5AF148B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8162A6C6-C8A2-4996-8F71-A81528C7F383}" type="pres">
      <dgm:prSet presAssocID="{388B324A-834D-4022-A73C-41EC5AF148B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48AE7C1F-BD58-4A7F-AB27-82F86269503F}" type="pres">
      <dgm:prSet presAssocID="{489367C5-133B-4FBE-BE6A-8DC8BC01393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D4E6E-7947-44AF-89E7-868F27C18462}" type="pres">
      <dgm:prSet presAssocID="{A1198247-00C0-436D-AC18-5FE98F01C5FE}" presName="sibTrans" presStyleLbl="sibTrans2D1" presStyleIdx="2" presStyleCnt="3"/>
      <dgm:spPr/>
      <dgm:t>
        <a:bodyPr/>
        <a:lstStyle/>
        <a:p>
          <a:endParaRPr lang="ru-RU"/>
        </a:p>
      </dgm:t>
    </dgm:pt>
    <dgm:pt modelId="{3FF0BECD-A687-40F0-85AB-736D9C312822}" type="pres">
      <dgm:prSet presAssocID="{A1198247-00C0-436D-AC18-5FE98F01C5FE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4BE8973A-4F9E-46E8-84C6-C556EE9F2976}" srcId="{0F34E204-AF53-4770-86FE-28DF4BAC43B2}" destId="{489367C5-133B-4FBE-BE6A-8DC8BC01393C}" srcOrd="2" destOrd="0" parTransId="{B8889030-3870-4106-866E-53CAAA8D1E55}" sibTransId="{A1198247-00C0-436D-AC18-5FE98F01C5FE}"/>
    <dgm:cxn modelId="{A77AD636-EEDF-4A68-AA98-8D654A71C786}" type="presOf" srcId="{0F34E204-AF53-4770-86FE-28DF4BAC43B2}" destId="{A0A89660-DBC5-4DB1-ADBC-1D1F532E0D02}" srcOrd="0" destOrd="0" presId="urn:microsoft.com/office/officeart/2005/8/layout/cycle7"/>
    <dgm:cxn modelId="{4676F205-0232-45D8-B17E-54D3580B4D32}" type="presOf" srcId="{388B324A-834D-4022-A73C-41EC5AF148B1}" destId="{3DD2F485-C49F-4852-8B06-27BEF3F1C539}" srcOrd="0" destOrd="0" presId="urn:microsoft.com/office/officeart/2005/8/layout/cycle7"/>
    <dgm:cxn modelId="{E999FEF5-9C76-42C6-A885-745F6B926207}" type="presOf" srcId="{388B324A-834D-4022-A73C-41EC5AF148B1}" destId="{8162A6C6-C8A2-4996-8F71-A81528C7F383}" srcOrd="1" destOrd="0" presId="urn:microsoft.com/office/officeart/2005/8/layout/cycle7"/>
    <dgm:cxn modelId="{16605DDF-BAE4-4BD1-8FAC-3C8CA5BDA854}" srcId="{0F34E204-AF53-4770-86FE-28DF4BAC43B2}" destId="{067B05B7-8744-4F84-A167-8BF1DC8F0EC6}" srcOrd="0" destOrd="0" parTransId="{3D1369C4-1B77-47F5-AFDD-CEB57171E95C}" sibTransId="{6B41CA28-3B87-4206-8AD2-E39F5DAB010C}"/>
    <dgm:cxn modelId="{6E8C75BE-3068-440F-A1E9-2F101B6AC2A0}" type="presOf" srcId="{A1198247-00C0-436D-AC18-5FE98F01C5FE}" destId="{CF2D4E6E-7947-44AF-89E7-868F27C18462}" srcOrd="0" destOrd="0" presId="urn:microsoft.com/office/officeart/2005/8/layout/cycle7"/>
    <dgm:cxn modelId="{D58B04AE-F57C-490D-A7FC-C17D6B7C4728}" srcId="{0F34E204-AF53-4770-86FE-28DF4BAC43B2}" destId="{3ADD712A-F3D1-45CD-8DD4-6D15DAE86C50}" srcOrd="1" destOrd="0" parTransId="{6ABDAD3A-B6D9-402B-A8F3-09D1B38F89D0}" sibTransId="{388B324A-834D-4022-A73C-41EC5AF148B1}"/>
    <dgm:cxn modelId="{3622AE1A-601E-4087-8498-EE56EB1FE760}" type="presOf" srcId="{067B05B7-8744-4F84-A167-8BF1DC8F0EC6}" destId="{3C9942EC-8FC1-4ABC-8529-D973C7A629AD}" srcOrd="0" destOrd="0" presId="urn:microsoft.com/office/officeart/2005/8/layout/cycle7"/>
    <dgm:cxn modelId="{19CDECEB-F583-429A-8EFA-21057F8FFBC5}" type="presOf" srcId="{3ADD712A-F3D1-45CD-8DD4-6D15DAE86C50}" destId="{2E1B1BFC-CB7B-45CE-8B72-760D0D3198D3}" srcOrd="0" destOrd="0" presId="urn:microsoft.com/office/officeart/2005/8/layout/cycle7"/>
    <dgm:cxn modelId="{3933A7FD-DEAF-43BD-8DC9-3C4485E33E45}" type="presOf" srcId="{6B41CA28-3B87-4206-8AD2-E39F5DAB010C}" destId="{2674A52B-5D2A-4F58-B4AD-3E17447B77B9}" srcOrd="0" destOrd="0" presId="urn:microsoft.com/office/officeart/2005/8/layout/cycle7"/>
    <dgm:cxn modelId="{B9D5129D-113A-42C7-AD8F-178C212C6A2D}" type="presOf" srcId="{A1198247-00C0-436D-AC18-5FE98F01C5FE}" destId="{3FF0BECD-A687-40F0-85AB-736D9C312822}" srcOrd="1" destOrd="0" presId="urn:microsoft.com/office/officeart/2005/8/layout/cycle7"/>
    <dgm:cxn modelId="{3DF4AB0B-CA6B-47F8-B2B5-884B261E0FAC}" type="presOf" srcId="{6B41CA28-3B87-4206-8AD2-E39F5DAB010C}" destId="{F9C81A16-8C61-4AE4-A869-AD41DD0DD376}" srcOrd="1" destOrd="0" presId="urn:microsoft.com/office/officeart/2005/8/layout/cycle7"/>
    <dgm:cxn modelId="{8714D35D-E65F-4321-A428-24670DE626B9}" type="presOf" srcId="{489367C5-133B-4FBE-BE6A-8DC8BC01393C}" destId="{48AE7C1F-BD58-4A7F-AB27-82F86269503F}" srcOrd="0" destOrd="0" presId="urn:microsoft.com/office/officeart/2005/8/layout/cycle7"/>
    <dgm:cxn modelId="{AA2ACE24-4AF5-4E18-B323-DC6783A9B105}" type="presParOf" srcId="{A0A89660-DBC5-4DB1-ADBC-1D1F532E0D02}" destId="{3C9942EC-8FC1-4ABC-8529-D973C7A629AD}" srcOrd="0" destOrd="0" presId="urn:microsoft.com/office/officeart/2005/8/layout/cycle7"/>
    <dgm:cxn modelId="{84203406-02BA-4201-8A34-E12E083F3E7C}" type="presParOf" srcId="{A0A89660-DBC5-4DB1-ADBC-1D1F532E0D02}" destId="{2674A52B-5D2A-4F58-B4AD-3E17447B77B9}" srcOrd="1" destOrd="0" presId="urn:microsoft.com/office/officeart/2005/8/layout/cycle7"/>
    <dgm:cxn modelId="{96B63B45-82E6-414A-A99D-15791333A4CC}" type="presParOf" srcId="{2674A52B-5D2A-4F58-B4AD-3E17447B77B9}" destId="{F9C81A16-8C61-4AE4-A869-AD41DD0DD376}" srcOrd="0" destOrd="0" presId="urn:microsoft.com/office/officeart/2005/8/layout/cycle7"/>
    <dgm:cxn modelId="{C2BBD862-4A7D-4965-AE7D-F11731F30DA7}" type="presParOf" srcId="{A0A89660-DBC5-4DB1-ADBC-1D1F532E0D02}" destId="{2E1B1BFC-CB7B-45CE-8B72-760D0D3198D3}" srcOrd="2" destOrd="0" presId="urn:microsoft.com/office/officeart/2005/8/layout/cycle7"/>
    <dgm:cxn modelId="{3D621D33-47CF-4797-B67B-121999F4019D}" type="presParOf" srcId="{A0A89660-DBC5-4DB1-ADBC-1D1F532E0D02}" destId="{3DD2F485-C49F-4852-8B06-27BEF3F1C539}" srcOrd="3" destOrd="0" presId="urn:microsoft.com/office/officeart/2005/8/layout/cycle7"/>
    <dgm:cxn modelId="{766A8B3E-23E9-45B9-BD25-A3CEA4717FCA}" type="presParOf" srcId="{3DD2F485-C49F-4852-8B06-27BEF3F1C539}" destId="{8162A6C6-C8A2-4996-8F71-A81528C7F383}" srcOrd="0" destOrd="0" presId="urn:microsoft.com/office/officeart/2005/8/layout/cycle7"/>
    <dgm:cxn modelId="{75787233-5F0C-475F-96D8-FF29EC951596}" type="presParOf" srcId="{A0A89660-DBC5-4DB1-ADBC-1D1F532E0D02}" destId="{48AE7C1F-BD58-4A7F-AB27-82F86269503F}" srcOrd="4" destOrd="0" presId="urn:microsoft.com/office/officeart/2005/8/layout/cycle7"/>
    <dgm:cxn modelId="{C3AAAD17-08F6-4754-A3A9-2EAD90A8625C}" type="presParOf" srcId="{A0A89660-DBC5-4DB1-ADBC-1D1F532E0D02}" destId="{CF2D4E6E-7947-44AF-89E7-868F27C18462}" srcOrd="5" destOrd="0" presId="urn:microsoft.com/office/officeart/2005/8/layout/cycle7"/>
    <dgm:cxn modelId="{51EDCA23-9C0C-4ACB-AE62-F3CBE36898DF}" type="presParOf" srcId="{CF2D4E6E-7947-44AF-89E7-868F27C18462}" destId="{3FF0BECD-A687-40F0-85AB-736D9C31282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2ED14F-5C95-4384-8DE6-C088F88FCC8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F18753-2FEC-4589-9784-BEBC5ED4209B}">
      <dgm:prSet phldrT="[Текст]"/>
      <dgm:spPr>
        <a:solidFill>
          <a:srgbClr val="003366"/>
        </a:solidFill>
      </dgm:spPr>
      <dgm:t>
        <a:bodyPr/>
        <a:lstStyle/>
        <a:p>
          <a:r>
            <a:rPr lang="en-US" b="1" dirty="0" smtClean="0">
              <a:latin typeface="+mn-lt"/>
              <a:cs typeface="Arial" pitchFamily="34" charset="0"/>
            </a:rPr>
            <a:t>Align HR Policies and Practices</a:t>
          </a:r>
          <a:endParaRPr lang="ru-RU" b="1" dirty="0">
            <a:latin typeface="+mn-lt"/>
            <a:cs typeface="Arial" pitchFamily="34" charset="0"/>
          </a:endParaRPr>
        </a:p>
      </dgm:t>
    </dgm:pt>
    <dgm:pt modelId="{51886A39-B340-4009-A906-787953862440}" type="parTrans" cxnId="{1E324156-75FB-4570-BAF8-953D44B12748}">
      <dgm:prSet/>
      <dgm:spPr/>
      <dgm:t>
        <a:bodyPr/>
        <a:lstStyle/>
        <a:p>
          <a:endParaRPr lang="ru-RU"/>
        </a:p>
      </dgm:t>
    </dgm:pt>
    <dgm:pt modelId="{A9EAB53D-28AB-4FE5-9688-1CD7C304061F}" type="sibTrans" cxnId="{1E324156-75FB-4570-BAF8-953D44B12748}">
      <dgm:prSet/>
      <dgm:spPr/>
      <dgm:t>
        <a:bodyPr/>
        <a:lstStyle/>
        <a:p>
          <a:endParaRPr lang="ru-RU"/>
        </a:p>
      </dgm:t>
    </dgm:pt>
    <dgm:pt modelId="{3D1AB82A-FC66-4F1B-AEF8-BC2AC1906715}">
      <dgm:prSet phldrT="[Текст]"/>
      <dgm:spPr>
        <a:solidFill>
          <a:schemeClr val="bg1">
            <a:alpha val="90000"/>
          </a:schemeClr>
        </a:solidFill>
        <a:ln>
          <a:solidFill>
            <a:srgbClr val="003399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Integrate leadership competency requirements into hiring and promotion processes.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30367CC-97AB-4179-8962-65FC6C1D63A7}" type="parTrans" cxnId="{5397F238-B14F-4860-9D8F-47E6996E4AFE}">
      <dgm:prSet/>
      <dgm:spPr>
        <a:ln>
          <a:solidFill>
            <a:srgbClr val="003399"/>
          </a:solidFill>
        </a:ln>
      </dgm:spPr>
      <dgm:t>
        <a:bodyPr/>
        <a:lstStyle/>
        <a:p>
          <a:endParaRPr lang="ru-RU"/>
        </a:p>
      </dgm:t>
    </dgm:pt>
    <dgm:pt modelId="{7FD0C5F7-2956-46AB-8A8F-8CD71C6F57BC}" type="sibTrans" cxnId="{5397F238-B14F-4860-9D8F-47E6996E4AFE}">
      <dgm:prSet/>
      <dgm:spPr/>
      <dgm:t>
        <a:bodyPr/>
        <a:lstStyle/>
        <a:p>
          <a:endParaRPr lang="ru-RU"/>
        </a:p>
      </dgm:t>
    </dgm:pt>
    <dgm:pt modelId="{6D137C64-9FD2-442F-A371-2BD3D8F9EC79}">
      <dgm:prSet phldrT="[Текст]"/>
      <dgm:spPr>
        <a:ln>
          <a:solidFill>
            <a:srgbClr val="003399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Develop Key Performance Indicators (KPIs) to measure performance.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5FC53FD-ED87-45D9-B3D7-B21BC3933118}" type="parTrans" cxnId="{B50ADAC4-DA07-451D-8134-A0B54AC4D6CE}">
      <dgm:prSet/>
      <dgm:spPr>
        <a:ln>
          <a:solidFill>
            <a:srgbClr val="003399"/>
          </a:solidFill>
        </a:ln>
      </dgm:spPr>
      <dgm:t>
        <a:bodyPr/>
        <a:lstStyle/>
        <a:p>
          <a:endParaRPr lang="ru-RU"/>
        </a:p>
      </dgm:t>
    </dgm:pt>
    <dgm:pt modelId="{DC404DE9-691C-436E-AEC3-8B57B2FB3EED}" type="sibTrans" cxnId="{B50ADAC4-DA07-451D-8134-A0B54AC4D6CE}">
      <dgm:prSet/>
      <dgm:spPr/>
      <dgm:t>
        <a:bodyPr/>
        <a:lstStyle/>
        <a:p>
          <a:endParaRPr lang="ru-RU"/>
        </a:p>
      </dgm:t>
    </dgm:pt>
    <dgm:pt modelId="{6AF2DDF0-3CFC-4D7A-A017-239F2CA6C0FE}">
      <dgm:prSet phldrT="[Текст]"/>
      <dgm:spPr>
        <a:solidFill>
          <a:srgbClr val="00642D"/>
        </a:solidFill>
      </dgm:spPr>
      <dgm:t>
        <a:bodyPr/>
        <a:lstStyle/>
        <a:p>
          <a:r>
            <a:rPr lang="en-US" b="1" dirty="0" smtClean="0">
              <a:latin typeface="+mn-lt"/>
              <a:cs typeface="Arial" pitchFamily="34" charset="0"/>
            </a:rPr>
            <a:t>Align Mission Statements, Corporate Culture &amp; Processes </a:t>
          </a:r>
          <a:endParaRPr lang="ru-RU" b="1" dirty="0">
            <a:latin typeface="+mn-lt"/>
            <a:cs typeface="Arial" pitchFamily="34" charset="0"/>
          </a:endParaRPr>
        </a:p>
      </dgm:t>
    </dgm:pt>
    <dgm:pt modelId="{C9B3B5CA-2FFA-4A21-B8F3-8A14B07848D3}" type="parTrans" cxnId="{176D579A-4954-444C-963D-DDF3C1F44880}">
      <dgm:prSet/>
      <dgm:spPr/>
      <dgm:t>
        <a:bodyPr/>
        <a:lstStyle/>
        <a:p>
          <a:endParaRPr lang="ru-RU"/>
        </a:p>
      </dgm:t>
    </dgm:pt>
    <dgm:pt modelId="{548B7393-9613-4DC6-9A2B-004C7A4AFF3C}" type="sibTrans" cxnId="{176D579A-4954-444C-963D-DDF3C1F44880}">
      <dgm:prSet/>
      <dgm:spPr/>
      <dgm:t>
        <a:bodyPr/>
        <a:lstStyle/>
        <a:p>
          <a:endParaRPr lang="ru-RU"/>
        </a:p>
      </dgm:t>
    </dgm:pt>
    <dgm:pt modelId="{436B3878-9076-4E9B-8AE7-9083F6A26DA9}">
      <dgm:prSet phldrT="[Текст]"/>
      <dgm:spPr>
        <a:solidFill>
          <a:schemeClr val="bg1">
            <a:alpha val="90000"/>
          </a:schemeClr>
        </a:solidFill>
        <a:ln>
          <a:solidFill>
            <a:srgbClr val="00642D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Champion change and innovation as positive drivers for growth.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9738411-950C-4958-AB0B-C82CE34A003A}" type="parTrans" cxnId="{FD0768CC-8A29-4908-BA7E-0CB92C1FF956}">
      <dgm:prSet/>
      <dgm:spPr>
        <a:ln>
          <a:solidFill>
            <a:srgbClr val="00642D"/>
          </a:solidFill>
        </a:ln>
      </dgm:spPr>
      <dgm:t>
        <a:bodyPr/>
        <a:lstStyle/>
        <a:p>
          <a:endParaRPr lang="ru-RU"/>
        </a:p>
      </dgm:t>
    </dgm:pt>
    <dgm:pt modelId="{94E5BDD2-BBF2-43D3-851D-AA03321F99B3}" type="sibTrans" cxnId="{FD0768CC-8A29-4908-BA7E-0CB92C1FF956}">
      <dgm:prSet/>
      <dgm:spPr/>
      <dgm:t>
        <a:bodyPr/>
        <a:lstStyle/>
        <a:p>
          <a:endParaRPr lang="ru-RU"/>
        </a:p>
      </dgm:t>
    </dgm:pt>
    <dgm:pt modelId="{2DCACAF8-CA51-4C02-BC2B-3A4B0C88287E}">
      <dgm:prSet phldrT="[Текст]"/>
      <dgm:spPr>
        <a:ln>
          <a:solidFill>
            <a:srgbClr val="00642D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Senior executives to frequently communicate these values and exhibit these behaviors to employees.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4F534ED3-059B-4B67-B37C-7EEACD57C7B5}" type="parTrans" cxnId="{C8F3EF76-24E6-4AFD-B22C-E770FA701ABD}">
      <dgm:prSet/>
      <dgm:spPr>
        <a:ln>
          <a:solidFill>
            <a:srgbClr val="00642D"/>
          </a:solidFill>
        </a:ln>
      </dgm:spPr>
      <dgm:t>
        <a:bodyPr/>
        <a:lstStyle/>
        <a:p>
          <a:endParaRPr lang="ru-RU"/>
        </a:p>
      </dgm:t>
    </dgm:pt>
    <dgm:pt modelId="{F5F8CC30-4DA5-42BC-871E-DCA4D82212D8}" type="sibTrans" cxnId="{C8F3EF76-24E6-4AFD-B22C-E770FA701ABD}">
      <dgm:prSet/>
      <dgm:spPr/>
      <dgm:t>
        <a:bodyPr/>
        <a:lstStyle/>
        <a:p>
          <a:endParaRPr lang="ru-RU"/>
        </a:p>
      </dgm:t>
    </dgm:pt>
    <dgm:pt modelId="{D9BE5C7A-92F4-44B5-8F93-9DC9BF7C4A83}">
      <dgm:prSet/>
      <dgm:spPr>
        <a:solidFill>
          <a:srgbClr val="C00000"/>
        </a:solidFill>
      </dgm:spPr>
      <dgm:t>
        <a:bodyPr/>
        <a:lstStyle/>
        <a:p>
          <a:r>
            <a:rPr lang="en-US" b="1" dirty="0" smtClean="0"/>
            <a:t>Develop Internal Talent</a:t>
          </a:r>
          <a:endParaRPr lang="ru-RU" b="1" dirty="0"/>
        </a:p>
      </dgm:t>
    </dgm:pt>
    <dgm:pt modelId="{4D37F34A-A428-41AC-80D5-3CE9C0AB9D48}" type="parTrans" cxnId="{7AC415F6-B15D-4E9C-8518-BCA47773EFA6}">
      <dgm:prSet/>
      <dgm:spPr/>
      <dgm:t>
        <a:bodyPr/>
        <a:lstStyle/>
        <a:p>
          <a:endParaRPr lang="ru-RU"/>
        </a:p>
      </dgm:t>
    </dgm:pt>
    <dgm:pt modelId="{8570A903-55E2-404C-9CDE-E14242B17473}" type="sibTrans" cxnId="{7AC415F6-B15D-4E9C-8518-BCA47773EFA6}">
      <dgm:prSet/>
      <dgm:spPr/>
      <dgm:t>
        <a:bodyPr/>
        <a:lstStyle/>
        <a:p>
          <a:endParaRPr lang="ru-RU"/>
        </a:p>
      </dgm:t>
    </dgm:pt>
    <dgm:pt modelId="{DBA13ACB-E0A0-4F42-AA54-D8D8C2D8EBD1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Delegate decision-making authority. 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DC8CC068-8B9F-4149-BB86-930BCBB18A5B}" type="parTrans" cxnId="{1D5052E9-E8E4-4196-87C3-7D190D85CE4C}">
      <dgm:prSet/>
      <dgm:spPr>
        <a:ln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58F3542E-F346-43D5-AA52-323CA24A6A09}" type="sibTrans" cxnId="{1D5052E9-E8E4-4196-87C3-7D190D85CE4C}">
      <dgm:prSet/>
      <dgm:spPr/>
      <dgm:t>
        <a:bodyPr/>
        <a:lstStyle/>
        <a:p>
          <a:endParaRPr lang="ru-RU"/>
        </a:p>
      </dgm:t>
    </dgm:pt>
    <dgm:pt modelId="{334D255F-C6EA-4FB7-9B07-E739CCD401F8}">
      <dgm:prSet/>
      <dgm:spPr>
        <a:solidFill>
          <a:schemeClr val="bg1">
            <a:alpha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Provide learning and development opportunities. </a:t>
          </a:r>
        </a:p>
        <a:p>
          <a:r>
            <a:rPr lang="en-US" dirty="0" smtClean="0">
              <a:latin typeface="Arial" pitchFamily="34" charset="0"/>
              <a:cs typeface="Arial" pitchFamily="34" charset="0"/>
            </a:rPr>
            <a:t>Action Learning: 70/20/10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1FECA3B9-9AF0-45D1-B15D-F2CF19374B35}" type="parTrans" cxnId="{5B5C6DA8-8C51-4AA2-8377-512312E83114}">
      <dgm:prSet/>
      <dgm:spPr>
        <a:ln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5F4CFCBE-9502-4AAE-9F51-6567E7F03CE3}" type="sibTrans" cxnId="{5B5C6DA8-8C51-4AA2-8377-512312E83114}">
      <dgm:prSet/>
      <dgm:spPr/>
      <dgm:t>
        <a:bodyPr/>
        <a:lstStyle/>
        <a:p>
          <a:endParaRPr lang="ru-RU"/>
        </a:p>
      </dgm:t>
    </dgm:pt>
    <dgm:pt modelId="{D98EB60C-D422-493E-8AFC-AE79DA838304}">
      <dgm:prSet/>
      <dgm:spPr>
        <a:solidFill>
          <a:schemeClr val="bg1">
            <a:alpha val="90000"/>
          </a:schemeClr>
        </a:solidFill>
        <a:ln>
          <a:solidFill>
            <a:srgbClr val="003399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Link pay to performance.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F41645AC-1F4C-4135-B986-61DC2D4894CD}" type="parTrans" cxnId="{258C32B2-2054-4703-8815-D9499140E82E}">
      <dgm:prSet/>
      <dgm:spPr>
        <a:ln>
          <a:solidFill>
            <a:srgbClr val="003399"/>
          </a:solidFill>
        </a:ln>
      </dgm:spPr>
      <dgm:t>
        <a:bodyPr/>
        <a:lstStyle/>
        <a:p>
          <a:endParaRPr lang="ru-RU"/>
        </a:p>
      </dgm:t>
    </dgm:pt>
    <dgm:pt modelId="{533D5C20-8F7D-429C-A444-251C7078C260}" type="sibTrans" cxnId="{258C32B2-2054-4703-8815-D9499140E82E}">
      <dgm:prSet/>
      <dgm:spPr/>
      <dgm:t>
        <a:bodyPr/>
        <a:lstStyle/>
        <a:p>
          <a:endParaRPr lang="ru-RU"/>
        </a:p>
      </dgm:t>
    </dgm:pt>
    <dgm:pt modelId="{B871AFFB-F76A-4538-9080-B767045F908C}">
      <dgm:prSet/>
      <dgm:spPr>
        <a:ln>
          <a:solidFill>
            <a:srgbClr val="00642D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Design internal processes and procedures that encourage desired behaviors.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4AFB1B5-AEB4-449F-A263-E4F745B0190A}" type="parTrans" cxnId="{30B114CF-0BC6-4710-A390-812FA5BC7A9A}">
      <dgm:prSet/>
      <dgm:spPr>
        <a:ln>
          <a:solidFill>
            <a:srgbClr val="00642D"/>
          </a:solidFill>
        </a:ln>
      </dgm:spPr>
      <dgm:t>
        <a:bodyPr/>
        <a:lstStyle/>
        <a:p>
          <a:endParaRPr lang="ru-RU"/>
        </a:p>
      </dgm:t>
    </dgm:pt>
    <dgm:pt modelId="{3FC1B2F9-063C-4181-9C52-04373F59883A}" type="sibTrans" cxnId="{30B114CF-0BC6-4710-A390-812FA5BC7A9A}">
      <dgm:prSet/>
      <dgm:spPr/>
      <dgm:t>
        <a:bodyPr/>
        <a:lstStyle/>
        <a:p>
          <a:endParaRPr lang="ru-RU"/>
        </a:p>
      </dgm:t>
    </dgm:pt>
    <dgm:pt modelId="{AE0AE939-350B-45E6-A9D3-635F6E46748F}">
      <dgm:prSet/>
      <dgm:spPr>
        <a:ln>
          <a:solidFill>
            <a:srgbClr val="C00000"/>
          </a:solidFill>
        </a:ln>
      </dgm:spPr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Make leaders accountable for identifying and developing their successors.  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B2860749-711D-4FCC-B190-37919C8FABDC}" type="parTrans" cxnId="{B5FE1539-EB6C-4551-8058-6C718D3716D7}">
      <dgm:prSet/>
      <dgm:spPr>
        <a:ln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4E116418-5E5A-4673-8BA9-3BCC8B450A8E}" type="sibTrans" cxnId="{B5FE1539-EB6C-4551-8058-6C718D3716D7}">
      <dgm:prSet/>
      <dgm:spPr/>
      <dgm:t>
        <a:bodyPr/>
        <a:lstStyle/>
        <a:p>
          <a:endParaRPr lang="ru-RU"/>
        </a:p>
      </dgm:t>
    </dgm:pt>
    <dgm:pt modelId="{ED60F036-07DA-4E80-83EF-A4BA95A826E6}" type="pres">
      <dgm:prSet presAssocID="{382ED14F-5C95-4384-8DE6-C088F88FCC8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3C0099-D194-4768-9F38-3614031AC885}" type="pres">
      <dgm:prSet presAssocID="{CAF18753-2FEC-4589-9784-BEBC5ED4209B}" presName="root" presStyleCnt="0"/>
      <dgm:spPr/>
    </dgm:pt>
    <dgm:pt modelId="{A5C7EBAF-20AC-426E-B36A-46FE661DBBF2}" type="pres">
      <dgm:prSet presAssocID="{CAF18753-2FEC-4589-9784-BEBC5ED4209B}" presName="rootComposite" presStyleCnt="0"/>
      <dgm:spPr/>
    </dgm:pt>
    <dgm:pt modelId="{0FCEB352-53ED-4BB2-A333-0C909877E17B}" type="pres">
      <dgm:prSet presAssocID="{CAF18753-2FEC-4589-9784-BEBC5ED4209B}" presName="rootText" presStyleLbl="node1" presStyleIdx="0" presStyleCnt="3"/>
      <dgm:spPr/>
      <dgm:t>
        <a:bodyPr/>
        <a:lstStyle/>
        <a:p>
          <a:endParaRPr lang="ru-RU"/>
        </a:p>
      </dgm:t>
    </dgm:pt>
    <dgm:pt modelId="{4AA13DB7-746F-44F3-B6A5-4DEAE9879CDE}" type="pres">
      <dgm:prSet presAssocID="{CAF18753-2FEC-4589-9784-BEBC5ED4209B}" presName="rootConnector" presStyleLbl="node1" presStyleIdx="0" presStyleCnt="3"/>
      <dgm:spPr/>
      <dgm:t>
        <a:bodyPr/>
        <a:lstStyle/>
        <a:p>
          <a:endParaRPr lang="ru-RU"/>
        </a:p>
      </dgm:t>
    </dgm:pt>
    <dgm:pt modelId="{427DF17C-C77E-48BB-95E9-E84FE8D95D35}" type="pres">
      <dgm:prSet presAssocID="{CAF18753-2FEC-4589-9784-BEBC5ED4209B}" presName="childShape" presStyleCnt="0"/>
      <dgm:spPr/>
    </dgm:pt>
    <dgm:pt modelId="{8B74AE40-22A5-44B8-8100-64434E9EE756}" type="pres">
      <dgm:prSet presAssocID="{730367CC-97AB-4179-8962-65FC6C1D63A7}" presName="Name13" presStyleLbl="parChTrans1D2" presStyleIdx="0" presStyleCnt="9"/>
      <dgm:spPr/>
      <dgm:t>
        <a:bodyPr/>
        <a:lstStyle/>
        <a:p>
          <a:endParaRPr lang="ru-RU"/>
        </a:p>
      </dgm:t>
    </dgm:pt>
    <dgm:pt modelId="{9CD0E443-757A-42A9-8953-CFA6BF185BA8}" type="pres">
      <dgm:prSet presAssocID="{3D1AB82A-FC66-4F1B-AEF8-BC2AC1906715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4D8176-D79C-45AD-A79D-5E2DFA3D47B1}" type="pres">
      <dgm:prSet presAssocID="{35FC53FD-ED87-45D9-B3D7-B21BC3933118}" presName="Name13" presStyleLbl="parChTrans1D2" presStyleIdx="1" presStyleCnt="9"/>
      <dgm:spPr/>
      <dgm:t>
        <a:bodyPr/>
        <a:lstStyle/>
        <a:p>
          <a:endParaRPr lang="ru-RU"/>
        </a:p>
      </dgm:t>
    </dgm:pt>
    <dgm:pt modelId="{2BEE9E22-1E43-413E-AFD4-22606D3F08E1}" type="pres">
      <dgm:prSet presAssocID="{6D137C64-9FD2-442F-A371-2BD3D8F9EC79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24DDD5-B327-44F4-8E0B-ACE019F12357}" type="pres">
      <dgm:prSet presAssocID="{F41645AC-1F4C-4135-B986-61DC2D4894CD}" presName="Name13" presStyleLbl="parChTrans1D2" presStyleIdx="2" presStyleCnt="9"/>
      <dgm:spPr/>
      <dgm:t>
        <a:bodyPr/>
        <a:lstStyle/>
        <a:p>
          <a:endParaRPr lang="ru-RU"/>
        </a:p>
      </dgm:t>
    </dgm:pt>
    <dgm:pt modelId="{DA5205EA-5124-462E-A826-E0A690830971}" type="pres">
      <dgm:prSet presAssocID="{D98EB60C-D422-493E-8AFC-AE79DA838304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21B42F-209F-40BB-8EA9-892E3D178CB6}" type="pres">
      <dgm:prSet presAssocID="{6AF2DDF0-3CFC-4D7A-A017-239F2CA6C0FE}" presName="root" presStyleCnt="0"/>
      <dgm:spPr/>
    </dgm:pt>
    <dgm:pt modelId="{2762FE36-CEAD-49C5-8D64-327E82C22B22}" type="pres">
      <dgm:prSet presAssocID="{6AF2DDF0-3CFC-4D7A-A017-239F2CA6C0FE}" presName="rootComposite" presStyleCnt="0"/>
      <dgm:spPr/>
    </dgm:pt>
    <dgm:pt modelId="{F9930C25-776E-430D-AB9A-CF60C0CC8E2D}" type="pres">
      <dgm:prSet presAssocID="{6AF2DDF0-3CFC-4D7A-A017-239F2CA6C0FE}" presName="rootText" presStyleLbl="node1" presStyleIdx="1" presStyleCnt="3"/>
      <dgm:spPr/>
      <dgm:t>
        <a:bodyPr/>
        <a:lstStyle/>
        <a:p>
          <a:endParaRPr lang="ru-RU"/>
        </a:p>
      </dgm:t>
    </dgm:pt>
    <dgm:pt modelId="{2817BD80-EA59-47B0-83DD-46D2A3E0F57A}" type="pres">
      <dgm:prSet presAssocID="{6AF2DDF0-3CFC-4D7A-A017-239F2CA6C0FE}" presName="rootConnector" presStyleLbl="node1" presStyleIdx="1" presStyleCnt="3"/>
      <dgm:spPr/>
      <dgm:t>
        <a:bodyPr/>
        <a:lstStyle/>
        <a:p>
          <a:endParaRPr lang="ru-RU"/>
        </a:p>
      </dgm:t>
    </dgm:pt>
    <dgm:pt modelId="{445C1DBD-3078-4628-BFAA-93DC6FCCE807}" type="pres">
      <dgm:prSet presAssocID="{6AF2DDF0-3CFC-4D7A-A017-239F2CA6C0FE}" presName="childShape" presStyleCnt="0"/>
      <dgm:spPr/>
    </dgm:pt>
    <dgm:pt modelId="{7B5E9643-201A-4A58-BC70-A149095136D4}" type="pres">
      <dgm:prSet presAssocID="{39738411-950C-4958-AB0B-C82CE34A003A}" presName="Name13" presStyleLbl="parChTrans1D2" presStyleIdx="3" presStyleCnt="9"/>
      <dgm:spPr/>
      <dgm:t>
        <a:bodyPr/>
        <a:lstStyle/>
        <a:p>
          <a:endParaRPr lang="ru-RU"/>
        </a:p>
      </dgm:t>
    </dgm:pt>
    <dgm:pt modelId="{AA4806F7-55D3-418E-A13D-0F31B39C7A48}" type="pres">
      <dgm:prSet presAssocID="{436B3878-9076-4E9B-8AE7-9083F6A26DA9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76837-9BF9-4F2D-B2A9-AE1CC5E6C17F}" type="pres">
      <dgm:prSet presAssocID="{4F534ED3-059B-4B67-B37C-7EEACD57C7B5}" presName="Name13" presStyleLbl="parChTrans1D2" presStyleIdx="4" presStyleCnt="9"/>
      <dgm:spPr/>
      <dgm:t>
        <a:bodyPr/>
        <a:lstStyle/>
        <a:p>
          <a:endParaRPr lang="ru-RU"/>
        </a:p>
      </dgm:t>
    </dgm:pt>
    <dgm:pt modelId="{466F911A-C8C9-4AB7-B337-98F4019D8BD9}" type="pres">
      <dgm:prSet presAssocID="{2DCACAF8-CA51-4C02-BC2B-3A4B0C88287E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6C200B-27DD-4A3A-8563-B7691D37A746}" type="pres">
      <dgm:prSet presAssocID="{84AFB1B5-AEB4-449F-A263-E4F745B0190A}" presName="Name13" presStyleLbl="parChTrans1D2" presStyleIdx="5" presStyleCnt="9"/>
      <dgm:spPr/>
      <dgm:t>
        <a:bodyPr/>
        <a:lstStyle/>
        <a:p>
          <a:endParaRPr lang="ru-RU"/>
        </a:p>
      </dgm:t>
    </dgm:pt>
    <dgm:pt modelId="{7A58DAE1-8812-43F6-B521-7DE2512AD760}" type="pres">
      <dgm:prSet presAssocID="{B871AFFB-F76A-4538-9080-B767045F908C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CB3692-E931-4DD2-A451-693A506DE476}" type="pres">
      <dgm:prSet presAssocID="{D9BE5C7A-92F4-44B5-8F93-9DC9BF7C4A83}" presName="root" presStyleCnt="0"/>
      <dgm:spPr/>
    </dgm:pt>
    <dgm:pt modelId="{E791435D-3CF0-46F4-8820-C05FD25EA68F}" type="pres">
      <dgm:prSet presAssocID="{D9BE5C7A-92F4-44B5-8F93-9DC9BF7C4A83}" presName="rootComposite" presStyleCnt="0"/>
      <dgm:spPr/>
    </dgm:pt>
    <dgm:pt modelId="{8B442304-E918-4B1E-8C1C-22A70B508618}" type="pres">
      <dgm:prSet presAssocID="{D9BE5C7A-92F4-44B5-8F93-9DC9BF7C4A83}" presName="rootText" presStyleLbl="node1" presStyleIdx="2" presStyleCnt="3" custLinFactNeighborX="-523" custLinFactNeighborY="-363"/>
      <dgm:spPr/>
      <dgm:t>
        <a:bodyPr/>
        <a:lstStyle/>
        <a:p>
          <a:endParaRPr lang="ru-RU"/>
        </a:p>
      </dgm:t>
    </dgm:pt>
    <dgm:pt modelId="{DBE86478-9919-4381-8014-06B9E6742BA3}" type="pres">
      <dgm:prSet presAssocID="{D9BE5C7A-92F4-44B5-8F93-9DC9BF7C4A83}" presName="rootConnector" presStyleLbl="node1" presStyleIdx="2" presStyleCnt="3"/>
      <dgm:spPr/>
      <dgm:t>
        <a:bodyPr/>
        <a:lstStyle/>
        <a:p>
          <a:endParaRPr lang="ru-RU"/>
        </a:p>
      </dgm:t>
    </dgm:pt>
    <dgm:pt modelId="{20BD6950-4133-41D3-B204-E4C4FBC8344C}" type="pres">
      <dgm:prSet presAssocID="{D9BE5C7A-92F4-44B5-8F93-9DC9BF7C4A83}" presName="childShape" presStyleCnt="0"/>
      <dgm:spPr/>
    </dgm:pt>
    <dgm:pt modelId="{37DEF881-6BF3-4765-9136-36F3167C1796}" type="pres">
      <dgm:prSet presAssocID="{1FECA3B9-9AF0-45D1-B15D-F2CF19374B35}" presName="Name13" presStyleLbl="parChTrans1D2" presStyleIdx="6" presStyleCnt="9"/>
      <dgm:spPr/>
      <dgm:t>
        <a:bodyPr/>
        <a:lstStyle/>
        <a:p>
          <a:endParaRPr lang="ru-RU"/>
        </a:p>
      </dgm:t>
    </dgm:pt>
    <dgm:pt modelId="{AC74DD0A-4E52-4019-8079-1AA4AB152EBB}" type="pres">
      <dgm:prSet presAssocID="{334D255F-C6EA-4FB7-9B07-E739CCD401F8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2691C-0043-4381-94D6-51FEEDC2AB33}" type="pres">
      <dgm:prSet presAssocID="{DC8CC068-8B9F-4149-BB86-930BCBB18A5B}" presName="Name13" presStyleLbl="parChTrans1D2" presStyleIdx="7" presStyleCnt="9"/>
      <dgm:spPr/>
      <dgm:t>
        <a:bodyPr/>
        <a:lstStyle/>
        <a:p>
          <a:endParaRPr lang="ru-RU"/>
        </a:p>
      </dgm:t>
    </dgm:pt>
    <dgm:pt modelId="{79179D26-F196-4B48-9BC0-D71AA87B6EBE}" type="pres">
      <dgm:prSet presAssocID="{DBA13ACB-E0A0-4F42-AA54-D8D8C2D8EBD1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B944F-C591-4903-BF19-F4A080171FE2}" type="pres">
      <dgm:prSet presAssocID="{B2860749-711D-4FCC-B190-37919C8FABDC}" presName="Name13" presStyleLbl="parChTrans1D2" presStyleIdx="8" presStyleCnt="9"/>
      <dgm:spPr/>
      <dgm:t>
        <a:bodyPr/>
        <a:lstStyle/>
        <a:p>
          <a:endParaRPr lang="ru-RU"/>
        </a:p>
      </dgm:t>
    </dgm:pt>
    <dgm:pt modelId="{13489A3E-8F30-428D-A7F5-1FAF7D550FE7}" type="pres">
      <dgm:prSet presAssocID="{AE0AE939-350B-45E6-A9D3-635F6E46748F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499588-C8F8-49E8-B2AC-2E6B632DFB2B}" type="presOf" srcId="{382ED14F-5C95-4384-8DE6-C088F88FCC80}" destId="{ED60F036-07DA-4E80-83EF-A4BA95A826E6}" srcOrd="0" destOrd="0" presId="urn:microsoft.com/office/officeart/2005/8/layout/hierarchy3"/>
    <dgm:cxn modelId="{0F7FECD0-C641-4B37-ABEA-6EDA3BDD9921}" type="presOf" srcId="{1FECA3B9-9AF0-45D1-B15D-F2CF19374B35}" destId="{37DEF881-6BF3-4765-9136-36F3167C1796}" srcOrd="0" destOrd="0" presId="urn:microsoft.com/office/officeart/2005/8/layout/hierarchy3"/>
    <dgm:cxn modelId="{1D5052E9-E8E4-4196-87C3-7D190D85CE4C}" srcId="{D9BE5C7A-92F4-44B5-8F93-9DC9BF7C4A83}" destId="{DBA13ACB-E0A0-4F42-AA54-D8D8C2D8EBD1}" srcOrd="1" destOrd="0" parTransId="{DC8CC068-8B9F-4149-BB86-930BCBB18A5B}" sibTransId="{58F3542E-F346-43D5-AA52-323CA24A6A09}"/>
    <dgm:cxn modelId="{12535FAB-3F28-44D6-A63E-EE8A69A5CBBC}" type="presOf" srcId="{AE0AE939-350B-45E6-A9D3-635F6E46748F}" destId="{13489A3E-8F30-428D-A7F5-1FAF7D550FE7}" srcOrd="0" destOrd="0" presId="urn:microsoft.com/office/officeart/2005/8/layout/hierarchy3"/>
    <dgm:cxn modelId="{7AC415F6-B15D-4E9C-8518-BCA47773EFA6}" srcId="{382ED14F-5C95-4384-8DE6-C088F88FCC80}" destId="{D9BE5C7A-92F4-44B5-8F93-9DC9BF7C4A83}" srcOrd="2" destOrd="0" parTransId="{4D37F34A-A428-41AC-80D5-3CE9C0AB9D48}" sibTransId="{8570A903-55E2-404C-9CDE-E14242B17473}"/>
    <dgm:cxn modelId="{8977F4EE-BA82-49AB-B3F9-BA98C070E34E}" type="presOf" srcId="{DBA13ACB-E0A0-4F42-AA54-D8D8C2D8EBD1}" destId="{79179D26-F196-4B48-9BC0-D71AA87B6EBE}" srcOrd="0" destOrd="0" presId="urn:microsoft.com/office/officeart/2005/8/layout/hierarchy3"/>
    <dgm:cxn modelId="{5397F238-B14F-4860-9D8F-47E6996E4AFE}" srcId="{CAF18753-2FEC-4589-9784-BEBC5ED4209B}" destId="{3D1AB82A-FC66-4F1B-AEF8-BC2AC1906715}" srcOrd="0" destOrd="0" parTransId="{730367CC-97AB-4179-8962-65FC6C1D63A7}" sibTransId="{7FD0C5F7-2956-46AB-8A8F-8CD71C6F57BC}"/>
    <dgm:cxn modelId="{BC9EDA0C-0CF6-4922-B6E6-3EA87C8A59F9}" type="presOf" srcId="{39738411-950C-4958-AB0B-C82CE34A003A}" destId="{7B5E9643-201A-4A58-BC70-A149095136D4}" srcOrd="0" destOrd="0" presId="urn:microsoft.com/office/officeart/2005/8/layout/hierarchy3"/>
    <dgm:cxn modelId="{22D23EE1-8847-40C5-8C26-2C2DAFF24167}" type="presOf" srcId="{6AF2DDF0-3CFC-4D7A-A017-239F2CA6C0FE}" destId="{2817BD80-EA59-47B0-83DD-46D2A3E0F57A}" srcOrd="1" destOrd="0" presId="urn:microsoft.com/office/officeart/2005/8/layout/hierarchy3"/>
    <dgm:cxn modelId="{B5FE1539-EB6C-4551-8058-6C718D3716D7}" srcId="{D9BE5C7A-92F4-44B5-8F93-9DC9BF7C4A83}" destId="{AE0AE939-350B-45E6-A9D3-635F6E46748F}" srcOrd="2" destOrd="0" parTransId="{B2860749-711D-4FCC-B190-37919C8FABDC}" sibTransId="{4E116418-5E5A-4673-8BA9-3BCC8B450A8E}"/>
    <dgm:cxn modelId="{09F69F80-2A54-429C-9D55-B2EF32116149}" type="presOf" srcId="{84AFB1B5-AEB4-449F-A263-E4F745B0190A}" destId="{E16C200B-27DD-4A3A-8563-B7691D37A746}" srcOrd="0" destOrd="0" presId="urn:microsoft.com/office/officeart/2005/8/layout/hierarchy3"/>
    <dgm:cxn modelId="{F1EB1BDA-1E10-428A-BFB7-D26BD2B84F7F}" type="presOf" srcId="{334D255F-C6EA-4FB7-9B07-E739CCD401F8}" destId="{AC74DD0A-4E52-4019-8079-1AA4AB152EBB}" srcOrd="0" destOrd="0" presId="urn:microsoft.com/office/officeart/2005/8/layout/hierarchy3"/>
    <dgm:cxn modelId="{5AF36045-E7C1-4A1C-954C-80012C0EDC7D}" type="presOf" srcId="{D9BE5C7A-92F4-44B5-8F93-9DC9BF7C4A83}" destId="{DBE86478-9919-4381-8014-06B9E6742BA3}" srcOrd="1" destOrd="0" presId="urn:microsoft.com/office/officeart/2005/8/layout/hierarchy3"/>
    <dgm:cxn modelId="{E570D375-D2FD-48BB-B54D-19D8DBAA3ECA}" type="presOf" srcId="{730367CC-97AB-4179-8962-65FC6C1D63A7}" destId="{8B74AE40-22A5-44B8-8100-64434E9EE756}" srcOrd="0" destOrd="0" presId="urn:microsoft.com/office/officeart/2005/8/layout/hierarchy3"/>
    <dgm:cxn modelId="{094DFF93-2189-43C8-A725-93E649D485B4}" type="presOf" srcId="{CAF18753-2FEC-4589-9784-BEBC5ED4209B}" destId="{4AA13DB7-746F-44F3-B6A5-4DEAE9879CDE}" srcOrd="1" destOrd="0" presId="urn:microsoft.com/office/officeart/2005/8/layout/hierarchy3"/>
    <dgm:cxn modelId="{258C32B2-2054-4703-8815-D9499140E82E}" srcId="{CAF18753-2FEC-4589-9784-BEBC5ED4209B}" destId="{D98EB60C-D422-493E-8AFC-AE79DA838304}" srcOrd="2" destOrd="0" parTransId="{F41645AC-1F4C-4135-B986-61DC2D4894CD}" sibTransId="{533D5C20-8F7D-429C-A444-251C7078C260}"/>
    <dgm:cxn modelId="{4A4C0DAF-2BB6-4696-8269-2E56372C9AF5}" type="presOf" srcId="{DC8CC068-8B9F-4149-BB86-930BCBB18A5B}" destId="{AFC2691C-0043-4381-94D6-51FEEDC2AB33}" srcOrd="0" destOrd="0" presId="urn:microsoft.com/office/officeart/2005/8/layout/hierarchy3"/>
    <dgm:cxn modelId="{B50ADAC4-DA07-451D-8134-A0B54AC4D6CE}" srcId="{CAF18753-2FEC-4589-9784-BEBC5ED4209B}" destId="{6D137C64-9FD2-442F-A371-2BD3D8F9EC79}" srcOrd="1" destOrd="0" parTransId="{35FC53FD-ED87-45D9-B3D7-B21BC3933118}" sibTransId="{DC404DE9-691C-436E-AEC3-8B57B2FB3EED}"/>
    <dgm:cxn modelId="{26293B8A-AC70-45AC-B75C-F87ADE0580F7}" type="presOf" srcId="{D9BE5C7A-92F4-44B5-8F93-9DC9BF7C4A83}" destId="{8B442304-E918-4B1E-8C1C-22A70B508618}" srcOrd="0" destOrd="0" presId="urn:microsoft.com/office/officeart/2005/8/layout/hierarchy3"/>
    <dgm:cxn modelId="{FCCBE840-7BFA-4659-B942-3B1E7683664F}" type="presOf" srcId="{436B3878-9076-4E9B-8AE7-9083F6A26DA9}" destId="{AA4806F7-55D3-418E-A13D-0F31B39C7A48}" srcOrd="0" destOrd="0" presId="urn:microsoft.com/office/officeart/2005/8/layout/hierarchy3"/>
    <dgm:cxn modelId="{E4EEBCFD-6A4C-4613-BAB9-A888AE4ADB83}" type="presOf" srcId="{B871AFFB-F76A-4538-9080-B767045F908C}" destId="{7A58DAE1-8812-43F6-B521-7DE2512AD760}" srcOrd="0" destOrd="0" presId="urn:microsoft.com/office/officeart/2005/8/layout/hierarchy3"/>
    <dgm:cxn modelId="{5B5C6DA8-8C51-4AA2-8377-512312E83114}" srcId="{D9BE5C7A-92F4-44B5-8F93-9DC9BF7C4A83}" destId="{334D255F-C6EA-4FB7-9B07-E739CCD401F8}" srcOrd="0" destOrd="0" parTransId="{1FECA3B9-9AF0-45D1-B15D-F2CF19374B35}" sibTransId="{5F4CFCBE-9502-4AAE-9F51-6567E7F03CE3}"/>
    <dgm:cxn modelId="{4021F91B-5794-4A7A-9053-BD055402F237}" type="presOf" srcId="{35FC53FD-ED87-45D9-B3D7-B21BC3933118}" destId="{894D8176-D79C-45AD-A79D-5E2DFA3D47B1}" srcOrd="0" destOrd="0" presId="urn:microsoft.com/office/officeart/2005/8/layout/hierarchy3"/>
    <dgm:cxn modelId="{5C5CC0BE-E07C-4270-B349-7C0683081ADD}" type="presOf" srcId="{6AF2DDF0-3CFC-4D7A-A017-239F2CA6C0FE}" destId="{F9930C25-776E-430D-AB9A-CF60C0CC8E2D}" srcOrd="0" destOrd="0" presId="urn:microsoft.com/office/officeart/2005/8/layout/hierarchy3"/>
    <dgm:cxn modelId="{6F94EB7D-C0B9-4932-BD3B-6707ED4006B2}" type="presOf" srcId="{4F534ED3-059B-4B67-B37C-7EEACD57C7B5}" destId="{A0A76837-9BF9-4F2D-B2A9-AE1CC5E6C17F}" srcOrd="0" destOrd="0" presId="urn:microsoft.com/office/officeart/2005/8/layout/hierarchy3"/>
    <dgm:cxn modelId="{2D4456B5-7B32-44E7-BE06-B2F9C70DBFFB}" type="presOf" srcId="{CAF18753-2FEC-4589-9784-BEBC5ED4209B}" destId="{0FCEB352-53ED-4BB2-A333-0C909877E17B}" srcOrd="0" destOrd="0" presId="urn:microsoft.com/office/officeart/2005/8/layout/hierarchy3"/>
    <dgm:cxn modelId="{FD0768CC-8A29-4908-BA7E-0CB92C1FF956}" srcId="{6AF2DDF0-3CFC-4D7A-A017-239F2CA6C0FE}" destId="{436B3878-9076-4E9B-8AE7-9083F6A26DA9}" srcOrd="0" destOrd="0" parTransId="{39738411-950C-4958-AB0B-C82CE34A003A}" sibTransId="{94E5BDD2-BBF2-43D3-851D-AA03321F99B3}"/>
    <dgm:cxn modelId="{30B114CF-0BC6-4710-A390-812FA5BC7A9A}" srcId="{6AF2DDF0-3CFC-4D7A-A017-239F2CA6C0FE}" destId="{B871AFFB-F76A-4538-9080-B767045F908C}" srcOrd="2" destOrd="0" parTransId="{84AFB1B5-AEB4-449F-A263-E4F745B0190A}" sibTransId="{3FC1B2F9-063C-4181-9C52-04373F59883A}"/>
    <dgm:cxn modelId="{A7D1D019-EF6E-498B-A70B-080554AA188E}" type="presOf" srcId="{2DCACAF8-CA51-4C02-BC2B-3A4B0C88287E}" destId="{466F911A-C8C9-4AB7-B337-98F4019D8BD9}" srcOrd="0" destOrd="0" presId="urn:microsoft.com/office/officeart/2005/8/layout/hierarchy3"/>
    <dgm:cxn modelId="{14E7CCD7-A16F-4FEC-9CF5-64C48094ADCF}" type="presOf" srcId="{3D1AB82A-FC66-4F1B-AEF8-BC2AC1906715}" destId="{9CD0E443-757A-42A9-8953-CFA6BF185BA8}" srcOrd="0" destOrd="0" presId="urn:microsoft.com/office/officeart/2005/8/layout/hierarchy3"/>
    <dgm:cxn modelId="{65F1E6F7-7248-48E5-8311-DF8F5E7E9297}" type="presOf" srcId="{D98EB60C-D422-493E-8AFC-AE79DA838304}" destId="{DA5205EA-5124-462E-A826-E0A690830971}" srcOrd="0" destOrd="0" presId="urn:microsoft.com/office/officeart/2005/8/layout/hierarchy3"/>
    <dgm:cxn modelId="{4E7BDB98-D6E5-483B-BF19-8E20806FA289}" type="presOf" srcId="{B2860749-711D-4FCC-B190-37919C8FABDC}" destId="{456B944F-C591-4903-BF19-F4A080171FE2}" srcOrd="0" destOrd="0" presId="urn:microsoft.com/office/officeart/2005/8/layout/hierarchy3"/>
    <dgm:cxn modelId="{7006B04D-B672-4574-A2A6-A276F3738499}" type="presOf" srcId="{F41645AC-1F4C-4135-B986-61DC2D4894CD}" destId="{D324DDD5-B327-44F4-8E0B-ACE019F12357}" srcOrd="0" destOrd="0" presId="urn:microsoft.com/office/officeart/2005/8/layout/hierarchy3"/>
    <dgm:cxn modelId="{1E324156-75FB-4570-BAF8-953D44B12748}" srcId="{382ED14F-5C95-4384-8DE6-C088F88FCC80}" destId="{CAF18753-2FEC-4589-9784-BEBC5ED4209B}" srcOrd="0" destOrd="0" parTransId="{51886A39-B340-4009-A906-787953862440}" sibTransId="{A9EAB53D-28AB-4FE5-9688-1CD7C304061F}"/>
    <dgm:cxn modelId="{176D579A-4954-444C-963D-DDF3C1F44880}" srcId="{382ED14F-5C95-4384-8DE6-C088F88FCC80}" destId="{6AF2DDF0-3CFC-4D7A-A017-239F2CA6C0FE}" srcOrd="1" destOrd="0" parTransId="{C9B3B5CA-2FFA-4A21-B8F3-8A14B07848D3}" sibTransId="{548B7393-9613-4DC6-9A2B-004C7A4AFF3C}"/>
    <dgm:cxn modelId="{6D5F085E-5436-4511-92BD-0F815E567C66}" type="presOf" srcId="{6D137C64-9FD2-442F-A371-2BD3D8F9EC79}" destId="{2BEE9E22-1E43-413E-AFD4-22606D3F08E1}" srcOrd="0" destOrd="0" presId="urn:microsoft.com/office/officeart/2005/8/layout/hierarchy3"/>
    <dgm:cxn modelId="{C8F3EF76-24E6-4AFD-B22C-E770FA701ABD}" srcId="{6AF2DDF0-3CFC-4D7A-A017-239F2CA6C0FE}" destId="{2DCACAF8-CA51-4C02-BC2B-3A4B0C88287E}" srcOrd="1" destOrd="0" parTransId="{4F534ED3-059B-4B67-B37C-7EEACD57C7B5}" sibTransId="{F5F8CC30-4DA5-42BC-871E-DCA4D82212D8}"/>
    <dgm:cxn modelId="{C9938250-8E0C-426A-8BF4-5108D1C81862}" type="presParOf" srcId="{ED60F036-07DA-4E80-83EF-A4BA95A826E6}" destId="{FB3C0099-D194-4768-9F38-3614031AC885}" srcOrd="0" destOrd="0" presId="urn:microsoft.com/office/officeart/2005/8/layout/hierarchy3"/>
    <dgm:cxn modelId="{AD24D008-ADC4-4878-AF02-18AB08442463}" type="presParOf" srcId="{FB3C0099-D194-4768-9F38-3614031AC885}" destId="{A5C7EBAF-20AC-426E-B36A-46FE661DBBF2}" srcOrd="0" destOrd="0" presId="urn:microsoft.com/office/officeart/2005/8/layout/hierarchy3"/>
    <dgm:cxn modelId="{EC9DA940-9AA6-42FD-9884-F1E3849BFFBD}" type="presParOf" srcId="{A5C7EBAF-20AC-426E-B36A-46FE661DBBF2}" destId="{0FCEB352-53ED-4BB2-A333-0C909877E17B}" srcOrd="0" destOrd="0" presId="urn:microsoft.com/office/officeart/2005/8/layout/hierarchy3"/>
    <dgm:cxn modelId="{566AE2C3-469E-477A-912D-5FD62A17570C}" type="presParOf" srcId="{A5C7EBAF-20AC-426E-B36A-46FE661DBBF2}" destId="{4AA13DB7-746F-44F3-B6A5-4DEAE9879CDE}" srcOrd="1" destOrd="0" presId="urn:microsoft.com/office/officeart/2005/8/layout/hierarchy3"/>
    <dgm:cxn modelId="{B91F55DA-B94E-4763-B02E-CF7EC28D9796}" type="presParOf" srcId="{FB3C0099-D194-4768-9F38-3614031AC885}" destId="{427DF17C-C77E-48BB-95E9-E84FE8D95D35}" srcOrd="1" destOrd="0" presId="urn:microsoft.com/office/officeart/2005/8/layout/hierarchy3"/>
    <dgm:cxn modelId="{520A5501-0138-4A9C-AD43-FF2682964187}" type="presParOf" srcId="{427DF17C-C77E-48BB-95E9-E84FE8D95D35}" destId="{8B74AE40-22A5-44B8-8100-64434E9EE756}" srcOrd="0" destOrd="0" presId="urn:microsoft.com/office/officeart/2005/8/layout/hierarchy3"/>
    <dgm:cxn modelId="{16B2332C-CA91-49AD-A797-332F0B606B76}" type="presParOf" srcId="{427DF17C-C77E-48BB-95E9-E84FE8D95D35}" destId="{9CD0E443-757A-42A9-8953-CFA6BF185BA8}" srcOrd="1" destOrd="0" presId="urn:microsoft.com/office/officeart/2005/8/layout/hierarchy3"/>
    <dgm:cxn modelId="{FA0EB6E1-F88B-4172-8409-4FA6C702A94E}" type="presParOf" srcId="{427DF17C-C77E-48BB-95E9-E84FE8D95D35}" destId="{894D8176-D79C-45AD-A79D-5E2DFA3D47B1}" srcOrd="2" destOrd="0" presId="urn:microsoft.com/office/officeart/2005/8/layout/hierarchy3"/>
    <dgm:cxn modelId="{D2DBF3A3-C685-4071-BBD0-C48EA6EE1045}" type="presParOf" srcId="{427DF17C-C77E-48BB-95E9-E84FE8D95D35}" destId="{2BEE9E22-1E43-413E-AFD4-22606D3F08E1}" srcOrd="3" destOrd="0" presId="urn:microsoft.com/office/officeart/2005/8/layout/hierarchy3"/>
    <dgm:cxn modelId="{C2BE88BC-5BD2-4E6A-BE5B-D60E29AB70F3}" type="presParOf" srcId="{427DF17C-C77E-48BB-95E9-E84FE8D95D35}" destId="{D324DDD5-B327-44F4-8E0B-ACE019F12357}" srcOrd="4" destOrd="0" presId="urn:microsoft.com/office/officeart/2005/8/layout/hierarchy3"/>
    <dgm:cxn modelId="{25F1ECD0-EE2B-4798-8AC9-87073B39B983}" type="presParOf" srcId="{427DF17C-C77E-48BB-95E9-E84FE8D95D35}" destId="{DA5205EA-5124-462E-A826-E0A690830971}" srcOrd="5" destOrd="0" presId="urn:microsoft.com/office/officeart/2005/8/layout/hierarchy3"/>
    <dgm:cxn modelId="{2CD860B3-A8C9-4A3D-81A4-98BF3C506F3B}" type="presParOf" srcId="{ED60F036-07DA-4E80-83EF-A4BA95A826E6}" destId="{6E21B42F-209F-40BB-8EA9-892E3D178CB6}" srcOrd="1" destOrd="0" presId="urn:microsoft.com/office/officeart/2005/8/layout/hierarchy3"/>
    <dgm:cxn modelId="{15A256B3-3E44-4DB6-B160-5EF32140149D}" type="presParOf" srcId="{6E21B42F-209F-40BB-8EA9-892E3D178CB6}" destId="{2762FE36-CEAD-49C5-8D64-327E82C22B22}" srcOrd="0" destOrd="0" presId="urn:microsoft.com/office/officeart/2005/8/layout/hierarchy3"/>
    <dgm:cxn modelId="{94473246-29D4-4575-A017-0E55C663E71A}" type="presParOf" srcId="{2762FE36-CEAD-49C5-8D64-327E82C22B22}" destId="{F9930C25-776E-430D-AB9A-CF60C0CC8E2D}" srcOrd="0" destOrd="0" presId="urn:microsoft.com/office/officeart/2005/8/layout/hierarchy3"/>
    <dgm:cxn modelId="{72C844A5-B90D-41A2-BE4C-AAE2983B0DD5}" type="presParOf" srcId="{2762FE36-CEAD-49C5-8D64-327E82C22B22}" destId="{2817BD80-EA59-47B0-83DD-46D2A3E0F57A}" srcOrd="1" destOrd="0" presId="urn:microsoft.com/office/officeart/2005/8/layout/hierarchy3"/>
    <dgm:cxn modelId="{BCFB4A01-3775-4064-9066-C3FF4157E101}" type="presParOf" srcId="{6E21B42F-209F-40BB-8EA9-892E3D178CB6}" destId="{445C1DBD-3078-4628-BFAA-93DC6FCCE807}" srcOrd="1" destOrd="0" presId="urn:microsoft.com/office/officeart/2005/8/layout/hierarchy3"/>
    <dgm:cxn modelId="{B7970B27-DE17-4F69-906A-D0C1F7DDD4FC}" type="presParOf" srcId="{445C1DBD-3078-4628-BFAA-93DC6FCCE807}" destId="{7B5E9643-201A-4A58-BC70-A149095136D4}" srcOrd="0" destOrd="0" presId="urn:microsoft.com/office/officeart/2005/8/layout/hierarchy3"/>
    <dgm:cxn modelId="{AD99D475-167D-4191-A645-36AD33268F89}" type="presParOf" srcId="{445C1DBD-3078-4628-BFAA-93DC6FCCE807}" destId="{AA4806F7-55D3-418E-A13D-0F31B39C7A48}" srcOrd="1" destOrd="0" presId="urn:microsoft.com/office/officeart/2005/8/layout/hierarchy3"/>
    <dgm:cxn modelId="{165FCD5D-67C9-435A-8972-AD6B656D2BCE}" type="presParOf" srcId="{445C1DBD-3078-4628-BFAA-93DC6FCCE807}" destId="{A0A76837-9BF9-4F2D-B2A9-AE1CC5E6C17F}" srcOrd="2" destOrd="0" presId="urn:microsoft.com/office/officeart/2005/8/layout/hierarchy3"/>
    <dgm:cxn modelId="{9E83020E-C773-407D-ADE9-08B8BB60EE43}" type="presParOf" srcId="{445C1DBD-3078-4628-BFAA-93DC6FCCE807}" destId="{466F911A-C8C9-4AB7-B337-98F4019D8BD9}" srcOrd="3" destOrd="0" presId="urn:microsoft.com/office/officeart/2005/8/layout/hierarchy3"/>
    <dgm:cxn modelId="{7341BD65-BD2B-4052-9F3A-7CBB0A187592}" type="presParOf" srcId="{445C1DBD-3078-4628-BFAA-93DC6FCCE807}" destId="{E16C200B-27DD-4A3A-8563-B7691D37A746}" srcOrd="4" destOrd="0" presId="urn:microsoft.com/office/officeart/2005/8/layout/hierarchy3"/>
    <dgm:cxn modelId="{C17EB0F3-0895-4A52-B584-6CD6A71F281A}" type="presParOf" srcId="{445C1DBD-3078-4628-BFAA-93DC6FCCE807}" destId="{7A58DAE1-8812-43F6-B521-7DE2512AD760}" srcOrd="5" destOrd="0" presId="urn:microsoft.com/office/officeart/2005/8/layout/hierarchy3"/>
    <dgm:cxn modelId="{BC92DD5E-FE5D-4AE9-8886-2E17D98E2974}" type="presParOf" srcId="{ED60F036-07DA-4E80-83EF-A4BA95A826E6}" destId="{57CB3692-E931-4DD2-A451-693A506DE476}" srcOrd="2" destOrd="0" presId="urn:microsoft.com/office/officeart/2005/8/layout/hierarchy3"/>
    <dgm:cxn modelId="{1F38C4DF-CF17-4801-BA9B-1898746AE7E0}" type="presParOf" srcId="{57CB3692-E931-4DD2-A451-693A506DE476}" destId="{E791435D-3CF0-46F4-8820-C05FD25EA68F}" srcOrd="0" destOrd="0" presId="urn:microsoft.com/office/officeart/2005/8/layout/hierarchy3"/>
    <dgm:cxn modelId="{AC57BD5C-A86F-43B9-9A87-796B42ECEA99}" type="presParOf" srcId="{E791435D-3CF0-46F4-8820-C05FD25EA68F}" destId="{8B442304-E918-4B1E-8C1C-22A70B508618}" srcOrd="0" destOrd="0" presId="urn:microsoft.com/office/officeart/2005/8/layout/hierarchy3"/>
    <dgm:cxn modelId="{83BB618E-EB6B-439A-AF23-178CB8D9A878}" type="presParOf" srcId="{E791435D-3CF0-46F4-8820-C05FD25EA68F}" destId="{DBE86478-9919-4381-8014-06B9E6742BA3}" srcOrd="1" destOrd="0" presId="urn:microsoft.com/office/officeart/2005/8/layout/hierarchy3"/>
    <dgm:cxn modelId="{3A855443-C25B-4965-897B-0990596B04CC}" type="presParOf" srcId="{57CB3692-E931-4DD2-A451-693A506DE476}" destId="{20BD6950-4133-41D3-B204-E4C4FBC8344C}" srcOrd="1" destOrd="0" presId="urn:microsoft.com/office/officeart/2005/8/layout/hierarchy3"/>
    <dgm:cxn modelId="{A006C49C-749E-4BAC-844A-F815F4F0075F}" type="presParOf" srcId="{20BD6950-4133-41D3-B204-E4C4FBC8344C}" destId="{37DEF881-6BF3-4765-9136-36F3167C1796}" srcOrd="0" destOrd="0" presId="urn:microsoft.com/office/officeart/2005/8/layout/hierarchy3"/>
    <dgm:cxn modelId="{9573B313-297D-4983-9366-A5CD6017BDF3}" type="presParOf" srcId="{20BD6950-4133-41D3-B204-E4C4FBC8344C}" destId="{AC74DD0A-4E52-4019-8079-1AA4AB152EBB}" srcOrd="1" destOrd="0" presId="urn:microsoft.com/office/officeart/2005/8/layout/hierarchy3"/>
    <dgm:cxn modelId="{BD2E6608-D98F-483B-AAAC-D7713CDF1FFE}" type="presParOf" srcId="{20BD6950-4133-41D3-B204-E4C4FBC8344C}" destId="{AFC2691C-0043-4381-94D6-51FEEDC2AB33}" srcOrd="2" destOrd="0" presId="urn:microsoft.com/office/officeart/2005/8/layout/hierarchy3"/>
    <dgm:cxn modelId="{7C713D8F-33CF-4418-9980-4024559C48CC}" type="presParOf" srcId="{20BD6950-4133-41D3-B204-E4C4FBC8344C}" destId="{79179D26-F196-4B48-9BC0-D71AA87B6EBE}" srcOrd="3" destOrd="0" presId="urn:microsoft.com/office/officeart/2005/8/layout/hierarchy3"/>
    <dgm:cxn modelId="{276A0A58-4FDE-4C39-B442-51C01EAC3091}" type="presParOf" srcId="{20BD6950-4133-41D3-B204-E4C4FBC8344C}" destId="{456B944F-C591-4903-BF19-F4A080171FE2}" srcOrd="4" destOrd="0" presId="urn:microsoft.com/office/officeart/2005/8/layout/hierarchy3"/>
    <dgm:cxn modelId="{CFCF9D91-05EF-4608-9A77-B55BE27436B2}" type="presParOf" srcId="{20BD6950-4133-41D3-B204-E4C4FBC8344C}" destId="{13489A3E-8F30-428D-A7F5-1FAF7D550FE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0A598E-34CE-4705-A1EA-881E6D01FF99}">
      <dsp:nvSpPr>
        <dsp:cNvPr id="0" name=""/>
        <dsp:cNvSpPr/>
      </dsp:nvSpPr>
      <dsp:spPr>
        <a:xfrm rot="5400000">
          <a:off x="4127841" y="-1532215"/>
          <a:ext cx="1047750" cy="43780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99.8% literacy rates </a:t>
          </a:r>
          <a:endParaRPr lang="ru-RU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Leading higher education- especially in science and mathematics</a:t>
          </a:r>
          <a:endParaRPr lang="ru-RU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Strong vocational training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127841" y="-1532215"/>
        <a:ext cx="1047750" cy="4378086"/>
      </dsp:txXfrm>
    </dsp:sp>
    <dsp:sp modelId="{EEFB419B-A424-4487-9F9C-B3202C7C62CF}">
      <dsp:nvSpPr>
        <dsp:cNvPr id="0" name=""/>
        <dsp:cNvSpPr/>
      </dsp:nvSpPr>
      <dsp:spPr>
        <a:xfrm>
          <a:off x="0" y="1984"/>
          <a:ext cx="2462673" cy="1309687"/>
        </a:xfrm>
        <a:prstGeom prst="roundRect">
          <a:avLst/>
        </a:prstGeom>
        <a:solidFill>
          <a:srgbClr val="0033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Highly Educated Workforce</a:t>
          </a:r>
          <a:endParaRPr lang="ru-RU" sz="2000" kern="1200" dirty="0"/>
        </a:p>
      </dsp:txBody>
      <dsp:txXfrm>
        <a:off x="0" y="1984"/>
        <a:ext cx="2462673" cy="1309687"/>
      </dsp:txXfrm>
    </dsp:sp>
    <dsp:sp modelId="{E855DCB6-A2BC-4D9E-A3D4-2072B0B59822}">
      <dsp:nvSpPr>
        <dsp:cNvPr id="0" name=""/>
        <dsp:cNvSpPr/>
      </dsp:nvSpPr>
      <dsp:spPr>
        <a:xfrm rot="5400000">
          <a:off x="4127841" y="-157043"/>
          <a:ext cx="1047750" cy="43780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Update one’s skills approximately every 5 years</a:t>
          </a:r>
          <a:endParaRPr lang="ru-RU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Goal: stay up-to-date with latest trends and developments in profession 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127841" y="-157043"/>
        <a:ext cx="1047750" cy="4378086"/>
      </dsp:txXfrm>
    </dsp:sp>
    <dsp:sp modelId="{CCF31831-254B-4D7F-89EC-5FE58D8A016A}">
      <dsp:nvSpPr>
        <dsp:cNvPr id="0" name=""/>
        <dsp:cNvSpPr/>
      </dsp:nvSpPr>
      <dsp:spPr>
        <a:xfrm>
          <a:off x="0" y="1377156"/>
          <a:ext cx="2462673" cy="1309687"/>
        </a:xfrm>
        <a:prstGeom prst="roundRect">
          <a:avLst/>
        </a:prstGeom>
        <a:solidFill>
          <a:srgbClr val="00642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Professions with Formal “Continuing Education” Requirements </a:t>
          </a:r>
          <a:endParaRPr lang="ru-RU" sz="2000" kern="1200" dirty="0"/>
        </a:p>
      </dsp:txBody>
      <dsp:txXfrm>
        <a:off x="0" y="1377156"/>
        <a:ext cx="2462673" cy="1309687"/>
      </dsp:txXfrm>
    </dsp:sp>
    <dsp:sp modelId="{FB139EC5-ACE7-4BB4-B237-8199C1F7D121}">
      <dsp:nvSpPr>
        <dsp:cNvPr id="0" name=""/>
        <dsp:cNvSpPr/>
      </dsp:nvSpPr>
      <dsp:spPr>
        <a:xfrm rot="5400000">
          <a:off x="4127841" y="1218128"/>
          <a:ext cx="1047750" cy="43780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Emphasis on strong theoretical and technical knowledge</a:t>
          </a:r>
          <a:endParaRPr lang="ru-RU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Low emphasis on “soft skills” development</a:t>
          </a:r>
          <a:endParaRPr lang="ru-RU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Teaching methodology –mainly lecture-based, rather than interactive in nature.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127841" y="1218128"/>
        <a:ext cx="1047750" cy="4378086"/>
      </dsp:txXfrm>
    </dsp:sp>
    <dsp:sp modelId="{B51C206D-A1DD-44DC-8A96-F455526C1A6F}">
      <dsp:nvSpPr>
        <dsp:cNvPr id="0" name=""/>
        <dsp:cNvSpPr/>
      </dsp:nvSpPr>
      <dsp:spPr>
        <a:xfrm>
          <a:off x="0" y="2752328"/>
          <a:ext cx="2462673" cy="130968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Learning Style</a:t>
          </a:r>
          <a:endParaRPr lang="ru-RU" sz="2000" kern="1200" dirty="0"/>
        </a:p>
      </dsp:txBody>
      <dsp:txXfrm>
        <a:off x="0" y="2752328"/>
        <a:ext cx="2462673" cy="130968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9942EC-8FC1-4ABC-8529-D973C7A629AD}">
      <dsp:nvSpPr>
        <dsp:cNvPr id="0" name=""/>
        <dsp:cNvSpPr/>
      </dsp:nvSpPr>
      <dsp:spPr>
        <a:xfrm>
          <a:off x="1995785" y="243939"/>
          <a:ext cx="2104429" cy="1052214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Listening &amp; Learning from Experience of Others</a:t>
          </a:r>
          <a:endParaRPr lang="ru-RU" sz="1800" kern="1200" dirty="0"/>
        </a:p>
      </dsp:txBody>
      <dsp:txXfrm>
        <a:off x="1995785" y="243939"/>
        <a:ext cx="2104429" cy="1052214"/>
      </dsp:txXfrm>
    </dsp:sp>
    <dsp:sp modelId="{2674A52B-5D2A-4F58-B4AD-3E17447B77B9}">
      <dsp:nvSpPr>
        <dsp:cNvPr id="0" name=""/>
        <dsp:cNvSpPr/>
      </dsp:nvSpPr>
      <dsp:spPr>
        <a:xfrm rot="3472247">
          <a:off x="3368523" y="196924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3472247">
        <a:off x="3368523" y="1969242"/>
        <a:ext cx="1096445" cy="368275"/>
      </dsp:txXfrm>
    </dsp:sp>
    <dsp:sp modelId="{2E1B1BFC-CB7B-45CE-8B72-760D0D3198D3}">
      <dsp:nvSpPr>
        <dsp:cNvPr id="0" name=""/>
        <dsp:cNvSpPr/>
      </dsp:nvSpPr>
      <dsp:spPr>
        <a:xfrm>
          <a:off x="3733278" y="3010605"/>
          <a:ext cx="2104429" cy="1052214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Instant &amp; Continuous Feedback</a:t>
          </a:r>
          <a:endParaRPr lang="ru-RU" sz="1800" kern="1200" dirty="0"/>
        </a:p>
      </dsp:txBody>
      <dsp:txXfrm>
        <a:off x="3733278" y="3010605"/>
        <a:ext cx="2104429" cy="1052214"/>
      </dsp:txXfrm>
    </dsp:sp>
    <dsp:sp modelId="{3DD2F485-C49F-4852-8B06-27BEF3F1C539}">
      <dsp:nvSpPr>
        <dsp:cNvPr id="0" name=""/>
        <dsp:cNvSpPr/>
      </dsp:nvSpPr>
      <dsp:spPr>
        <a:xfrm rot="10800000">
          <a:off x="2499777" y="3352575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2499777" y="3352575"/>
        <a:ext cx="1096445" cy="368275"/>
      </dsp:txXfrm>
    </dsp:sp>
    <dsp:sp modelId="{48AE7C1F-BD58-4A7F-AB27-82F86269503F}">
      <dsp:nvSpPr>
        <dsp:cNvPr id="0" name=""/>
        <dsp:cNvSpPr/>
      </dsp:nvSpPr>
      <dsp:spPr>
        <a:xfrm>
          <a:off x="258291" y="3010605"/>
          <a:ext cx="2104429" cy="1052214"/>
        </a:xfrm>
        <a:prstGeom prst="roundRect">
          <a:avLst>
            <a:gd name="adj" fmla="val 10000"/>
          </a:avLst>
        </a:prstGeom>
        <a:solidFill>
          <a:srgbClr val="00642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Technology</a:t>
          </a:r>
          <a:endParaRPr lang="ru-RU" sz="1800" kern="1200" dirty="0"/>
        </a:p>
      </dsp:txBody>
      <dsp:txXfrm>
        <a:off x="258291" y="3010605"/>
        <a:ext cx="2104429" cy="1052214"/>
      </dsp:txXfrm>
    </dsp:sp>
    <dsp:sp modelId="{CF2D4E6E-7947-44AF-89E7-868F27C18462}">
      <dsp:nvSpPr>
        <dsp:cNvPr id="0" name=""/>
        <dsp:cNvSpPr/>
      </dsp:nvSpPr>
      <dsp:spPr>
        <a:xfrm rot="18127753">
          <a:off x="1631030" y="196924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8127753">
        <a:off x="1631030" y="1969242"/>
        <a:ext cx="1096445" cy="3682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CEB352-53ED-4BB2-A333-0C909877E17B}">
      <dsp:nvSpPr>
        <dsp:cNvPr id="0" name=""/>
        <dsp:cNvSpPr/>
      </dsp:nvSpPr>
      <dsp:spPr>
        <a:xfrm>
          <a:off x="266402" y="471"/>
          <a:ext cx="1589484" cy="794742"/>
        </a:xfrm>
        <a:prstGeom prst="roundRect">
          <a:avLst>
            <a:gd name="adj" fmla="val 10000"/>
          </a:avLst>
        </a:prstGeom>
        <a:solidFill>
          <a:srgbClr val="0033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  <a:cs typeface="Arial" pitchFamily="34" charset="0"/>
            </a:rPr>
            <a:t>Align HR Policies and Practices</a:t>
          </a:r>
          <a:endParaRPr lang="ru-RU" sz="1200" b="1" kern="1200" dirty="0">
            <a:latin typeface="+mn-lt"/>
            <a:cs typeface="Arial" pitchFamily="34" charset="0"/>
          </a:endParaRPr>
        </a:p>
      </dsp:txBody>
      <dsp:txXfrm>
        <a:off x="266402" y="471"/>
        <a:ext cx="1589484" cy="794742"/>
      </dsp:txXfrm>
    </dsp:sp>
    <dsp:sp modelId="{8B74AE40-22A5-44B8-8100-64434E9EE756}">
      <dsp:nvSpPr>
        <dsp:cNvPr id="0" name=""/>
        <dsp:cNvSpPr/>
      </dsp:nvSpPr>
      <dsp:spPr>
        <a:xfrm>
          <a:off x="425350" y="795213"/>
          <a:ext cx="158948" cy="596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056"/>
              </a:lnTo>
              <a:lnTo>
                <a:pt x="158948" y="596056"/>
              </a:lnTo>
            </a:path>
          </a:pathLst>
        </a:custGeom>
        <a:noFill/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D0E443-757A-42A9-8953-CFA6BF185BA8}">
      <dsp:nvSpPr>
        <dsp:cNvPr id="0" name=""/>
        <dsp:cNvSpPr/>
      </dsp:nvSpPr>
      <dsp:spPr>
        <a:xfrm>
          <a:off x="584299" y="993899"/>
          <a:ext cx="1271587" cy="794742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Integrate leadership competency requirements into hiring and promotion processes. 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584299" y="993899"/>
        <a:ext cx="1271587" cy="794742"/>
      </dsp:txXfrm>
    </dsp:sp>
    <dsp:sp modelId="{894D8176-D79C-45AD-A79D-5E2DFA3D47B1}">
      <dsp:nvSpPr>
        <dsp:cNvPr id="0" name=""/>
        <dsp:cNvSpPr/>
      </dsp:nvSpPr>
      <dsp:spPr>
        <a:xfrm>
          <a:off x="425350" y="795213"/>
          <a:ext cx="158948" cy="1589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484"/>
              </a:lnTo>
              <a:lnTo>
                <a:pt x="158948" y="1589484"/>
              </a:lnTo>
            </a:path>
          </a:pathLst>
        </a:custGeom>
        <a:noFill/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E9E22-1E43-413E-AFD4-22606D3F08E1}">
      <dsp:nvSpPr>
        <dsp:cNvPr id="0" name=""/>
        <dsp:cNvSpPr/>
      </dsp:nvSpPr>
      <dsp:spPr>
        <a:xfrm>
          <a:off x="584299" y="1987326"/>
          <a:ext cx="1271587" cy="79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Develop Key Performance Indicators (KPIs) to measure performance. 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584299" y="1987326"/>
        <a:ext cx="1271587" cy="794742"/>
      </dsp:txXfrm>
    </dsp:sp>
    <dsp:sp modelId="{D324DDD5-B327-44F4-8E0B-ACE019F12357}">
      <dsp:nvSpPr>
        <dsp:cNvPr id="0" name=""/>
        <dsp:cNvSpPr/>
      </dsp:nvSpPr>
      <dsp:spPr>
        <a:xfrm>
          <a:off x="425350" y="795213"/>
          <a:ext cx="158948" cy="2582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2912"/>
              </a:lnTo>
              <a:lnTo>
                <a:pt x="158948" y="2582912"/>
              </a:lnTo>
            </a:path>
          </a:pathLst>
        </a:custGeom>
        <a:noFill/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5205EA-5124-462E-A826-E0A690830971}">
      <dsp:nvSpPr>
        <dsp:cNvPr id="0" name=""/>
        <dsp:cNvSpPr/>
      </dsp:nvSpPr>
      <dsp:spPr>
        <a:xfrm>
          <a:off x="584299" y="2980754"/>
          <a:ext cx="1271587" cy="794742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Link pay to performance.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584299" y="2980754"/>
        <a:ext cx="1271587" cy="794742"/>
      </dsp:txXfrm>
    </dsp:sp>
    <dsp:sp modelId="{F9930C25-776E-430D-AB9A-CF60C0CC8E2D}">
      <dsp:nvSpPr>
        <dsp:cNvPr id="0" name=""/>
        <dsp:cNvSpPr/>
      </dsp:nvSpPr>
      <dsp:spPr>
        <a:xfrm>
          <a:off x="2253257" y="471"/>
          <a:ext cx="1589484" cy="794742"/>
        </a:xfrm>
        <a:prstGeom prst="roundRect">
          <a:avLst>
            <a:gd name="adj" fmla="val 10000"/>
          </a:avLst>
        </a:prstGeom>
        <a:solidFill>
          <a:srgbClr val="00642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  <a:cs typeface="Arial" pitchFamily="34" charset="0"/>
            </a:rPr>
            <a:t>Align Mission Statements, Corporate Culture &amp; Processes </a:t>
          </a:r>
          <a:endParaRPr lang="ru-RU" sz="1200" b="1" kern="1200" dirty="0">
            <a:latin typeface="+mn-lt"/>
            <a:cs typeface="Arial" pitchFamily="34" charset="0"/>
          </a:endParaRPr>
        </a:p>
      </dsp:txBody>
      <dsp:txXfrm>
        <a:off x="2253257" y="471"/>
        <a:ext cx="1589484" cy="794742"/>
      </dsp:txXfrm>
    </dsp:sp>
    <dsp:sp modelId="{7B5E9643-201A-4A58-BC70-A149095136D4}">
      <dsp:nvSpPr>
        <dsp:cNvPr id="0" name=""/>
        <dsp:cNvSpPr/>
      </dsp:nvSpPr>
      <dsp:spPr>
        <a:xfrm>
          <a:off x="2412206" y="795213"/>
          <a:ext cx="158948" cy="596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056"/>
              </a:lnTo>
              <a:lnTo>
                <a:pt x="158948" y="596056"/>
              </a:lnTo>
            </a:path>
          </a:pathLst>
        </a:custGeom>
        <a:noFill/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806F7-55D3-418E-A13D-0F31B39C7A48}">
      <dsp:nvSpPr>
        <dsp:cNvPr id="0" name=""/>
        <dsp:cNvSpPr/>
      </dsp:nvSpPr>
      <dsp:spPr>
        <a:xfrm>
          <a:off x="2571154" y="993899"/>
          <a:ext cx="1271587" cy="794742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Champion change and innovation as positive drivers for growth.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2571154" y="993899"/>
        <a:ext cx="1271587" cy="794742"/>
      </dsp:txXfrm>
    </dsp:sp>
    <dsp:sp modelId="{A0A76837-9BF9-4F2D-B2A9-AE1CC5E6C17F}">
      <dsp:nvSpPr>
        <dsp:cNvPr id="0" name=""/>
        <dsp:cNvSpPr/>
      </dsp:nvSpPr>
      <dsp:spPr>
        <a:xfrm>
          <a:off x="2412206" y="795213"/>
          <a:ext cx="158948" cy="1589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484"/>
              </a:lnTo>
              <a:lnTo>
                <a:pt x="158948" y="1589484"/>
              </a:lnTo>
            </a:path>
          </a:pathLst>
        </a:custGeom>
        <a:noFill/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F911A-C8C9-4AB7-B337-98F4019D8BD9}">
      <dsp:nvSpPr>
        <dsp:cNvPr id="0" name=""/>
        <dsp:cNvSpPr/>
      </dsp:nvSpPr>
      <dsp:spPr>
        <a:xfrm>
          <a:off x="2571154" y="1987326"/>
          <a:ext cx="1271587" cy="79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Senior executives to frequently communicate these values and exhibit these behaviors to employees.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2571154" y="1987326"/>
        <a:ext cx="1271587" cy="794742"/>
      </dsp:txXfrm>
    </dsp:sp>
    <dsp:sp modelId="{E16C200B-27DD-4A3A-8563-B7691D37A746}">
      <dsp:nvSpPr>
        <dsp:cNvPr id="0" name=""/>
        <dsp:cNvSpPr/>
      </dsp:nvSpPr>
      <dsp:spPr>
        <a:xfrm>
          <a:off x="2412206" y="795213"/>
          <a:ext cx="158948" cy="2582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2912"/>
              </a:lnTo>
              <a:lnTo>
                <a:pt x="158948" y="2582912"/>
              </a:lnTo>
            </a:path>
          </a:pathLst>
        </a:custGeom>
        <a:noFill/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58DAE1-8812-43F6-B521-7DE2512AD760}">
      <dsp:nvSpPr>
        <dsp:cNvPr id="0" name=""/>
        <dsp:cNvSpPr/>
      </dsp:nvSpPr>
      <dsp:spPr>
        <a:xfrm>
          <a:off x="2571154" y="2980754"/>
          <a:ext cx="1271587" cy="79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642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Design internal processes and procedures that encourage desired behaviors.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2571154" y="2980754"/>
        <a:ext cx="1271587" cy="794742"/>
      </dsp:txXfrm>
    </dsp:sp>
    <dsp:sp modelId="{8B442304-E918-4B1E-8C1C-22A70B508618}">
      <dsp:nvSpPr>
        <dsp:cNvPr id="0" name=""/>
        <dsp:cNvSpPr/>
      </dsp:nvSpPr>
      <dsp:spPr>
        <a:xfrm>
          <a:off x="4231800" y="0"/>
          <a:ext cx="1589484" cy="79474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Develop Internal Talent</a:t>
          </a:r>
          <a:endParaRPr lang="ru-RU" sz="1200" b="1" kern="1200" dirty="0"/>
        </a:p>
      </dsp:txBody>
      <dsp:txXfrm>
        <a:off x="4231800" y="0"/>
        <a:ext cx="1589484" cy="794742"/>
      </dsp:txXfrm>
    </dsp:sp>
    <dsp:sp modelId="{37DEF881-6BF3-4765-9136-36F3167C1796}">
      <dsp:nvSpPr>
        <dsp:cNvPr id="0" name=""/>
        <dsp:cNvSpPr/>
      </dsp:nvSpPr>
      <dsp:spPr>
        <a:xfrm>
          <a:off x="4390748" y="794742"/>
          <a:ext cx="167261" cy="596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527"/>
              </a:lnTo>
              <a:lnTo>
                <a:pt x="167261" y="596527"/>
              </a:lnTo>
            </a:path>
          </a:pathLst>
        </a:cu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4DD0A-4E52-4019-8079-1AA4AB152EBB}">
      <dsp:nvSpPr>
        <dsp:cNvPr id="0" name=""/>
        <dsp:cNvSpPr/>
      </dsp:nvSpPr>
      <dsp:spPr>
        <a:xfrm>
          <a:off x="4558010" y="993899"/>
          <a:ext cx="1271587" cy="794742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Provide learning and development opportunities.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Action Learning: 70/20/10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4558010" y="993899"/>
        <a:ext cx="1271587" cy="794742"/>
      </dsp:txXfrm>
    </dsp:sp>
    <dsp:sp modelId="{AFC2691C-0043-4381-94D6-51FEEDC2AB33}">
      <dsp:nvSpPr>
        <dsp:cNvPr id="0" name=""/>
        <dsp:cNvSpPr/>
      </dsp:nvSpPr>
      <dsp:spPr>
        <a:xfrm>
          <a:off x="4390748" y="794742"/>
          <a:ext cx="167261" cy="1589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955"/>
              </a:lnTo>
              <a:lnTo>
                <a:pt x="167261" y="1589955"/>
              </a:lnTo>
            </a:path>
          </a:pathLst>
        </a:cu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79D26-F196-4B48-9BC0-D71AA87B6EBE}">
      <dsp:nvSpPr>
        <dsp:cNvPr id="0" name=""/>
        <dsp:cNvSpPr/>
      </dsp:nvSpPr>
      <dsp:spPr>
        <a:xfrm>
          <a:off x="4558010" y="1987326"/>
          <a:ext cx="1271587" cy="79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Arial" pitchFamily="34" charset="0"/>
              <a:cs typeface="Arial" pitchFamily="34" charset="0"/>
            </a:rPr>
            <a:t>Delegate decision-making authority. </a:t>
          </a:r>
          <a:endParaRPr lang="ru-RU" sz="900" b="1" kern="1200" dirty="0">
            <a:latin typeface="Arial" pitchFamily="34" charset="0"/>
            <a:cs typeface="Arial" pitchFamily="34" charset="0"/>
          </a:endParaRPr>
        </a:p>
      </dsp:txBody>
      <dsp:txXfrm>
        <a:off x="4558010" y="1987326"/>
        <a:ext cx="1271587" cy="794742"/>
      </dsp:txXfrm>
    </dsp:sp>
    <dsp:sp modelId="{456B944F-C591-4903-BF19-F4A080171FE2}">
      <dsp:nvSpPr>
        <dsp:cNvPr id="0" name=""/>
        <dsp:cNvSpPr/>
      </dsp:nvSpPr>
      <dsp:spPr>
        <a:xfrm>
          <a:off x="4390748" y="794742"/>
          <a:ext cx="167261" cy="2583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383"/>
              </a:lnTo>
              <a:lnTo>
                <a:pt x="167261" y="2583383"/>
              </a:lnTo>
            </a:path>
          </a:pathLst>
        </a:cu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89A3E-8F30-428D-A7F5-1FAF7D550FE7}">
      <dsp:nvSpPr>
        <dsp:cNvPr id="0" name=""/>
        <dsp:cNvSpPr/>
      </dsp:nvSpPr>
      <dsp:spPr>
        <a:xfrm>
          <a:off x="4558010" y="2980754"/>
          <a:ext cx="1271587" cy="79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Arial" pitchFamily="34" charset="0"/>
              <a:cs typeface="Arial" pitchFamily="34" charset="0"/>
            </a:rPr>
            <a:t>Make leaders accountable for identifying and developing their successors.   </a:t>
          </a:r>
          <a:endParaRPr lang="ru-RU" sz="900" kern="1200" dirty="0">
            <a:latin typeface="Arial" pitchFamily="34" charset="0"/>
            <a:cs typeface="Arial" pitchFamily="34" charset="0"/>
          </a:endParaRPr>
        </a:p>
      </dsp:txBody>
      <dsp:txXfrm>
        <a:off x="4558010" y="2980754"/>
        <a:ext cx="1271587" cy="794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9C673-2297-4B5F-8393-D653C79A6441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4DBAD-EC2E-433C-A1D3-EB20AAF16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722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9284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4DBAD-EC2E-433C-A1D3-EB20AAF1670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0499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BECF945-BA67-4DBD-91C4-E16D2A7A9B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AF69F42-AAA5-4691-9D9C-5351A84E8ED0}" type="datetimeFigureOut">
              <a:rPr lang="ru-RU" smtClean="0"/>
              <a:pPr/>
              <a:t>27.03.2014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bamfua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hyperlink" Target="http://www.mfua.ru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mfua.ru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gif"/><Relationship Id="rId4" Type="http://schemas.openxmlformats.org/officeDocument/2006/relationships/hyperlink" Target="http://www.mbamfua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mfua.ru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gif"/><Relationship Id="rId4" Type="http://schemas.openxmlformats.org/officeDocument/2006/relationships/hyperlink" Target="http://www.mbamfua.r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blogs-images.forbes.com/davidkwilliams/files/2012/07/branson-.jpg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543800" cy="1800200"/>
          </a:xfrm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  <a:latin typeface="+mn-lt"/>
              </a:rPr>
              <a:t>Future Leadership Competency Requirements:</a:t>
            </a:r>
            <a:br>
              <a:rPr lang="en-US" sz="3600" dirty="0" smtClean="0">
                <a:solidFill>
                  <a:srgbClr val="002060"/>
                </a:solidFill>
                <a:latin typeface="+mn-lt"/>
              </a:rPr>
            </a:br>
            <a:r>
              <a:rPr lang="en-US" sz="3600" dirty="0" smtClean="0">
                <a:solidFill>
                  <a:srgbClr val="002060"/>
                </a:solidFill>
                <a:latin typeface="+mn-lt"/>
              </a:rPr>
              <a:t>Global Tendencies and Russian Specifics</a:t>
            </a:r>
            <a:endParaRPr lang="ru-RU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61760" cy="136815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Kathleen </a:t>
            </a:r>
            <a:r>
              <a:rPr lang="en-US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Zabelina</a:t>
            </a:r>
            <a:endParaRPr lang="en-US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Business School</a:t>
            </a:r>
            <a:r>
              <a:rPr lang="en-US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Director – The Moscow University of Finance and Law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March, 2014 </a:t>
            </a:r>
            <a:endParaRPr lang="en-US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http://www.mbamfua.ru/images/logo_mba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533" y="5517232"/>
            <a:ext cx="30384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mbamfua.ru/images/logo_mfua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73" y="5517232"/>
            <a:ext cx="6381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48338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The Role of Russian Business Schools: Leadership Competency Development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84784"/>
            <a:ext cx="7006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When incorporating leadership competency requirements into  program curriculums, learning preferences of Generation Y learners into consideration. </a:t>
            </a:r>
          </a:p>
          <a:p>
            <a:endParaRPr lang="en-US" dirty="0"/>
          </a:p>
        </p:txBody>
      </p:sp>
      <p:graphicFrame>
        <p:nvGraphicFramePr>
          <p:cNvPr id="13" name="Схема 12"/>
          <p:cNvGraphicFramePr/>
          <p:nvPr/>
        </p:nvGraphicFramePr>
        <p:xfrm>
          <a:off x="1115616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17841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Cultural Barriers to Leadership Development     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124744"/>
            <a:ext cx="7006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People learn to be leaders by doing leadership work. 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Practical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experience is key.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060848"/>
            <a:ext cx="80926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Bass &amp; </a:t>
            </a:r>
            <a:r>
              <a:rPr lang="en-US" dirty="0" err="1" smtClean="0"/>
              <a:t>Hoftseade’s</a:t>
            </a:r>
            <a:r>
              <a:rPr lang="en-US" dirty="0" smtClean="0"/>
              <a:t> Cultural Values </a:t>
            </a:r>
            <a:r>
              <a:rPr lang="en-US" dirty="0" smtClean="0"/>
              <a:t>Theory </a:t>
            </a:r>
            <a:r>
              <a:rPr lang="en-US" dirty="0" smtClean="0"/>
              <a:t>of Leadership:</a:t>
            </a:r>
          </a:p>
          <a:p>
            <a:pPr algn="ctr"/>
            <a:r>
              <a:rPr lang="en-US" dirty="0" smtClean="0"/>
              <a:t>7 Factors influence Leaders becoming “Transformational” or “Transactional</a:t>
            </a:r>
            <a:r>
              <a:rPr lang="en-US" dirty="0" smtClean="0"/>
              <a:t>”</a:t>
            </a:r>
          </a:p>
          <a:p>
            <a:pPr algn="ctr"/>
            <a:endParaRPr lang="en-US" dirty="0" smtClean="0"/>
          </a:p>
          <a:p>
            <a:endParaRPr lang="en-US" dirty="0" smtClean="0"/>
          </a:p>
          <a:p>
            <a:pPr algn="ctr"/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827584" y="3933056"/>
            <a:ext cx="6768752" cy="0"/>
          </a:xfrm>
          <a:prstGeom prst="straightConnector1">
            <a:avLst/>
          </a:prstGeom>
          <a:ln w="50800">
            <a:solidFill>
              <a:srgbClr val="003399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7504" y="37170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Low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596336" y="37170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/>
              <a:t>High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60232" y="436684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42D"/>
                </a:solidFill>
              </a:rPr>
              <a:t>Power Distance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7020272" y="3933056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508104" y="3501008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16016" y="278092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rgbClr val="00642D"/>
              </a:solidFill>
            </a:endParaRPr>
          </a:p>
          <a:p>
            <a:pPr algn="ctr"/>
            <a:r>
              <a:rPr lang="en-US" b="1" dirty="0" smtClean="0">
                <a:solidFill>
                  <a:srgbClr val="00642D"/>
                </a:solidFill>
              </a:rPr>
              <a:t> Fatalism 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012160" y="3933056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36096" y="4365104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42D"/>
                </a:solidFill>
              </a:rPr>
              <a:t>Risk Avoidance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732240" y="3501008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56176" y="306896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42D"/>
                </a:solidFill>
              </a:rPr>
              <a:t>Paternalism 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788024" y="3933056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139952" y="436510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42D"/>
                </a:solidFill>
              </a:rPr>
              <a:t>Competitive Behavior 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699792" y="3501008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835696" y="278092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rgbClr val="00642D"/>
              </a:solidFill>
            </a:endParaRPr>
          </a:p>
          <a:p>
            <a:pPr algn="ctr"/>
            <a:r>
              <a:rPr lang="en-US" b="1" dirty="0" smtClean="0">
                <a:solidFill>
                  <a:srgbClr val="00642D"/>
                </a:solidFill>
              </a:rPr>
              <a:t> Individualism </a:t>
            </a:r>
            <a:endParaRPr lang="ru-RU" b="1" dirty="0">
              <a:solidFill>
                <a:srgbClr val="00642D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1907704" y="3933056"/>
            <a:ext cx="0" cy="432048"/>
          </a:xfrm>
          <a:prstGeom prst="line">
            <a:avLst/>
          </a:prstGeom>
          <a:ln w="317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15616" y="4365104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642D"/>
                </a:solidFill>
              </a:rPr>
              <a:t>Long-term Strategy </a:t>
            </a:r>
            <a:endParaRPr lang="ru-RU" b="1" dirty="0">
              <a:solidFill>
                <a:srgbClr val="00642D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5576" y="5301208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When this model is applied to Russia, we can see that the cultural behaviors contributes to developing transactional leaders, meaning that many Western-based management styles are difficult to implement in Russia.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841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1223" y="188640"/>
            <a:ext cx="77724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The Role of Businesses: Leadership Development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124744"/>
            <a:ext cx="7515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According to a 2012 study published by the Hay Group, who has been running employee effectiveness studies since 2005 in Russia, 66% of respondents believe that their companies are not able to retain their best talents.*</a:t>
            </a:r>
          </a:p>
          <a:p>
            <a:endParaRPr 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 order for this situation to change, businesses in Russia need to: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1911939979"/>
              </p:ext>
            </p:extLst>
          </p:nvPr>
        </p:nvGraphicFramePr>
        <p:xfrm>
          <a:off x="999626" y="2564904"/>
          <a:ext cx="6096000" cy="3775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2893" y="6457890"/>
            <a:ext cx="7529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</a:t>
            </a:r>
            <a:r>
              <a:rPr lang="en-US" sz="1000" dirty="0" err="1"/>
              <a:t>Vyalova</a:t>
            </a:r>
            <a:r>
              <a:rPr lang="en-US" sz="1000" dirty="0"/>
              <a:t>, A., </a:t>
            </a:r>
            <a:r>
              <a:rPr lang="en-US" sz="1000" dirty="0" err="1"/>
              <a:t>Kiryushkina</a:t>
            </a:r>
            <a:r>
              <a:rPr lang="en-US" sz="1000" dirty="0"/>
              <a:t>, E., and </a:t>
            </a:r>
            <a:r>
              <a:rPr lang="en-US" sz="1000" dirty="0" err="1"/>
              <a:t>Shatova</a:t>
            </a:r>
            <a:r>
              <a:rPr lang="en-US" sz="1000" dirty="0"/>
              <a:t>, E. (2012).  </a:t>
            </a:r>
            <a:r>
              <a:rPr lang="en-US" sz="1000" i="1" dirty="0"/>
              <a:t>Russian Companies' Secret Weapon: Taking the </a:t>
            </a:r>
            <a:r>
              <a:rPr lang="en-US" sz="1000" i="1" dirty="0" smtClean="0"/>
              <a:t>Next </a:t>
            </a:r>
            <a:r>
              <a:rPr lang="en-US" sz="1000" i="1" dirty="0"/>
              <a:t>Step in Boosting Performance.  </a:t>
            </a:r>
            <a:r>
              <a:rPr lang="en-US" sz="1000" dirty="0"/>
              <a:t>Moscow, Russia:</a:t>
            </a:r>
            <a:r>
              <a:rPr lang="en-US" sz="1000" i="1" dirty="0"/>
              <a:t> </a:t>
            </a:r>
            <a:r>
              <a:rPr lang="en-US" sz="1000" dirty="0"/>
              <a:t>Hay Group. 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4178411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83876" y="338811"/>
            <a:ext cx="7900729" cy="857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Conclusion: 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890" y="1332057"/>
            <a:ext cx="7515742" cy="584775"/>
          </a:xfrm>
          <a:prstGeom prst="rect">
            <a:avLst/>
          </a:prstGeom>
          <a:solidFill>
            <a:srgbClr val="003366"/>
          </a:solidFill>
          <a:ln>
            <a:solidFill>
              <a:srgbClr val="0033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quality of senior leadership teams in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will 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become a more important issue to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businesses in Russia </a:t>
            </a:r>
            <a:r>
              <a:rPr lang="en-US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the future.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187" y="2222862"/>
            <a:ext cx="76303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Additional Drivers for Change:</a:t>
            </a:r>
          </a:p>
          <a:p>
            <a:endParaRPr 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-342900">
              <a:buFontTx/>
              <a:buChar char="-"/>
            </a:pPr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According to a 2012 study conducted by Deloitte’s Human Capital Consulting practice, 80%of 455 investment analysts surveyed are now using the quality of a company’s senior management team when assessing its value (p.4). </a:t>
            </a:r>
          </a:p>
          <a:p>
            <a:endParaRPr 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-342900">
              <a:buFontTx/>
              <a:buChar char="-"/>
            </a:pPr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 current demographic situation will prompt companies to develop their internal talent pipeline.  A first round of success stories - that is, a core number of  </a:t>
            </a:r>
            <a:r>
              <a:rPr lang="en-US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internally developed corporate talent rising to assume executive level positions, will reinforce this best practice.   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444" y="5157192"/>
            <a:ext cx="7515742" cy="830997"/>
          </a:xfrm>
          <a:prstGeom prst="rect">
            <a:avLst/>
          </a:prstGeom>
          <a:solidFill>
            <a:srgbClr val="00642D"/>
          </a:solidFill>
          <a:ln>
            <a:solidFill>
              <a:srgbClr val="00642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Corporations, in partnership with educational institutions, must assume accountability for improving the quality of the future generation of Russian business leaders .  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5890" y="6109265"/>
            <a:ext cx="745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 err="1"/>
              <a:t>Holland,S</a:t>
            </a:r>
            <a:r>
              <a:rPr lang="en-US" sz="1000" dirty="0"/>
              <a:t>. &amp; </a:t>
            </a:r>
            <a:r>
              <a:rPr lang="en-US" sz="1000" dirty="0" err="1"/>
              <a:t>Thom,M</a:t>
            </a:r>
            <a:r>
              <a:rPr lang="en-US" sz="1000" dirty="0"/>
              <a:t>. (2012).  </a:t>
            </a:r>
            <a:r>
              <a:rPr lang="en-US" sz="1000" i="1" dirty="0"/>
              <a:t>The Leadership Premium- How Companies Win the Confidence of Investors</a:t>
            </a:r>
            <a:r>
              <a:rPr lang="en-US" sz="1000" dirty="0" smtClean="0"/>
              <a:t>. London</a:t>
            </a:r>
            <a:r>
              <a:rPr lang="en-US" sz="1000" dirty="0"/>
              <a:t>, UK:  Deloitte </a:t>
            </a:r>
            <a:r>
              <a:rPr lang="en-US" sz="1000" dirty="0" err="1"/>
              <a:t>Touche</a:t>
            </a:r>
            <a:r>
              <a:rPr lang="en-US" sz="1000" dirty="0"/>
              <a:t> </a:t>
            </a:r>
            <a:r>
              <a:rPr lang="en-US" sz="1000" dirty="0" err="1"/>
              <a:t>Thomatsu</a:t>
            </a:r>
            <a:r>
              <a:rPr lang="en-US" sz="1000" dirty="0"/>
              <a:t> Limited. </a:t>
            </a:r>
            <a:endParaRPr lang="ru-RU" sz="1000" dirty="0"/>
          </a:p>
        </p:txBody>
      </p:sp>
    </p:spTree>
    <p:extLst>
      <p:ext uri="{BB962C8B-B14F-4D97-AF65-F5344CB8AC3E}">
        <p14:creationId xmlns="" xmlns:p14="http://schemas.microsoft.com/office/powerpoint/2010/main" val="141157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3873"/>
            <a:ext cx="7620000" cy="1016643"/>
          </a:xfrm>
        </p:spPr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  <a:latin typeface="+mn-lt"/>
              </a:rPr>
              <a:t>Agenda</a:t>
            </a:r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67544" y="1196752"/>
            <a:ext cx="7560840" cy="38849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 competencies 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equirements for business </a:t>
            </a: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eaders in the next 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years: Global trends</a:t>
            </a:r>
          </a:p>
          <a:p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Review of existing competency profile of Russian leaders, and applicability of  global findings in context   </a:t>
            </a:r>
          </a:p>
          <a:p>
            <a:endParaRPr lang="en-US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 role of  Russian culture and history : barriers to leadership development </a:t>
            </a:r>
          </a:p>
          <a:p>
            <a:endParaRPr lang="en-US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Why corporations needs to  assume accountability of developing 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human capital </a:t>
            </a:r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 Russia </a:t>
            </a:r>
          </a:p>
          <a:p>
            <a:endParaRPr lang="ru-RU" sz="2000" dirty="0"/>
          </a:p>
          <a:p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3200" dirty="0"/>
          </a:p>
          <a:p>
            <a:endParaRPr lang="en-US" sz="3200" dirty="0" smtClean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 smtClean="0">
              <a:solidFill>
                <a:srgbClr val="002060"/>
              </a:solidFill>
            </a:endParaRPr>
          </a:p>
          <a:p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81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4343400"/>
            <a:ext cx="9144000" cy="0"/>
          </a:xfrm>
          <a:prstGeom prst="rect">
            <a:avLst/>
          </a:prstGeom>
          <a:solidFill>
            <a:srgbClr val="E2E9EB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81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5638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0" y="6934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8229600"/>
            <a:ext cx="9144000" cy="0"/>
          </a:xfrm>
          <a:prstGeom prst="rect">
            <a:avLst/>
          </a:prstGeom>
          <a:solidFill>
            <a:srgbClr val="E2E9EB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81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0" y="952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0" y="1082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0" y="12115800"/>
            <a:ext cx="9144000" cy="0"/>
          </a:xfrm>
          <a:prstGeom prst="rect">
            <a:avLst/>
          </a:prstGeom>
          <a:solidFill>
            <a:srgbClr val="E2E9EB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4" descr="http://www.mbamfua.ru/images/logo_mfua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6381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://www.mbamfua.ru/images/logo_mba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509" y="5589240"/>
            <a:ext cx="30384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6758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002060"/>
                </a:solidFill>
                <a:latin typeface="+mn-lt"/>
              </a:rPr>
              <a:t>Background</a:t>
            </a:r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412776"/>
            <a:ext cx="74353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Leadership Competencies: Why do they matter?</a:t>
            </a:r>
          </a:p>
          <a:p>
            <a:endParaRPr lang="en-US" sz="2400" dirty="0">
              <a:solidFill>
                <a:srgbClr val="003399"/>
              </a:solidFill>
            </a:endParaRP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In spite of record unemployment levels across many developed economies, one of the biggest risk that global businesses now face is a talent and skills shortage</a:t>
            </a:r>
            <a:r>
              <a:rPr lang="en-US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.*</a:t>
            </a: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endParaRPr lang="en-US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Based on global research studies conducted on this topic,  approximately  50% **of current leaders are ineffective in the skills critical for the next three years, and this issue impacts the productivity and bottom line of their firms. </a:t>
            </a:r>
            <a:endParaRPr lang="en-US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endParaRPr lang="en-US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spcBef>
                <a:spcPct val="0"/>
              </a:spcBef>
              <a:buFont typeface="Arial" pitchFamily="34" charset="0"/>
              <a:buChar char="•"/>
            </a:pP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Demographics- baby boomers are retiring, </a:t>
            </a:r>
            <a:r>
              <a:rPr lang="en-US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and there </a:t>
            </a: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are not enough </a:t>
            </a:r>
            <a:r>
              <a:rPr lang="en-US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competent and experienced managers available to take their place.  </a:t>
            </a:r>
          </a:p>
          <a:p>
            <a:pPr>
              <a:spcBef>
                <a:spcPct val="0"/>
              </a:spcBef>
            </a:pPr>
            <a:endParaRPr lang="en-US" sz="1200" spc="-100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en-US" sz="1200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sz="12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*    Source:  2011 </a:t>
            </a:r>
            <a:r>
              <a:rPr lang="en-US" sz="1200" spc="-100" dirty="0" err="1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Llyod’s</a:t>
            </a:r>
            <a:r>
              <a:rPr lang="en-US" sz="12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Risk Index</a:t>
            </a:r>
          </a:p>
          <a:p>
            <a:pPr>
              <a:spcBef>
                <a:spcPct val="0"/>
              </a:spcBef>
            </a:pPr>
            <a:r>
              <a:rPr lang="en-US" sz="12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**   Source:  “Development Dimensions International (DDI)  Global Leadership  Forecast 201</a:t>
            </a:r>
            <a:r>
              <a:rPr lang="ru-RU" sz="12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lang="en-US" sz="12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”</a:t>
            </a:r>
          </a:p>
          <a:p>
            <a:pPr>
              <a:spcBef>
                <a:spcPct val="0"/>
              </a:spcBef>
            </a:pPr>
            <a:endParaRPr lang="en-US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6" name="Picture 4" descr="http://www.mbamfua.ru/images/logo_mfua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5889211"/>
            <a:ext cx="6381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mbamfua.ru/images/logo_mba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889210"/>
            <a:ext cx="3038475" cy="638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171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180109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>
                <a:solidFill>
                  <a:srgbClr val="002060"/>
                </a:solidFill>
                <a:latin typeface="+mn-lt"/>
              </a:rPr>
              <a:t>What Makes these Leaders Great?</a:t>
            </a:r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26" name="Picture 2" descr="http://blogs-images.forbes.com/davidkwilliams/files/2012/10/branson-300x194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2857500" cy="18478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rry P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42" y="2492896"/>
            <a:ext cx="1771651" cy="2686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dra Nooy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769" y="3140968"/>
            <a:ext cx="2397419" cy="18939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arren Buffet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071" y="1196752"/>
            <a:ext cx="1771651" cy="2686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blogs-images.forbes.com/joemaddalone/files/2012/02/jack-welch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356992"/>
            <a:ext cx="1997698" cy="22067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blogs-images.forbes.com/joemaddalone/files/2012/02/120202_Mark_Zuckerberg_2-300x197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625487"/>
            <a:ext cx="2397419" cy="187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9913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9992" y="2868955"/>
            <a:ext cx="340290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1600" b="1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              </a:t>
            </a:r>
            <a:r>
              <a:rPr lang="en-US" sz="1600" b="1" u="sng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Current Strengths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Interpersonal skills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Technical skills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Building customer loyalty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Top 5 competencies required for the next three years by leaders globally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7968" y="5373216"/>
            <a:ext cx="7092652" cy="576064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5 competencies defined as key for the next three years, share the common aspect of driving the business forward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89368" y="2868955"/>
            <a:ext cx="3574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1600" b="1" u="sng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Top 5 Requirements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Fostering creativity and innovation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Identifying and developing talent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Driving and managing change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Coaching and developing talent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600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Executing organizational strategy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788296" y="3976950"/>
            <a:ext cx="45699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vs.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7968" y="1501699"/>
            <a:ext cx="7006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According to a study published in 2012 by Development Dimensions International (DDI), which aimed to measure the perception of the current quality of leaders globally, a significant gap exists between current skill strengths and future requirements. </a:t>
            </a:r>
            <a:endParaRPr lang="ru-RU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517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Global Leadership Competency Findings: Applicability to Russia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2775" y="3501664"/>
            <a:ext cx="2402292" cy="1754326"/>
          </a:xfrm>
          <a:prstGeom prst="rect">
            <a:avLst/>
          </a:prstGeom>
          <a:noFill/>
          <a:ln w="31750">
            <a:solidFill>
              <a:srgbClr val="00642D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1600" b="1" u="sng" spc="-100" dirty="0" smtClean="0">
                <a:solidFill>
                  <a:srgbClr val="00642D"/>
                </a:solidFill>
                <a:latin typeface="Arial" pitchFamily="34" charset="0"/>
                <a:ea typeface="+mj-ea"/>
                <a:cs typeface="Arial" pitchFamily="34" charset="0"/>
              </a:rPr>
              <a:t>(+) </a:t>
            </a:r>
            <a:r>
              <a:rPr lang="en-US" sz="1600" b="1" u="sng" spc="-100" dirty="0" err="1" smtClean="0">
                <a:solidFill>
                  <a:srgbClr val="00642D"/>
                </a:solidFill>
                <a:latin typeface="Arial" pitchFamily="34" charset="0"/>
                <a:ea typeface="+mj-ea"/>
                <a:cs typeface="Arial" pitchFamily="34" charset="0"/>
              </a:rPr>
              <a:t>Stregths</a:t>
            </a:r>
            <a:endParaRPr lang="en-US" sz="1600" b="1" u="sng" spc="-100" dirty="0" smtClean="0">
              <a:solidFill>
                <a:srgbClr val="00642D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Technical skills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Decision-making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Executing performance results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489528" y="1349298"/>
            <a:ext cx="70063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Separate research published in 2006  by </a:t>
            </a:r>
            <a:r>
              <a:rPr lang="en-US" spc="-100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Grachev</a:t>
            </a: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pc="-100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Bobina</a:t>
            </a: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specifically analyzed current leadership behaviors and competency levels amongst Russian leaders, that were identified as part of a large cross cultural research program entitled the “Globe Study”.  </a:t>
            </a:r>
          </a:p>
          <a:p>
            <a:pPr>
              <a:spcBef>
                <a:spcPct val="0"/>
              </a:spcBef>
            </a:pPr>
            <a:endParaRPr lang="en-US" spc="-1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The Globe study findings, as analyzed by </a:t>
            </a:r>
            <a:r>
              <a:rPr lang="en-US" spc="-100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Grachev</a:t>
            </a: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and </a:t>
            </a:r>
            <a:r>
              <a:rPr lang="en-US" spc="-100" dirty="0" err="1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Bobina</a:t>
            </a:r>
            <a:r>
              <a:rPr lang="en-US" spc="-100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, help to build a competency profile for Russian business leaders.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87824" y="3501664"/>
            <a:ext cx="2452852" cy="1754326"/>
          </a:xfrm>
          <a:prstGeom prst="rect">
            <a:avLst/>
          </a:prstGeom>
          <a:noFill/>
          <a:ln w="31750">
            <a:solidFill>
              <a:srgbClr val="003366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1600" b="1" u="sng" spc="-1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Neutral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Building relationships 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Networking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Communication skills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Team orientation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84692" y="3490766"/>
            <a:ext cx="2443692" cy="1754326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1600" b="1" u="sng" spc="-100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(-) Weakness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Innovation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Identifying /developing talent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>
                <a:latin typeface="Arial" pitchFamily="34" charset="0"/>
                <a:ea typeface="+mj-ea"/>
                <a:cs typeface="Arial" pitchFamily="34" charset="0"/>
              </a:rPr>
              <a:t>Creating strategic </a:t>
            </a: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vision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1400" spc="-100" dirty="0" smtClean="0">
                <a:latin typeface="Arial" pitchFamily="34" charset="0"/>
                <a:ea typeface="+mj-ea"/>
                <a:cs typeface="Arial" pitchFamily="34" charset="0"/>
              </a:rPr>
              <a:t>Risk management</a:t>
            </a:r>
            <a:endParaRPr lang="ru-RU" sz="1400" spc="-1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3894" y="5589240"/>
            <a:ext cx="7564490" cy="576064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Those competencies that were defined as key in the DDI survey, strongly overlap with skill weaknesses of Russian leaders,  identified in the Globe study 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8411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Global Leadership Competency Findings: Applicability to Russia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4001720"/>
            <a:ext cx="2559600" cy="2307600"/>
          </a:xfrm>
          <a:prstGeom prst="rect">
            <a:avLst/>
          </a:prstGeom>
          <a:noFill/>
          <a:ln w="31750">
            <a:solidFill>
              <a:srgbClr val="00642D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30%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of respondents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agreed that the top 5 competencies identified as critical for leaders by DDI were fully applicable for Russia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0"/>
              </a:spcBef>
            </a:pPr>
            <a:endParaRPr lang="en-US" i="1" dirty="0" smtClean="0"/>
          </a:p>
          <a:p>
            <a:pPr>
              <a:spcBef>
                <a:spcPct val="0"/>
              </a:spcBef>
            </a:pP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500" y="1393210"/>
            <a:ext cx="77308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Due to the significant time period that elapsed between </a:t>
            </a:r>
            <a:r>
              <a:rPr lang="en-US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Grachev</a:t>
            </a:r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Bobina’s</a:t>
            </a:r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findings and the publication of DDI’s research, a need was identified  to conduct independent research to identify if additional competencies would be key for Russian leaders in the next three years. </a:t>
            </a:r>
          </a:p>
          <a:p>
            <a:endParaRPr 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 online survey was created and distributed to business leaders, HR managers, and MBA faculty in Russia.  54 respondents participated.   </a:t>
            </a:r>
          </a:p>
          <a:p>
            <a:r>
              <a:rPr lang="en-US" dirty="0" smtClean="0"/>
              <a:t>			 </a:t>
            </a:r>
          </a:p>
          <a:p>
            <a:pPr lvl="5"/>
            <a:r>
              <a:rPr lang="en-US" sz="2000" b="1" dirty="0" smtClean="0"/>
              <a:t>       </a:t>
            </a: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Key findings include: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83142" y="3995336"/>
            <a:ext cx="2559600" cy="2307600"/>
          </a:xfrm>
          <a:prstGeom prst="rect">
            <a:avLst/>
          </a:prstGeom>
          <a:noFill/>
          <a:ln w="31750">
            <a:solidFill>
              <a:srgbClr val="00336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en-US" sz="1600" b="1" i="1" dirty="0">
                <a:latin typeface="Arial" pitchFamily="34" charset="0"/>
                <a:cs typeface="Arial" pitchFamily="34" charset="0"/>
              </a:rPr>
              <a:t>43%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 found DDI’s results somewhat applicable,  and </a:t>
            </a:r>
            <a:r>
              <a:rPr lang="en-US" sz="1600" b="1" i="1" dirty="0">
                <a:latin typeface="Arial" pitchFamily="34" charset="0"/>
                <a:cs typeface="Arial" pitchFamily="34" charset="0"/>
              </a:rPr>
              <a:t>27%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indicated that they were not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applicable at all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0"/>
              </a:spcBef>
            </a:pPr>
            <a:endParaRPr lang="en-US" i="1" dirty="0"/>
          </a:p>
          <a:p>
            <a:pPr>
              <a:spcBef>
                <a:spcPct val="0"/>
              </a:spcBef>
            </a:pPr>
            <a:r>
              <a:rPr lang="en-US" i="1" dirty="0" smtClean="0"/>
              <a:t>  </a:t>
            </a:r>
          </a:p>
          <a:p>
            <a:pPr>
              <a:spcBef>
                <a:spcPct val="0"/>
              </a:spcBef>
            </a:pP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611602" y="4000996"/>
            <a:ext cx="2560798" cy="2308324"/>
          </a:xfrm>
          <a:prstGeom prst="rect">
            <a:avLst/>
          </a:prstGeom>
          <a:noFill/>
          <a:ln w="31750" cmpd="sng">
            <a:solidFill>
              <a:srgbClr val="C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en-US" sz="1600" i="1" dirty="0">
                <a:latin typeface="Arial" pitchFamily="34" charset="0"/>
                <a:cs typeface="Arial" pitchFamily="34" charset="0"/>
              </a:rPr>
              <a:t>When asked to select other critical competencies from DDI’s list, </a:t>
            </a:r>
            <a:r>
              <a:rPr lang="en-US" sz="1600" b="1" i="1" dirty="0">
                <a:latin typeface="Arial" pitchFamily="34" charset="0"/>
                <a:cs typeface="Arial" pitchFamily="34" charset="0"/>
              </a:rPr>
              <a:t>71%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chose  “Building networks and relationships” and </a:t>
            </a:r>
            <a:r>
              <a:rPr lang="en-US" sz="1600" b="1" i="1" dirty="0">
                <a:latin typeface="Arial" pitchFamily="34" charset="0"/>
                <a:cs typeface="Arial" pitchFamily="34" charset="0"/>
              </a:rPr>
              <a:t>51%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selected 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Communication &amp; Interpersonal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Skills”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”. </a:t>
            </a:r>
            <a:endParaRPr lang="ru-RU" sz="16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5831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188640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Matrix of Key Competencies and  Development Needs for Russian Leaders 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+mn-lt"/>
              </a:rPr>
              <a:t>(Short-term, next 3 years)</a:t>
            </a:r>
            <a:endParaRPr lang="ru-RU" sz="20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53452510"/>
              </p:ext>
            </p:extLst>
          </p:nvPr>
        </p:nvGraphicFramePr>
        <p:xfrm>
          <a:off x="395536" y="1412776"/>
          <a:ext cx="7377066" cy="5225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6833"/>
                <a:gridCol w="2495499"/>
                <a:gridCol w="2494734"/>
              </a:tblGrid>
              <a:tr h="792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Leadership Competencies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identified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as key in next three years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       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   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(DDI Global Study)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Additional Competencies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identified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as key for Russian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leaders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(Author’s Survey)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Current Competency Level of Russian Leaders, according to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Grachev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Bobina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(Globe Study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94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Change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management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Low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94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 Identifying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and developing future talent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Low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Encouraging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creativity and innovation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Low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94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Coaching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and developing others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Low</a:t>
                      </a:r>
                      <a:endParaRPr lang="ru-RU" sz="12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</a:rPr>
                        <a:t>Execution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</a:rPr>
                        <a:t>of organizational strategy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0" dirty="0" smtClean="0">
                          <a:effectLst/>
                        </a:rPr>
                        <a:t>High</a:t>
                      </a:r>
                      <a:endParaRPr lang="ru-RU" sz="1200" b="1" i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Building </a:t>
                      </a:r>
                      <a:r>
                        <a:rPr lang="en-US" sz="1200" b="1" dirty="0">
                          <a:effectLst/>
                        </a:rPr>
                        <a:t>networks and relationships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Medium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Communication </a:t>
                      </a:r>
                      <a:r>
                        <a:rPr lang="en-US" sz="1200" b="1" dirty="0">
                          <a:effectLst/>
                        </a:rPr>
                        <a:t>&amp; interpersonal skills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</a:rPr>
                        <a:t>Medium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7490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28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35294" y="332656"/>
            <a:ext cx="7620000" cy="1016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solidFill>
                  <a:srgbClr val="002060"/>
                </a:solidFill>
                <a:latin typeface="+mn-lt"/>
              </a:rPr>
              <a:t>Russian Investment in Human Capital Development: Historical Perspective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84784"/>
            <a:ext cx="700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n-US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Century Practices: </a:t>
            </a:r>
            <a:endParaRPr lang="en-US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2050385456"/>
              </p:ext>
            </p:extLst>
          </p:nvPr>
        </p:nvGraphicFramePr>
        <p:xfrm>
          <a:off x="755576" y="2348880"/>
          <a:ext cx="684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178411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2074</TotalTime>
  <Words>1276</Words>
  <Application>Microsoft Office PowerPoint</Application>
  <PresentationFormat>Экран (4:3)</PresentationFormat>
  <Paragraphs>204</Paragraphs>
  <Slides>13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Соседство</vt:lpstr>
      <vt:lpstr>Future Leadership Competency Requirements: Global Tendencies and Russian Specifics</vt:lpstr>
      <vt:lpstr>Agenda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Advancement: Planning your next steps</dc:title>
  <dc:creator>Забелина Кетлин</dc:creator>
  <cp:lastModifiedBy>admin</cp:lastModifiedBy>
  <cp:revision>186</cp:revision>
  <cp:lastPrinted>2012-05-02T08:28:46Z</cp:lastPrinted>
  <dcterms:created xsi:type="dcterms:W3CDTF">2012-04-02T09:49:54Z</dcterms:created>
  <dcterms:modified xsi:type="dcterms:W3CDTF">2014-03-26T20:47:10Z</dcterms:modified>
</cp:coreProperties>
</file>