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376" r:id="rId4"/>
    <p:sldId id="372" r:id="rId5"/>
    <p:sldId id="368" r:id="rId6"/>
    <p:sldId id="377" r:id="rId7"/>
    <p:sldId id="378" r:id="rId8"/>
    <p:sldId id="379" r:id="rId9"/>
    <p:sldId id="380" r:id="rId10"/>
    <p:sldId id="386" r:id="rId11"/>
    <p:sldId id="384" r:id="rId12"/>
    <p:sldId id="385" r:id="rId13"/>
    <p:sldId id="3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B1E5B1"/>
    <a:srgbClr val="DEFEE0"/>
    <a:srgbClr val="C7FDCB"/>
    <a:srgbClr val="FFAB65"/>
    <a:srgbClr val="FF891A"/>
    <a:srgbClr val="FE7D00"/>
    <a:srgbClr val="A04E16"/>
    <a:srgbClr val="427024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93660" autoAdjust="0"/>
  </p:normalViewPr>
  <p:slideViewPr>
    <p:cSldViewPr>
      <p:cViewPr varScale="1">
        <p:scale>
          <a:sx n="66" d="100"/>
          <a:sy n="66" d="100"/>
        </p:scale>
        <p:origin x="78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77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2A56-5E2C-4D64-AE8E-DA9E8EE81C7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643C4-D1A7-409A-BC37-B7BC38A91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8194" y="1828801"/>
            <a:ext cx="7989723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070" y="3694482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17" y="180089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60987"/>
            <a:ext cx="8246070" cy="327687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997" y="465530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997" y="1229055"/>
            <a:ext cx="646129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39" y="23477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965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6893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893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renklip.ru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s://t.me/orenklip" TargetMode="External"/><Relationship Id="rId4" Type="http://schemas.openxmlformats.org/officeDocument/2006/relationships/hyperlink" Target="https://vk.com/orenkl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4.jpeg"/><Relationship Id="rId21" Type="http://schemas.openxmlformats.org/officeDocument/2006/relationships/image" Target="../media/image29.jpe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3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2.jpeg"/><Relationship Id="rId5" Type="http://schemas.openxmlformats.org/officeDocument/2006/relationships/image" Target="../media/image16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microsoft.com/office/2007/relationships/hdphoto" Target="../media/hdphoto3.wdp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D3785-E6DE-4C3E-9525-3FD2BA16CEEF}"/>
              </a:ext>
            </a:extLst>
          </p:cNvPr>
          <p:cNvSpPr txBox="1"/>
          <p:nvPr/>
        </p:nvSpPr>
        <p:spPr>
          <a:xfrm>
            <a:off x="6404460" y="4556915"/>
            <a:ext cx="254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AB65"/>
                </a:solidFill>
              </a:rPr>
              <a:t>г. Оренбург, 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E8616-E44A-487B-9E24-A26EB8A8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" y="0"/>
            <a:ext cx="4486275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16CD4-24F9-4330-B352-A58C56F06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0"/>
            <a:ext cx="2547939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A5972-D094-4EF4-A8D1-22D820F76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5" y="1591873"/>
            <a:ext cx="3299718" cy="26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4D2DCD5-FB2E-476D-ABE1-2CA5426EB42F}"/>
              </a:ext>
            </a:extLst>
          </p:cNvPr>
          <p:cNvSpPr/>
          <p:nvPr/>
        </p:nvSpPr>
        <p:spPr>
          <a:xfrm>
            <a:off x="490187" y="1197405"/>
            <a:ext cx="8163623" cy="3564229"/>
          </a:xfrm>
          <a:prstGeom prst="roundRect">
            <a:avLst/>
          </a:prstGeom>
          <a:solidFill>
            <a:srgbClr val="DEFEE0"/>
          </a:solidFill>
          <a:ln>
            <a:solidFill>
              <a:srgbClr val="B1E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Предложения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022776-6CE6-40BB-8AE0-BBE136E1FA59}"/>
              </a:ext>
            </a:extLst>
          </p:cNvPr>
          <p:cNvSpPr txBox="1"/>
          <p:nvPr/>
        </p:nvSpPr>
        <p:spPr>
          <a:xfrm>
            <a:off x="754375" y="2419045"/>
            <a:ext cx="74761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4. Доработка программы Росагролизинга: </a:t>
            </a:r>
          </a:p>
          <a:p>
            <a:pPr algn="ctr"/>
            <a:r>
              <a:rPr lang="ru-RU" sz="2400" b="1" dirty="0"/>
              <a:t>Авансовые платежи, хотя бы </a:t>
            </a:r>
            <a:r>
              <a:rPr lang="ru-RU" sz="4400" b="1" dirty="0">
                <a:solidFill>
                  <a:srgbClr val="339933"/>
                </a:solidFill>
              </a:rPr>
              <a:t>30%</a:t>
            </a:r>
            <a:r>
              <a:rPr lang="ru-RU" sz="2000" b="1" dirty="0"/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FF30C7-5866-4C33-BCBC-B4DFF849C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" y="108397"/>
            <a:ext cx="721982" cy="7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942" y="3724755"/>
            <a:ext cx="8256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этого не сделать, российский производитель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может и не дождаться своего покупателя.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D5266AE-C867-45F4-A85E-3EA6CEE3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255260"/>
            <a:ext cx="6296956" cy="3750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3200" b="1" dirty="0">
                <a:solidFill>
                  <a:srgbClr val="FD99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Опасные последствия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F3BE6-CE7B-47D9-AA9C-E8783C63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2" y="1116874"/>
            <a:ext cx="1856281" cy="24190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CE562C-73BD-45C2-9DCD-7FA61609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1493480"/>
            <a:ext cx="2229166" cy="15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F265F-7228-4841-BAA2-A79789914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5" y="1044700"/>
            <a:ext cx="2595985" cy="27016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676472-B275-4959-8C07-6410B764E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2" y="83338"/>
            <a:ext cx="765120" cy="7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D5266AE-C867-45F4-A85E-3EA6CEE3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255260"/>
            <a:ext cx="6296956" cy="3750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3200" b="1" dirty="0">
                <a:solidFill>
                  <a:srgbClr val="FD99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Заключение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CF260-65B5-4E07-94E1-A4D10E090AB8}"/>
              </a:ext>
            </a:extLst>
          </p:cNvPr>
          <p:cNvSpPr txBox="1"/>
          <p:nvPr/>
        </p:nvSpPr>
        <p:spPr>
          <a:xfrm>
            <a:off x="358646" y="972831"/>
            <a:ext cx="825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Ситуация критическая, но пока еще решаемая</a:t>
            </a:r>
          </a:p>
          <a:p>
            <a:pPr algn="ctr"/>
            <a:r>
              <a:rPr lang="ru-RU" sz="2400" b="1" dirty="0"/>
              <a:t>Нужна системная поддержка: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92308-4D32-4FFE-AACF-F7A316CDB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1946579"/>
            <a:ext cx="911045" cy="9110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312131-3C67-4E5C-AA82-58DA223D1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3975681"/>
            <a:ext cx="911045" cy="9110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43226D-ABF4-472D-AE6C-A8AA1E71C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2950582"/>
            <a:ext cx="911045" cy="911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C053D-11F7-4EA6-B4E8-CDC8ECC245FB}"/>
              </a:ext>
            </a:extLst>
          </p:cNvPr>
          <p:cNvSpPr txBox="1"/>
          <p:nvPr/>
        </p:nvSpPr>
        <p:spPr>
          <a:xfrm>
            <a:off x="2739540" y="2146358"/>
            <a:ext cx="4616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9933"/>
                </a:solidFill>
              </a:rPr>
              <a:t>Доступные кредиты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717036-CAF0-4047-8A9E-A53801F06B48}"/>
              </a:ext>
            </a:extLst>
          </p:cNvPr>
          <p:cNvSpPr txBox="1"/>
          <p:nvPr/>
        </p:nvSpPr>
        <p:spPr>
          <a:xfrm>
            <a:off x="2739540" y="3144494"/>
            <a:ext cx="4616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9933"/>
                </a:solidFill>
              </a:rPr>
              <a:t>Разумный протекционизм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0CA4A0-3123-41D9-9BD3-F13EB84BADE7}"/>
              </a:ext>
            </a:extLst>
          </p:cNvPr>
          <p:cNvSpPr txBox="1"/>
          <p:nvPr/>
        </p:nvSpPr>
        <p:spPr>
          <a:xfrm>
            <a:off x="2739540" y="4184152"/>
            <a:ext cx="4310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9933"/>
                </a:solidFill>
              </a:rPr>
              <a:t>Защита от демпинга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41108-5E07-49B5-9D11-1E9B575CF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" y="92530"/>
            <a:ext cx="731595" cy="7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1D4CAD-F28A-4BF0-A6C2-A899EB22411B}"/>
              </a:ext>
            </a:extLst>
          </p:cNvPr>
          <p:cNvSpPr txBox="1"/>
          <p:nvPr/>
        </p:nvSpPr>
        <p:spPr>
          <a:xfrm>
            <a:off x="2263798" y="1808225"/>
            <a:ext cx="4616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Мясоперерабатывающее оборудование, </a:t>
            </a:r>
          </a:p>
          <a:p>
            <a:pPr algn="ctr"/>
            <a:r>
              <a:rPr lang="ru-RU" sz="1200" b="1" dirty="0"/>
              <a:t>запчасти, расходные материалы</a:t>
            </a:r>
          </a:p>
          <a:p>
            <a:pPr algn="ctr"/>
            <a:r>
              <a:rPr lang="ru-RU" sz="1200" dirty="0"/>
              <a:t>ООО «ОК-инжиниринг»</a:t>
            </a:r>
          </a:p>
          <a:p>
            <a:pPr algn="ctr"/>
            <a:r>
              <a:rPr lang="ru-RU" sz="1200" dirty="0"/>
              <a:t>ИНН/КПП 5638072830/563801001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А: Оренбургский р-н, с. Южный Урал, ул. Купеческая, 1Б</a:t>
            </a:r>
          </a:p>
          <a:p>
            <a:pPr algn="ctr"/>
            <a:r>
              <a:rPr lang="ru-RU" sz="1200" dirty="0"/>
              <a:t>Т: (3532) 40-22-46, +7 905 893-51-66</a:t>
            </a:r>
          </a:p>
          <a:p>
            <a:pPr algn="ctr"/>
            <a:r>
              <a:rPr lang="ru-RU" sz="1200" dirty="0"/>
              <a:t>Е: </a:t>
            </a:r>
            <a:r>
              <a:rPr lang="ru-RU" sz="1200" dirty="0">
                <a:hlinkClick r:id="rId3"/>
              </a:rPr>
              <a:t>info@orenklip.ru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ВК: </a:t>
            </a:r>
            <a:r>
              <a:rPr lang="ru-RU" sz="1200" dirty="0">
                <a:hlinkClick r:id="rId4"/>
              </a:rPr>
              <a:t>https://vk.com/orenklip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ТГ: </a:t>
            </a:r>
            <a:r>
              <a:rPr lang="ru-RU" sz="1200" dirty="0">
                <a:hlinkClick r:id="rId5"/>
              </a:rPr>
              <a:t>https://t.me/orenklip</a:t>
            </a:r>
            <a:r>
              <a:rPr lang="ru-RU" sz="1200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8E4BA4-219B-4462-A4D9-BBE05E2DCE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281175"/>
            <a:ext cx="1749556" cy="1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D9947"/>
                </a:solidFill>
              </a:rPr>
              <a:t>Производственные мощности</a:t>
            </a:r>
            <a:endParaRPr lang="en-US" sz="2800" b="1" dirty="0">
              <a:solidFill>
                <a:srgbClr val="FD9947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6C0BD0-FA84-4C8A-8B9D-DCF6E246C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6" y="98664"/>
            <a:ext cx="769499" cy="769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F66ED3-3CC8-4778-9448-C55CE352DAA4}"/>
              </a:ext>
            </a:extLst>
          </p:cNvPr>
          <p:cNvSpPr txBox="1"/>
          <p:nvPr/>
        </p:nvSpPr>
        <p:spPr>
          <a:xfrm>
            <a:off x="4294927" y="1130995"/>
            <a:ext cx="2567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Численность персонала – более 250 сотрудников.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Производственных площадей – около 1000 м</a:t>
            </a:r>
            <a:r>
              <a:rPr lang="ru-RU" sz="1200" baseline="300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Складских площадей – 3500 м</a:t>
            </a:r>
            <a:r>
              <a:rPr lang="ru-RU" sz="1200" baseline="300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Складские запасы мясоперерабатывающего оборудования – более 1300 единиц.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DAC58-716D-4265-918F-B2F52399C834}"/>
              </a:ext>
            </a:extLst>
          </p:cNvPr>
          <p:cNvSpPr txBox="1"/>
          <p:nvPr/>
        </p:nvSpPr>
        <p:spPr>
          <a:xfrm>
            <a:off x="2854512" y="3029865"/>
            <a:ext cx="2121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  <a:ea typeface="Adobe Heiti Std R" panose="020B0400000000000000" pitchFamily="34" charset="-128"/>
              </a:rPr>
              <a:t>Современный станочный парк.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  <a:ea typeface="Adobe Heiti Std R" panose="020B0400000000000000" pitchFamily="34" charset="-128"/>
              </a:rPr>
              <a:t>Станки с ЧПУ фрезерной и токарной группы;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  <a:ea typeface="Adobe Heiti Std R" panose="020B0400000000000000" pitchFamily="34" charset="-128"/>
              </a:rPr>
              <a:t>Электроэрозионные;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  <a:ea typeface="Adobe Heiti Std R" panose="020B0400000000000000" pitchFamily="34" charset="-128"/>
              </a:rPr>
              <a:t>Лазерная резка;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  <a:ea typeface="Adobe Heiti Std R" panose="020B0400000000000000" pitchFamily="34" charset="-128"/>
              </a:rPr>
              <a:t>Листогибочные, трубогибочные станки.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1E2D12-E8D7-4A21-8760-AD33A782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6904"/>
          <a:stretch/>
        </p:blipFill>
        <p:spPr>
          <a:xfrm>
            <a:off x="2325202" y="1202983"/>
            <a:ext cx="1969725" cy="15377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ABE3A2-5894-468B-B470-8802DA130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r="4854"/>
          <a:stretch/>
        </p:blipFill>
        <p:spPr>
          <a:xfrm>
            <a:off x="5030115" y="2976849"/>
            <a:ext cx="1663501" cy="16936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36DF66-3E7A-47B3-9D1E-6CEB21B28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10101"/>
          <a:stretch/>
        </p:blipFill>
        <p:spPr>
          <a:xfrm>
            <a:off x="6862574" y="2976849"/>
            <a:ext cx="1923098" cy="16936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0D51D5-5DE0-4B83-ABA5-17A965C9F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59" r="2055" b="-59"/>
          <a:stretch/>
        </p:blipFill>
        <p:spPr>
          <a:xfrm>
            <a:off x="6862574" y="1207151"/>
            <a:ext cx="1917605" cy="15352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D69402-F450-4893-AF24-1B98D4E474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642"/>
          <a:stretch/>
        </p:blipFill>
        <p:spPr>
          <a:xfrm>
            <a:off x="439850" y="2976849"/>
            <a:ext cx="2226420" cy="169360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EDA2843-342E-476D-9196-29CA3E61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21" y="1423639"/>
            <a:ext cx="1763352" cy="954107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Компания «ОренКлип» основана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26 мая 2005 года. </a:t>
            </a:r>
          </a:p>
        </p:txBody>
      </p:sp>
    </p:spTree>
    <p:extLst>
      <p:ext uri="{BB962C8B-B14F-4D97-AF65-F5344CB8AC3E}">
        <p14:creationId xmlns:p14="http://schemas.microsoft.com/office/powerpoint/2010/main" val="395961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D938D4-AE28-4129-A61D-CCA1FC78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01" y="1165260"/>
            <a:ext cx="1060893" cy="7956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91C5F55-B078-40C7-B291-25A3C7B4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637" r="2621" b="4038"/>
          <a:stretch/>
        </p:blipFill>
        <p:spPr bwMode="auto">
          <a:xfrm>
            <a:off x="1411913" y="1172975"/>
            <a:ext cx="1221640" cy="7623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EB9B26C-F4B8-41AE-AF3B-4DB29F2BB9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1738" r="2795" b="3672"/>
          <a:stretch/>
        </p:blipFill>
        <p:spPr bwMode="auto">
          <a:xfrm>
            <a:off x="5514680" y="1175842"/>
            <a:ext cx="1055616" cy="76330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8B20251-E520-4DC3-840E-7B88CCDF2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31" t="4477" r="4731" b="2746"/>
          <a:stretch/>
        </p:blipFill>
        <p:spPr bwMode="auto">
          <a:xfrm>
            <a:off x="7869743" y="1174694"/>
            <a:ext cx="801802" cy="872470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7BAB952-9879-4515-A42E-EC52453483B9}"/>
              </a:ext>
            </a:extLst>
          </p:cNvPr>
          <p:cNvSpPr txBox="1">
            <a:spLocks/>
          </p:cNvSpPr>
          <p:nvPr/>
        </p:nvSpPr>
        <p:spPr>
          <a:xfrm>
            <a:off x="279500" y="1933024"/>
            <a:ext cx="124925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Комплекс по укладке сосисок в термоформер, РУС-500.</a:t>
            </a:r>
            <a:endParaRPr lang="en-US" sz="11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21A24EA-A46E-4335-8CBC-0CB71D8C4BDC}"/>
              </a:ext>
            </a:extLst>
          </p:cNvPr>
          <p:cNvSpPr txBox="1">
            <a:spLocks/>
          </p:cNvSpPr>
          <p:nvPr/>
        </p:nvSpPr>
        <p:spPr>
          <a:xfrm>
            <a:off x="1451716" y="1961228"/>
            <a:ext cx="118183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Спиральный фризер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«Вьюга-600».</a:t>
            </a:r>
            <a:endParaRPr lang="en-US" sz="1100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004DE1-3845-4315-83A9-B6269413F51E}"/>
              </a:ext>
            </a:extLst>
          </p:cNvPr>
          <p:cNvSpPr txBox="1">
            <a:spLocks/>
          </p:cNvSpPr>
          <p:nvPr/>
        </p:nvSpPr>
        <p:spPr>
          <a:xfrm>
            <a:off x="4461686" y="1933242"/>
            <a:ext cx="104470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Блокорезка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FOK Star Flaker 318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100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05613FF-6ECC-4BD3-8EF9-BDEB32231840}"/>
              </a:ext>
            </a:extLst>
          </p:cNvPr>
          <p:cNvSpPr txBox="1">
            <a:spLocks/>
          </p:cNvSpPr>
          <p:nvPr/>
        </p:nvSpPr>
        <p:spPr>
          <a:xfrm>
            <a:off x="2448122" y="1960455"/>
            <a:ext cx="121939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Заточной станок куттерных ножей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Grinder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B-500</a:t>
            </a:r>
            <a:endParaRPr lang="en-US" sz="1100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7BE0EAC-3228-4CD8-ACD1-BE12E7BCE47E}"/>
              </a:ext>
            </a:extLst>
          </p:cNvPr>
          <p:cNvSpPr txBox="1">
            <a:spLocks/>
          </p:cNvSpPr>
          <p:nvPr/>
        </p:nvSpPr>
        <p:spPr>
          <a:xfrm>
            <a:off x="5633149" y="1933024"/>
            <a:ext cx="92141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Обжариватель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ОК-инжиниринг 10000/1000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B4B5278-F53B-4242-A15F-06D9768006B9}"/>
              </a:ext>
            </a:extLst>
          </p:cNvPr>
          <p:cNvSpPr txBox="1">
            <a:spLocks/>
          </p:cNvSpPr>
          <p:nvPr/>
        </p:nvSpPr>
        <p:spPr>
          <a:xfrm>
            <a:off x="5403543" y="3078918"/>
            <a:ext cx="146612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Линия отделения клипсы, нарезки, укладки полубатонов в термоформер </a:t>
            </a:r>
            <a:endParaRPr lang="en-US" sz="1100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2E4B240-0038-4858-AB45-76699C21DA45}"/>
              </a:ext>
            </a:extLst>
          </p:cNvPr>
          <p:cNvSpPr txBox="1">
            <a:spLocks/>
          </p:cNvSpPr>
          <p:nvPr/>
        </p:nvSpPr>
        <p:spPr>
          <a:xfrm>
            <a:off x="7775386" y="2047164"/>
            <a:ext cx="121146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Льдогенератор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ОК-инжиниринг 12000</a:t>
            </a:r>
            <a:endParaRPr lang="en-US" sz="11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505A851-3DA0-4A75-B3E9-37B173173178}"/>
              </a:ext>
            </a:extLst>
          </p:cNvPr>
          <p:cNvSpPr txBox="1">
            <a:spLocks/>
          </p:cNvSpPr>
          <p:nvPr/>
        </p:nvSpPr>
        <p:spPr>
          <a:xfrm>
            <a:off x="4542079" y="4451577"/>
            <a:ext cx="104297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Термокамера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Newterm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ТК 1001 Э</a:t>
            </a:r>
            <a:endParaRPr lang="en-US" sz="1100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824803A-91E1-4410-B4E7-F578C06B57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646" y="113641"/>
            <a:ext cx="778353" cy="77835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7885143-6F2B-41EA-AD86-A4054526FD7E}"/>
              </a:ext>
            </a:extLst>
          </p:cNvPr>
          <p:cNvSpPr txBox="1">
            <a:spLocks/>
          </p:cNvSpPr>
          <p:nvPr/>
        </p:nvSpPr>
        <p:spPr>
          <a:xfrm>
            <a:off x="2489699" y="3179929"/>
            <a:ext cx="132291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Заточной станок волчкового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инструм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Tool Grinder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КЛ-205</a:t>
            </a:r>
            <a:endParaRPr lang="en-US" sz="11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0AA215-31FA-468F-A2E8-472A1A1AC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8373" y="2392993"/>
            <a:ext cx="795670" cy="7956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4766C4-6F6B-4701-8736-6A2C9495D98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82" r="8770" b="7070"/>
          <a:stretch/>
        </p:blipFill>
        <p:spPr bwMode="auto">
          <a:xfrm>
            <a:off x="3541550" y="1174413"/>
            <a:ext cx="831130" cy="78604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4236FF-8A14-43CE-8170-2CC44675B056}"/>
              </a:ext>
            </a:extLst>
          </p:cNvPr>
          <p:cNvSpPr txBox="1">
            <a:spLocks/>
          </p:cNvSpPr>
          <p:nvPr/>
        </p:nvSpPr>
        <p:spPr>
          <a:xfrm>
            <a:off x="3445793" y="1938451"/>
            <a:ext cx="114709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Скребмашина для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обезволашивания свиней ОК-800</a:t>
            </a:r>
            <a:endParaRPr lang="en-US" sz="11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5FD7356-7127-4961-B180-BA486B66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31853"/>
            <a:ext cx="6114174" cy="7401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D9947"/>
                </a:solidFill>
              </a:rPr>
              <a:t>Реализованные проекты по импортозамещению (обратный инжиниринг) компании «ОренКлип»</a:t>
            </a:r>
            <a:endParaRPr lang="en-US" sz="2000" b="1" dirty="0">
              <a:solidFill>
                <a:srgbClr val="FD9947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E61A0D-9BE8-4743-B9F5-723A5EF5E0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4512" r="234" b="4919"/>
          <a:stretch/>
        </p:blipFill>
        <p:spPr>
          <a:xfrm>
            <a:off x="2644155" y="3664958"/>
            <a:ext cx="851954" cy="803762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382669-5708-46AF-85DA-A84D3CF7BBE6}"/>
              </a:ext>
            </a:extLst>
          </p:cNvPr>
          <p:cNvSpPr txBox="1">
            <a:spLocks/>
          </p:cNvSpPr>
          <p:nvPr/>
        </p:nvSpPr>
        <p:spPr>
          <a:xfrm>
            <a:off x="279500" y="3179929"/>
            <a:ext cx="1200160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Панировщик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CrumbMaster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600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endParaRPr lang="en-US" sz="11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62B4FB-5038-4C96-B5FF-FEE26D46C3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5" y="3661809"/>
            <a:ext cx="1055123" cy="791625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23DDBC2-B80F-4C8F-A92B-54040EAEB117}"/>
              </a:ext>
            </a:extLst>
          </p:cNvPr>
          <p:cNvSpPr txBox="1">
            <a:spLocks/>
          </p:cNvSpPr>
          <p:nvPr/>
        </p:nvSpPr>
        <p:spPr>
          <a:xfrm>
            <a:off x="279500" y="4472684"/>
            <a:ext cx="1153024" cy="454829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Обсыпщик мукой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OptiFlour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600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endParaRPr lang="en-US" sz="11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61445B3-74B9-4E85-A8EC-291BDB11B82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/>
          <a:stretch/>
        </p:blipFill>
        <p:spPr>
          <a:xfrm>
            <a:off x="1649463" y="2433054"/>
            <a:ext cx="825033" cy="746875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AFF0D4F-B377-45F9-83CA-E58ED8D7C584}"/>
              </a:ext>
            </a:extLst>
          </p:cNvPr>
          <p:cNvSpPr txBox="1">
            <a:spLocks/>
          </p:cNvSpPr>
          <p:nvPr/>
        </p:nvSpPr>
        <p:spPr>
          <a:xfrm>
            <a:off x="1445649" y="3194234"/>
            <a:ext cx="1381403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Темпуратор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TempuDipper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600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sz="11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E271A35-8230-478A-ACF5-73B751F27F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3" y="2399649"/>
            <a:ext cx="987618" cy="785862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AB605E0-4B4A-4856-961C-C11FD17F4877}"/>
              </a:ext>
            </a:extLst>
          </p:cNvPr>
          <p:cNvSpPr txBox="1">
            <a:spLocks/>
          </p:cNvSpPr>
          <p:nvPr/>
        </p:nvSpPr>
        <p:spPr>
          <a:xfrm>
            <a:off x="3411574" y="3204879"/>
            <a:ext cx="1361441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Шпарчан и скребмашина ОК-инжиниринг</a:t>
            </a:r>
            <a:endParaRPr lang="en-US" sz="1100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6A7FB5C-3BC0-4AF6-8441-D939DA52B3CE}"/>
              </a:ext>
            </a:extLst>
          </p:cNvPr>
          <p:cNvSpPr txBox="1">
            <a:spLocks/>
          </p:cNvSpPr>
          <p:nvPr/>
        </p:nvSpPr>
        <p:spPr>
          <a:xfrm>
            <a:off x="1508833" y="4471046"/>
            <a:ext cx="1124720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Льезонатор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WetCoater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600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sz="11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205821C-DA46-48A0-8750-0E91CC2976B3}"/>
              </a:ext>
            </a:extLst>
          </p:cNvPr>
          <p:cNvSpPr txBox="1">
            <a:spLocks/>
          </p:cNvSpPr>
          <p:nvPr/>
        </p:nvSpPr>
        <p:spPr>
          <a:xfrm>
            <a:off x="2667136" y="4468720"/>
            <a:ext cx="880691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Пылеудалитель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Opti Air</a:t>
            </a:r>
            <a:endParaRPr lang="en-US" sz="11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784BD0B-3A38-4FB5-8C88-73F8A12F05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4" y="3657845"/>
            <a:ext cx="671996" cy="810875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DABD997-575C-4FBD-B433-30D9A81F9054}"/>
              </a:ext>
            </a:extLst>
          </p:cNvPr>
          <p:cNvSpPr txBox="1">
            <a:spLocks/>
          </p:cNvSpPr>
          <p:nvPr/>
        </p:nvSpPr>
        <p:spPr>
          <a:xfrm>
            <a:off x="3528206" y="4468777"/>
            <a:ext cx="989564" cy="454829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Смеситель льезона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Orenklip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Batter Mixer 200</a:t>
            </a:r>
            <a:endParaRPr lang="en-US" sz="1100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518C70C-5C28-4E4D-BBEE-02D646F2253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61" y="2418945"/>
            <a:ext cx="920029" cy="699222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E6718BB-1CAD-4DFA-8827-09455DA5F2CE}"/>
              </a:ext>
            </a:extLst>
          </p:cNvPr>
          <p:cNvSpPr txBox="1">
            <a:spLocks/>
          </p:cNvSpPr>
          <p:nvPr/>
        </p:nvSpPr>
        <p:spPr>
          <a:xfrm>
            <a:off x="6784812" y="3174181"/>
            <a:ext cx="1207128" cy="454829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Резчик колбасных батонов ОК-Инжиниринг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SB-Cut</a:t>
            </a:r>
            <a:endParaRPr lang="en-US" sz="11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6A1BD59-780E-4173-B8F4-B9A3B27091E4}"/>
              </a:ext>
            </a:extLst>
          </p:cNvPr>
          <p:cNvSpPr txBox="1">
            <a:spLocks/>
          </p:cNvSpPr>
          <p:nvPr/>
        </p:nvSpPr>
        <p:spPr>
          <a:xfrm>
            <a:off x="6637228" y="1974758"/>
            <a:ext cx="1211463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Термоформер ТФ-245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ECB591-353C-48E3-9DC1-CE979DAD41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51" y="3552534"/>
            <a:ext cx="982836" cy="915675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A144453B-3748-49D2-8B35-AC0007C76BC9}"/>
              </a:ext>
            </a:extLst>
          </p:cNvPr>
          <p:cNvSpPr txBox="1">
            <a:spLocks/>
          </p:cNvSpPr>
          <p:nvPr/>
        </p:nvSpPr>
        <p:spPr>
          <a:xfrm>
            <a:off x="5684705" y="4452973"/>
            <a:ext cx="104297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Термокамеры-туннели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Newterm </a:t>
            </a:r>
            <a:endParaRPr lang="en-US" sz="11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180B3A-B135-4FDB-B3B5-3CF261407F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9" y="2315793"/>
            <a:ext cx="546875" cy="864136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9EC2C4B7-7E01-4EE3-9FB3-5BF95B777F1B}"/>
              </a:ext>
            </a:extLst>
          </p:cNvPr>
          <p:cNvSpPr txBox="1">
            <a:spLocks/>
          </p:cNvSpPr>
          <p:nvPr/>
        </p:nvSpPr>
        <p:spPr>
          <a:xfrm>
            <a:off x="4583217" y="3198793"/>
            <a:ext cx="982836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Опалочная печь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OrenFlame</a:t>
            </a:r>
            <a:endParaRPr lang="en-US" sz="1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74399-81DD-4C9E-AE36-AEEF6FE30BB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/>
          <a:stretch/>
        </p:blipFill>
        <p:spPr>
          <a:xfrm>
            <a:off x="6958856" y="3623864"/>
            <a:ext cx="806497" cy="786304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633B669-2754-40EF-BFEB-22646869902A}"/>
              </a:ext>
            </a:extLst>
          </p:cNvPr>
          <p:cNvSpPr txBox="1">
            <a:spLocks/>
          </p:cNvSpPr>
          <p:nvPr/>
        </p:nvSpPr>
        <p:spPr>
          <a:xfrm>
            <a:off x="6886353" y="4405022"/>
            <a:ext cx="1028075" cy="454829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Стол для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отделения клипсы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>
                <a:latin typeface="Calibri" panose="020F0502020204030204" pitchFamily="34" charset="0"/>
                <a:cs typeface="Calibri" panose="020F0502020204030204" pitchFamily="34" charset="0"/>
              </a:rPr>
              <a:t>ОК-инжиниринг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8ED3C2-64EA-4D7E-BC9F-3CE6C7B832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51" y="2398271"/>
            <a:ext cx="876748" cy="806608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131ACF11-4509-4680-8931-2DC18D8CFE67}"/>
              </a:ext>
            </a:extLst>
          </p:cNvPr>
          <p:cNvSpPr txBox="1">
            <a:spLocks/>
          </p:cNvSpPr>
          <p:nvPr/>
        </p:nvSpPr>
        <p:spPr>
          <a:xfrm>
            <a:off x="7764316" y="3186514"/>
            <a:ext cx="1212681" cy="208607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Деклипсатор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02</a:t>
            </a:r>
            <a:endParaRPr lang="en-US" sz="1100" dirty="0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D29BB00E-3D76-437F-9281-DFDD984573C7}"/>
              </a:ext>
            </a:extLst>
          </p:cNvPr>
          <p:cNvSpPr txBox="1">
            <a:spLocks/>
          </p:cNvSpPr>
          <p:nvPr/>
        </p:nvSpPr>
        <p:spPr>
          <a:xfrm>
            <a:off x="7974878" y="4472341"/>
            <a:ext cx="1011971" cy="331718"/>
          </a:xfrm>
          <a:prstGeom prst="rect">
            <a:avLst/>
          </a:prstGeom>
        </p:spPr>
        <p:txBody>
          <a:bodyPr vert="horz" wrap="square" lIns="84669" tIns="42335" rIns="84669" bIns="4233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Блокорезка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FOK Star Flaker 31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endParaRPr lang="en-US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31CBF4-B4F4-4C02-B867-A34D64528E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77" y="1302583"/>
            <a:ext cx="1209184" cy="4534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AD03DF-5EE1-4D57-825B-C37167CB1A8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6" y="2345425"/>
            <a:ext cx="727473" cy="9075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4BE339-252A-4103-BDDE-B59B502F43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95" y="2502515"/>
            <a:ext cx="1212420" cy="5274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AD80EB-4A27-43FF-BDF6-C2257B60AA4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94" y="3580913"/>
            <a:ext cx="775939" cy="9059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DB91A8-374B-4D5D-B5DC-434564A484E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70" y="3590048"/>
            <a:ext cx="893284" cy="9535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9D454AF-A09A-4F90-9C14-C858EA9C055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1133688"/>
            <a:ext cx="769283" cy="85005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C50E42-79A7-4B4B-9CF0-C877BFE4975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95" y="3614074"/>
            <a:ext cx="914317" cy="8206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2AF8136-A4A5-4A66-8B01-61B135194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57" y="1086106"/>
            <a:ext cx="753632" cy="9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Завод ОЗАР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398361" y="2221524"/>
            <a:ext cx="394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just"/>
            <a:r>
              <a:rPr lang="ru-RU" sz="1200" dirty="0"/>
              <a:t>Этой весной начнет работу еще одна производственная площадка - </a:t>
            </a:r>
            <a:r>
              <a:rPr lang="ru-RU" sz="1200" b="1" dirty="0"/>
              <a:t>завод ОЗАР</a:t>
            </a:r>
            <a:r>
              <a:rPr lang="ru-RU" sz="1200" dirty="0"/>
              <a:t>. </a:t>
            </a:r>
          </a:p>
          <a:p>
            <a:pPr indent="252000" algn="just"/>
            <a:r>
              <a:rPr lang="ru-RU" sz="1200" dirty="0"/>
              <a:t>Роботизированные и автоматизированные решения по укладке и упаковке колбасных изделий.</a:t>
            </a:r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B9BA6A-FC3A-4485-845E-98E19240A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-199"/>
          <a:stretch/>
        </p:blipFill>
        <p:spPr>
          <a:xfrm>
            <a:off x="4521396" y="2160082"/>
            <a:ext cx="4173639" cy="11054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298D9-DD30-480B-B464-E60B75A23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9"/>
          <a:stretch/>
        </p:blipFill>
        <p:spPr>
          <a:xfrm>
            <a:off x="398361" y="1044700"/>
            <a:ext cx="8296674" cy="1101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1908B0-2D4B-4D07-86CB-163A25208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127668"/>
            <a:ext cx="2443280" cy="17795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0AB60-2F5D-4AC9-92E1-4E0B86BD9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90" y="3415577"/>
            <a:ext cx="3681475" cy="14988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AFEBFB-7971-45C7-B57E-B3919C519EC7}"/>
              </a:ext>
            </a:extLst>
          </p:cNvPr>
          <p:cNvSpPr txBox="1"/>
          <p:nvPr/>
        </p:nvSpPr>
        <p:spPr>
          <a:xfrm>
            <a:off x="6862575" y="3487980"/>
            <a:ext cx="165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Термоформер</a:t>
            </a:r>
          </a:p>
          <a:p>
            <a:pPr algn="ctr"/>
            <a:r>
              <a:rPr lang="ru-RU" sz="1200" dirty="0"/>
              <a:t>ОЗАР ТФ 245</a:t>
            </a:r>
            <a:endParaRPr lang="ru-RU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A90F7-4CD9-464D-B37F-C0589A751BE0}"/>
              </a:ext>
            </a:extLst>
          </p:cNvPr>
          <p:cNvSpPr txBox="1"/>
          <p:nvPr/>
        </p:nvSpPr>
        <p:spPr>
          <a:xfrm>
            <a:off x="2797841" y="3317890"/>
            <a:ext cx="165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Роботизированный укладчик сосисок </a:t>
            </a:r>
          </a:p>
          <a:p>
            <a:pPr algn="ctr"/>
            <a:r>
              <a:rPr lang="ru-RU" sz="1200" dirty="0"/>
              <a:t>РУС-500</a:t>
            </a:r>
            <a:endParaRPr lang="ru-RU" sz="10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E2C89C-B980-44F7-920D-D9076C734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6" y="98664"/>
            <a:ext cx="769499" cy="7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8DE95B-C23B-4E33-B64A-84FC6694F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1858923"/>
            <a:ext cx="1945540" cy="15797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Ключевая ставка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377656" y="4160417"/>
            <a:ext cx="8398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Из-за высокой ключевой ставки себестоимость производства </a:t>
            </a:r>
            <a:r>
              <a:rPr lang="ru-RU" b="1" dirty="0"/>
              <a:t>выросла </a:t>
            </a:r>
            <a:r>
              <a:rPr lang="ru-RU" sz="2000" b="1" dirty="0"/>
              <a:t>на 10–15%, </a:t>
            </a:r>
            <a:endParaRPr lang="ru-RU" b="1" dirty="0"/>
          </a:p>
          <a:p>
            <a:pPr algn="ctr"/>
            <a:r>
              <a:rPr lang="ru-RU" dirty="0"/>
              <a:t>однако мы конечную цену </a:t>
            </a:r>
            <a:r>
              <a:rPr lang="ru-RU" b="1" dirty="0"/>
              <a:t>увеличить пропорционально не можем.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29DA9-9977-4685-AB9A-144BB879C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970251"/>
            <a:ext cx="2023872" cy="12801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6FF631-14C2-4CAC-AD27-256C74DAE5B2}"/>
              </a:ext>
            </a:extLst>
          </p:cNvPr>
          <p:cNvSpPr/>
          <p:nvPr/>
        </p:nvSpPr>
        <p:spPr>
          <a:xfrm>
            <a:off x="4552224" y="1197405"/>
            <a:ext cx="45719" cy="27486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9CABF-9F73-460D-B10C-C7BE8D9B0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" y="1858923"/>
            <a:ext cx="1520840" cy="1502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0E5C37-CF07-4880-9806-47DAEBD1CA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1960930"/>
            <a:ext cx="1527050" cy="9659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559E29-B098-47A8-9F76-A6294F3F7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1413814"/>
            <a:ext cx="2186991" cy="21994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D14864-8ADE-4A43-B68E-27B6821C12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28470"/>
            <a:ext cx="743614" cy="7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Финансирование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3350360" y="1635114"/>
            <a:ext cx="48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Авансовый платеж: </a:t>
            </a:r>
            <a:r>
              <a:rPr lang="ru-RU" sz="3600" b="1" dirty="0">
                <a:solidFill>
                  <a:srgbClr val="C00000"/>
                </a:solidFill>
              </a:rPr>
              <a:t>0%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7B806F-90C2-4A44-802D-D2D27A6A6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-54649"/>
            <a:ext cx="985847" cy="9858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2E284-0893-4A1E-8ADA-A19A319AC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132768"/>
            <a:ext cx="2443280" cy="2561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022776-6CE6-40BB-8AE0-BBE136E1FA59}"/>
              </a:ext>
            </a:extLst>
          </p:cNvPr>
          <p:cNvSpPr txBox="1"/>
          <p:nvPr/>
        </p:nvSpPr>
        <p:spPr>
          <a:xfrm>
            <a:off x="3350360" y="2317215"/>
            <a:ext cx="502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Выплата: </a:t>
            </a:r>
            <a:r>
              <a:rPr lang="ru-RU" sz="3600" b="1" dirty="0">
                <a:solidFill>
                  <a:srgbClr val="C00000"/>
                </a:solidFill>
              </a:rPr>
              <a:t>через 60 дней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6F724-D8F3-43D6-9593-363C44D25AD4}"/>
              </a:ext>
            </a:extLst>
          </p:cNvPr>
          <p:cNvSpPr txBox="1"/>
          <p:nvPr/>
        </p:nvSpPr>
        <p:spPr>
          <a:xfrm>
            <a:off x="1982403" y="3793390"/>
            <a:ext cx="640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создает кассовые разрывы. Что делать?</a:t>
            </a:r>
          </a:p>
          <a:p>
            <a:pPr marL="342900" indent="-342900">
              <a:buFontTx/>
              <a:buChar char="-"/>
            </a:pPr>
            <a:r>
              <a:rPr lang="ru-RU" dirty="0"/>
              <a:t>Останавливать производство, увольнять  сотрудников?</a:t>
            </a:r>
          </a:p>
          <a:p>
            <a:pPr marL="342900" indent="-342900">
              <a:buFontTx/>
              <a:buChar char="-"/>
            </a:pPr>
            <a:r>
              <a:rPr lang="ru-RU" dirty="0"/>
              <a:t>Торговать в убыток?</a:t>
            </a:r>
          </a:p>
        </p:txBody>
      </p:sp>
    </p:spTree>
    <p:extLst>
      <p:ext uri="{BB962C8B-B14F-4D97-AF65-F5344CB8AC3E}">
        <p14:creationId xmlns:p14="http://schemas.microsoft.com/office/powerpoint/2010/main" val="25706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B8BC672-6A06-4BAF-9A92-136045D0655B}"/>
              </a:ext>
            </a:extLst>
          </p:cNvPr>
          <p:cNvSpPr/>
          <p:nvPr/>
        </p:nvSpPr>
        <p:spPr>
          <a:xfrm>
            <a:off x="490188" y="1197405"/>
            <a:ext cx="8163623" cy="3512215"/>
          </a:xfrm>
          <a:prstGeom prst="roundRect">
            <a:avLst/>
          </a:prstGeom>
          <a:solidFill>
            <a:srgbClr val="DEFEE0"/>
          </a:solidFill>
          <a:ln>
            <a:solidFill>
              <a:srgbClr val="B1E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Предложения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907080" y="2419045"/>
            <a:ext cx="74761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Льготные кредиты для производителей: </a:t>
            </a:r>
          </a:p>
          <a:p>
            <a:pPr algn="ctr"/>
            <a:r>
              <a:rPr lang="ru-RU" sz="2400" b="1" dirty="0"/>
              <a:t>под </a:t>
            </a:r>
            <a:r>
              <a:rPr lang="ru-RU" sz="4400" b="1" dirty="0">
                <a:solidFill>
                  <a:srgbClr val="339933"/>
                </a:solidFill>
              </a:rPr>
              <a:t>5-6% </a:t>
            </a:r>
            <a:r>
              <a:rPr lang="ru-RU" sz="2800" b="1" dirty="0"/>
              <a:t>годовых</a:t>
            </a:r>
            <a:endParaRPr lang="ru-RU" sz="2800" b="1" dirty="0">
              <a:solidFill>
                <a:srgbClr val="339933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FF30C7-5866-4C33-BCBC-B4DFF849C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" y="108397"/>
            <a:ext cx="721982" cy="7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B8BC672-6A06-4BAF-9A92-136045D0655B}"/>
              </a:ext>
            </a:extLst>
          </p:cNvPr>
          <p:cNvSpPr/>
          <p:nvPr/>
        </p:nvSpPr>
        <p:spPr>
          <a:xfrm>
            <a:off x="448965" y="1145391"/>
            <a:ext cx="8163623" cy="3564229"/>
          </a:xfrm>
          <a:prstGeom prst="roundRect">
            <a:avLst/>
          </a:prstGeom>
          <a:solidFill>
            <a:srgbClr val="DEFEE0"/>
          </a:solidFill>
          <a:ln>
            <a:solidFill>
              <a:srgbClr val="B1E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Предложения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719566" y="1564090"/>
            <a:ext cx="78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Согласование с Минпромторгом:</a:t>
            </a:r>
            <a:endParaRPr lang="ru-RU" sz="2800" b="1" dirty="0">
              <a:solidFill>
                <a:srgbClr val="3399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7DBE-9A7F-462C-9A0E-C93F7875FC5B}"/>
              </a:ext>
            </a:extLst>
          </p:cNvPr>
          <p:cNvSpPr txBox="1"/>
          <p:nvPr/>
        </p:nvSpPr>
        <p:spPr>
          <a:xfrm>
            <a:off x="719566" y="2207719"/>
            <a:ext cx="7517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Финансирование покупок импортного оборудования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1B48C-4D99-4B41-BFF2-D94A9732F47F}"/>
              </a:ext>
            </a:extLst>
          </p:cNvPr>
          <p:cNvSpPr txBox="1"/>
          <p:nvPr/>
        </p:nvSpPr>
        <p:spPr>
          <a:xfrm>
            <a:off x="719566" y="3182570"/>
            <a:ext cx="751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9933"/>
                </a:solidFill>
              </a:rPr>
              <a:t>Только при отсутствии </a:t>
            </a:r>
          </a:p>
          <a:p>
            <a:pPr algn="ctr"/>
            <a:r>
              <a:rPr lang="ru-RU" sz="3200" b="1" dirty="0">
                <a:solidFill>
                  <a:srgbClr val="339933"/>
                </a:solidFill>
              </a:rPr>
              <a:t>отечественных аналогов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BBB7E5-5BCB-4ED2-8AFB-66ACA469C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" y="108397"/>
            <a:ext cx="721982" cy="7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B8BC672-6A06-4BAF-9A92-136045D0655B}"/>
              </a:ext>
            </a:extLst>
          </p:cNvPr>
          <p:cNvSpPr/>
          <p:nvPr/>
        </p:nvSpPr>
        <p:spPr>
          <a:xfrm>
            <a:off x="448965" y="1145391"/>
            <a:ext cx="8163623" cy="3564229"/>
          </a:xfrm>
          <a:prstGeom prst="roundRect">
            <a:avLst/>
          </a:prstGeom>
          <a:solidFill>
            <a:srgbClr val="DEFEE0"/>
          </a:solidFill>
          <a:ln>
            <a:solidFill>
              <a:srgbClr val="B1E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28917-CAF6-43C4-9F5E-9703763C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"/>
            <a:ext cx="6266879" cy="769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D9947"/>
                </a:solidFill>
              </a:rPr>
              <a:t>Предложения</a:t>
            </a:r>
            <a:endParaRPr lang="en-US" sz="3200" b="1" dirty="0">
              <a:solidFill>
                <a:srgbClr val="FD99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90927-A644-4E35-A96B-79085971F2D9}"/>
              </a:ext>
            </a:extLst>
          </p:cNvPr>
          <p:cNvSpPr txBox="1"/>
          <p:nvPr/>
        </p:nvSpPr>
        <p:spPr>
          <a:xfrm>
            <a:off x="719566" y="1558109"/>
            <a:ext cx="78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3. Инвестиции вместо экспансии:</a:t>
            </a:r>
            <a:endParaRPr lang="ru-RU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F7DBE-9A7F-462C-9A0E-C93F7875FC5B}"/>
              </a:ext>
            </a:extLst>
          </p:cNvPr>
          <p:cNvSpPr txBox="1"/>
          <p:nvPr/>
        </p:nvSpPr>
        <p:spPr>
          <a:xfrm>
            <a:off x="754375" y="2450451"/>
            <a:ext cx="7517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Вход иностранных компаний – </a:t>
            </a:r>
          </a:p>
          <a:p>
            <a:pPr algn="ctr"/>
            <a:r>
              <a:rPr lang="ru-RU" sz="2800" b="1" dirty="0">
                <a:solidFill>
                  <a:srgbClr val="339933"/>
                </a:solidFill>
              </a:rPr>
              <a:t>Через совместные предприятия с долей российского производства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A22D74-C7EF-4719-A752-16C97C4D7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" y="108397"/>
            <a:ext cx="721982" cy="7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Экран (16:9)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Презентация PowerPoint</vt:lpstr>
      <vt:lpstr>Производственные мощности</vt:lpstr>
      <vt:lpstr>Реализованные проекты по импортозамещению (обратный инжиниринг) компании «ОренКлип»</vt:lpstr>
      <vt:lpstr>Завод ОЗАР</vt:lpstr>
      <vt:lpstr>Ключевая ставка</vt:lpstr>
      <vt:lpstr>Финансирование</vt:lpstr>
      <vt:lpstr>Предложения</vt:lpstr>
      <vt:lpstr>Предложения</vt:lpstr>
      <vt:lpstr>Предложения</vt:lpstr>
      <vt:lpstr>Предложения</vt:lpstr>
      <vt:lpstr>Опасные последствия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2025-04-03T08:34:10Z</dcterms:modified>
</cp:coreProperties>
</file>