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64" r:id="rId4"/>
    <p:sldId id="266" r:id="rId5"/>
    <p:sldId id="271" r:id="rId6"/>
    <p:sldId id="272" r:id="rId7"/>
    <p:sldId id="263" r:id="rId8"/>
    <p:sldId id="262" r:id="rId9"/>
    <p:sldId id="265" r:id="rId10"/>
    <p:sldId id="258" r:id="rId11"/>
    <p:sldId id="274" r:id="rId12"/>
    <p:sldId id="273" r:id="rId13"/>
    <p:sldId id="275" r:id="rId14"/>
    <p:sldId id="276" r:id="rId15"/>
    <p:sldId id="268" r:id="rId16"/>
    <p:sldId id="269" r:id="rId17"/>
    <p:sldId id="277" r:id="rId18"/>
    <p:sldId id="278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70" r:id="rId2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atalia\Desktop\&#1052;&#1086;&#1080;%20&#1076;&#1086;&#1082;&#1091;&#1084;&#1077;&#1085;&#1090;&#1099;\&#1073;&#1080;&#1073;&#1083;&#1080;&#1086;&#1090;&#1077;&#1082;&#1072;\&#1044;&#1079;&#1102;&#1073;&#1072;_&#1094;&#1080;&#1092;&#1088;&#1099;.xlsx" TargetMode="Externa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natalia\Desktop\&#1052;&#1086;&#1080;%20&#1076;&#1086;&#1082;&#1091;&#1084;&#1077;&#1085;&#1090;&#1099;\&#1044;&#1080;&#1089;&#1089;&#1077;&#1088;&#1090;&#1072;&#1094;&#1080;&#1103;\&#1051;&#1080;&#1089;&#1090;%20Microsoft%20Excel.xlsx" TargetMode="External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200" b="1" i="0" u="none" strike="noStrike" kern="1200" spc="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r>
              <a:rPr lang="ru-RU" sz="1200" b="1" dirty="0">
                <a:solidFill>
                  <a:sysClr val="windowText" lastClr="000000"/>
                </a:solidFill>
              </a:rPr>
              <a:t>Структура электропотребления Челябинской </a:t>
            </a:r>
            <a:r>
              <a:rPr lang="ru-RU" sz="1200" b="1" dirty="0" smtClean="0">
                <a:solidFill>
                  <a:sysClr val="windowText" lastClr="000000"/>
                </a:solidFill>
              </a:rPr>
              <a:t>области</a:t>
            </a:r>
            <a:r>
              <a:rPr lang="ru-RU" sz="1200" b="1" baseline="0" dirty="0" smtClean="0">
                <a:solidFill>
                  <a:sysClr val="windowText" lastClr="000000"/>
                </a:solidFill>
              </a:rPr>
              <a:t> (апрель 2014 года)</a:t>
            </a:r>
            <a:endParaRPr lang="ru-RU" sz="1200" b="1" dirty="0">
              <a:solidFill>
                <a:sysClr val="windowText" lastClr="000000"/>
              </a:solidFill>
            </a:endParaRPr>
          </a:p>
        </c:rich>
      </c:tx>
      <c:layout>
        <c:manualLayout>
          <c:xMode val="edge"/>
          <c:yMode val="edge"/>
          <c:x val="0.30683502540466723"/>
          <c:y val="1.742919150783915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5164356596975157"/>
          <c:y val="0.21050648132619953"/>
          <c:w val="0.43362123026383659"/>
          <c:h val="0.7187342948574553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-9.8330204436280794E-2"/>
                  <c:y val="-0.117777692995358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5.678754563912787E-2"/>
                  <c:y val="-8.8450813860900784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6109038685773197"/>
                  <c:y val="-9.2753491121954107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6822121077060911"/>
                  <c:y val="-1.8633864287806182E-2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>
                <c:manualLayout>
                  <c:x val="9.5342850582785216E-2"/>
                  <c:y val="0.2826981925516693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8.9960967572021745E-3"/>
                  <c:y val="0.1676098100821971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Лист1!$I$13:$I$24</c:f>
              <c:strCache>
                <c:ptCount val="12"/>
                <c:pt idx="0">
                  <c:v>ОАО "ММК"</c:v>
                </c:pt>
                <c:pt idx="1">
                  <c:v>ОАО "ЧЭМК"</c:v>
                </c:pt>
                <c:pt idx="2">
                  <c:v>ОАО "МЕЧЕЛ"</c:v>
                </c:pt>
                <c:pt idx="3">
                  <c:v>ОАО "РЖД"</c:v>
                </c:pt>
                <c:pt idx="4">
                  <c:v>ОАО "ЧЦЗ"</c:v>
                </c:pt>
                <c:pt idx="5">
                  <c:v>ОАО "Транснефть"</c:v>
                </c:pt>
                <c:pt idx="6">
                  <c:v>ОАО "ЧТПЗ"</c:v>
                </c:pt>
                <c:pt idx="7">
                  <c:v>ОАО "ЧТЗ"</c:v>
                </c:pt>
                <c:pt idx="8">
                  <c:v>ОАО "ЗМЗ"</c:v>
                </c:pt>
                <c:pt idx="9">
                  <c:v>ОАО "Карабашмедь"</c:v>
                </c:pt>
                <c:pt idx="10">
                  <c:v>ОАО "Катавцемент"</c:v>
                </c:pt>
                <c:pt idx="11">
                  <c:v>и пр.</c:v>
                </c:pt>
              </c:strCache>
            </c:strRef>
          </c:cat>
          <c:val>
            <c:numRef>
              <c:f>Лист1!$M$13:$M$24</c:f>
              <c:numCache>
                <c:formatCode>0%</c:formatCode>
                <c:ptCount val="12"/>
                <c:pt idx="0">
                  <c:v>0.33043478260869563</c:v>
                </c:pt>
                <c:pt idx="1">
                  <c:v>0.12939130434782609</c:v>
                </c:pt>
                <c:pt idx="2">
                  <c:v>9.7826086956521743E-2</c:v>
                </c:pt>
                <c:pt idx="3">
                  <c:v>5.6521739130434782E-2</c:v>
                </c:pt>
                <c:pt idx="4">
                  <c:v>2.6086956521739129E-2</c:v>
                </c:pt>
                <c:pt idx="5">
                  <c:v>2.2173913043478259E-2</c:v>
                </c:pt>
                <c:pt idx="6">
                  <c:v>1.2173913043478261E-2</c:v>
                </c:pt>
                <c:pt idx="7">
                  <c:v>1.0434782608695653E-2</c:v>
                </c:pt>
                <c:pt idx="8">
                  <c:v>7.8260869565217397E-3</c:v>
                </c:pt>
                <c:pt idx="9">
                  <c:v>7.8260869565217397E-3</c:v>
                </c:pt>
                <c:pt idx="10">
                  <c:v>5.6521739130434784E-3</c:v>
                </c:pt>
                <c:pt idx="11">
                  <c:v>0.29365217391304349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61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/>
      <c:radarChart>
        <c:radarStyle val="marker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 АВС</c:v>
                </c:pt>
              </c:strCache>
            </c:strRef>
          </c:tx>
          <c:spPr>
            <a:ln>
              <a:solidFill>
                <a:sysClr val="windowText" lastClr="000000">
                  <a:lumMod val="85000"/>
                  <a:lumOff val="15000"/>
                </a:sysClr>
              </a:solidFill>
              <a:prstDash val="dash"/>
            </a:ln>
          </c:spPr>
          <c:marker>
            <c:symbol val="triangle"/>
            <c:size val="12"/>
            <c:spPr>
              <a:solidFill>
                <a:sysClr val="windowText" lastClr="000000">
                  <a:lumMod val="75000"/>
                  <a:lumOff val="25000"/>
                </a:sysClr>
              </a:solidFill>
              <a:ln>
                <a:solidFill>
                  <a:sysClr val="windowText" lastClr="000000">
                    <a:lumMod val="95000"/>
                    <a:lumOff val="5000"/>
                  </a:sysClr>
                </a:solidFill>
              </a:ln>
            </c:spPr>
          </c:marker>
          <c:cat>
            <c:strRef>
              <c:f>Лист1!$B$1:$K$1</c:f>
              <c:strCache>
                <c:ptCount val="10"/>
                <c:pt idx="0">
                  <c:v>Краткосрочное планирование </c:v>
                </c:pt>
                <c:pt idx="1">
                  <c:v>Оперативно-производственное планирование </c:v>
                </c:pt>
                <c:pt idx="2">
                  <c:v>Контроль отклонений от норм</c:v>
                </c:pt>
                <c:pt idx="3">
                  <c:v>Факторный анализ </c:v>
                </c:pt>
                <c:pt idx="4">
                  <c:v>Мотивация по ЦФО</c:v>
                </c:pt>
                <c:pt idx="5">
                  <c:v>Управление процессами</c:v>
                </c:pt>
                <c:pt idx="6">
                  <c:v>Расчет потребности в ресурсах </c:v>
                </c:pt>
                <c:pt idx="7">
                  <c:v>Управление по целям </c:v>
                </c:pt>
                <c:pt idx="8">
                  <c:v>Управление качеством продукции</c:v>
                </c:pt>
                <c:pt idx="9">
                  <c:v>Управление по стадиям жизненного цикла</c:v>
                </c:pt>
              </c:strCache>
            </c:strRef>
          </c:cat>
          <c:val>
            <c:numRef>
              <c:f>Лист1!$B$2:$K$2</c:f>
              <c:numCache>
                <c:formatCode>General</c:formatCode>
                <c:ptCount val="10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 DC</c:v>
                </c:pt>
              </c:strCache>
            </c:strRef>
          </c:tx>
          <c:spPr>
            <a:ln w="41275">
              <a:solidFill>
                <a:sysClr val="windowText" lastClr="000000">
                  <a:lumMod val="75000"/>
                  <a:lumOff val="25000"/>
                </a:sysClr>
              </a:solidFill>
              <a:prstDash val="sysDot"/>
            </a:ln>
          </c:spPr>
          <c:marker>
            <c:spPr>
              <a:solidFill>
                <a:sysClr val="windowText" lastClr="000000">
                  <a:lumMod val="85000"/>
                  <a:lumOff val="15000"/>
                </a:sysClr>
              </a:solidFill>
              <a:ln>
                <a:solidFill>
                  <a:sysClr val="windowText" lastClr="000000">
                    <a:shade val="95000"/>
                    <a:satMod val="105000"/>
                  </a:sysClr>
                </a:solidFill>
              </a:ln>
            </c:spPr>
          </c:marker>
          <c:cat>
            <c:strRef>
              <c:f>Лист1!$B$1:$K$1</c:f>
              <c:strCache>
                <c:ptCount val="10"/>
                <c:pt idx="0">
                  <c:v>Краткосрочное планирование </c:v>
                </c:pt>
                <c:pt idx="1">
                  <c:v>Оперативно-производственное планирование </c:v>
                </c:pt>
                <c:pt idx="2">
                  <c:v>Контроль отклонений от норм</c:v>
                </c:pt>
                <c:pt idx="3">
                  <c:v>Факторный анализ </c:v>
                </c:pt>
                <c:pt idx="4">
                  <c:v>Мотивация по ЦФО</c:v>
                </c:pt>
                <c:pt idx="5">
                  <c:v>Управление процессами</c:v>
                </c:pt>
                <c:pt idx="6">
                  <c:v>Расчет потребности в ресурсах </c:v>
                </c:pt>
                <c:pt idx="7">
                  <c:v>Управление по целям </c:v>
                </c:pt>
                <c:pt idx="8">
                  <c:v>Управление качеством продукции</c:v>
                </c:pt>
                <c:pt idx="9">
                  <c:v>Управление по стадиям жизненного цикла</c:v>
                </c:pt>
              </c:strCache>
            </c:strRef>
          </c:cat>
          <c:val>
            <c:numRef>
              <c:f>Лист1!$B$3:$K$3</c:f>
              <c:numCache>
                <c:formatCode>General</c:formatCode>
                <c:ptCount val="10"/>
                <c:pt idx="0">
                  <c:v>2</c:v>
                </c:pt>
                <c:pt idx="1">
                  <c:v>0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</c:ser>
        <c:ser>
          <c:idx val="2"/>
          <c:order val="2"/>
          <c:tx>
            <c:strRef>
              <c:f>Лист1!$A$10</c:f>
              <c:strCache>
                <c:ptCount val="1"/>
                <c:pt idx="0">
                  <c:v>ТВС</c:v>
                </c:pt>
              </c:strCache>
            </c:strRef>
          </c:tx>
          <c:spPr>
            <a:ln>
              <a:solidFill>
                <a:sysClr val="windowText" lastClr="000000">
                  <a:shade val="95000"/>
                  <a:satMod val="105000"/>
                </a:sysClr>
              </a:solidFill>
            </a:ln>
          </c:spPr>
          <c:marker>
            <c:symbol val="square"/>
            <c:size val="7"/>
            <c:spPr>
              <a:solidFill>
                <a:sysClr val="windowText" lastClr="000000"/>
              </a:solidFill>
            </c:spPr>
          </c:marker>
          <c:cat>
            <c:strRef>
              <c:f>Лист1!$B$1:$K$1</c:f>
              <c:strCache>
                <c:ptCount val="10"/>
                <c:pt idx="0">
                  <c:v>Краткосрочное планирование </c:v>
                </c:pt>
                <c:pt idx="1">
                  <c:v>Оперативно-производственное планирование </c:v>
                </c:pt>
                <c:pt idx="2">
                  <c:v>Контроль отклонений от норм</c:v>
                </c:pt>
                <c:pt idx="3">
                  <c:v>Факторный анализ </c:v>
                </c:pt>
                <c:pt idx="4">
                  <c:v>Мотивация по ЦФО</c:v>
                </c:pt>
                <c:pt idx="5">
                  <c:v>Управление процессами</c:v>
                </c:pt>
                <c:pt idx="6">
                  <c:v>Расчет потребности в ресурсах </c:v>
                </c:pt>
                <c:pt idx="7">
                  <c:v>Управление по целям </c:v>
                </c:pt>
                <c:pt idx="8">
                  <c:v>Управление качеством продукции</c:v>
                </c:pt>
                <c:pt idx="9">
                  <c:v>Управление по стадиям жизненного цикла</c:v>
                </c:pt>
              </c:strCache>
            </c:strRef>
          </c:cat>
          <c:val>
            <c:numRef>
              <c:f>Лист1!$B$10:$K$10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100128256"/>
        <c:axId val="100032512"/>
      </c:radarChart>
      <c:catAx>
        <c:axId val="100128256"/>
        <c:scaling>
          <c:orientation val="minMax"/>
        </c:scaling>
        <c:delete val="0"/>
        <c:axPos val="b"/>
        <c:majorGridlines/>
        <c:majorTickMark val="out"/>
        <c:minorTickMark val="none"/>
        <c:tickLblPos val="nextTo"/>
        <c:crossAx val="100032512"/>
        <c:crosses val="autoZero"/>
        <c:auto val="1"/>
        <c:lblAlgn val="ctr"/>
        <c:lblOffset val="100"/>
        <c:noMultiLvlLbl val="0"/>
      </c:catAx>
      <c:valAx>
        <c:axId val="100032512"/>
        <c:scaling>
          <c:orientation val="minMax"/>
        </c:scaling>
        <c:delete val="0"/>
        <c:axPos val="l"/>
        <c:majorGridlines/>
        <c:numFmt formatCode="General" sourceLinked="1"/>
        <c:majorTickMark val="cross"/>
        <c:minorTickMark val="none"/>
        <c:tickLblPos val="nextTo"/>
        <c:crossAx val="10012825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2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874EA80-E6E9-4703-B770-781FB01799A9}" type="doc">
      <dgm:prSet loTypeId="urn:microsoft.com/office/officeart/2005/8/layout/hierarchy3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ACF17EC-329C-4E72-B677-3D5B80A2C841}">
      <dgm:prSet phldrT="[Текст]"/>
      <dgm:spPr/>
      <dgm:t>
        <a:bodyPr/>
        <a:lstStyle/>
        <a:p>
          <a:r>
            <a:rPr lang="ru-RU" dirty="0" smtClean="0"/>
            <a:t>Плановая заявка</a:t>
          </a:r>
          <a:endParaRPr lang="ru-RU" dirty="0"/>
        </a:p>
      </dgm:t>
    </dgm:pt>
    <dgm:pt modelId="{6C495C09-6A5D-4C47-80B8-B01DDD8B1D78}" type="parTrans" cxnId="{DBDF2B34-0D9C-4682-AA95-7A5660A15812}">
      <dgm:prSet/>
      <dgm:spPr/>
      <dgm:t>
        <a:bodyPr/>
        <a:lstStyle/>
        <a:p>
          <a:endParaRPr lang="ru-RU"/>
        </a:p>
      </dgm:t>
    </dgm:pt>
    <dgm:pt modelId="{53CBDE6C-51DA-47ED-B92A-EA282DB07A09}" type="sibTrans" cxnId="{DBDF2B34-0D9C-4682-AA95-7A5660A15812}">
      <dgm:prSet/>
      <dgm:spPr/>
      <dgm:t>
        <a:bodyPr/>
        <a:lstStyle/>
        <a:p>
          <a:endParaRPr lang="ru-RU"/>
        </a:p>
      </dgm:t>
    </dgm:pt>
    <dgm:pt modelId="{715AA640-AE83-424C-954E-EFE23692733E}">
      <dgm:prSet phldrT="[Текст]"/>
      <dgm:spPr/>
      <dgm:t>
        <a:bodyPr/>
        <a:lstStyle/>
        <a:p>
          <a:r>
            <a:rPr lang="ru-RU" dirty="0" smtClean="0"/>
            <a:t>Факт больше </a:t>
          </a:r>
          <a:endParaRPr lang="ru-RU" dirty="0"/>
        </a:p>
      </dgm:t>
    </dgm:pt>
    <dgm:pt modelId="{AD73D58B-A555-4BC6-87AE-4D8BF40E6A44}" type="parTrans" cxnId="{8DFFFF7D-AC13-4EDC-AD9D-DEF9792F6C40}">
      <dgm:prSet/>
      <dgm:spPr/>
      <dgm:t>
        <a:bodyPr/>
        <a:lstStyle/>
        <a:p>
          <a:endParaRPr lang="ru-RU"/>
        </a:p>
      </dgm:t>
    </dgm:pt>
    <dgm:pt modelId="{A40A3D30-0E9E-4B3E-B493-2BDFCBDE2214}" type="sibTrans" cxnId="{8DFFFF7D-AC13-4EDC-AD9D-DEF9792F6C40}">
      <dgm:prSet/>
      <dgm:spPr/>
      <dgm:t>
        <a:bodyPr/>
        <a:lstStyle/>
        <a:p>
          <a:endParaRPr lang="ru-RU"/>
        </a:p>
      </dgm:t>
    </dgm:pt>
    <dgm:pt modelId="{215C4ACD-4FA9-40A6-979F-9561BC322DC4}">
      <dgm:prSet phldrT="[Текст]"/>
      <dgm:spPr/>
      <dgm:t>
        <a:bodyPr/>
        <a:lstStyle/>
        <a:p>
          <a:r>
            <a:rPr lang="ru-RU" dirty="0" smtClean="0"/>
            <a:t>Факт меньше </a:t>
          </a:r>
          <a:endParaRPr lang="ru-RU" dirty="0"/>
        </a:p>
      </dgm:t>
    </dgm:pt>
    <dgm:pt modelId="{20D27F70-7A29-4881-9251-5C5013D78728}" type="parTrans" cxnId="{4302EC51-F24D-4BE4-9275-797A2ABA4DDE}">
      <dgm:prSet/>
      <dgm:spPr/>
      <dgm:t>
        <a:bodyPr/>
        <a:lstStyle/>
        <a:p>
          <a:endParaRPr lang="ru-RU"/>
        </a:p>
      </dgm:t>
    </dgm:pt>
    <dgm:pt modelId="{3561ECB8-95EF-4D32-9942-7F1449FBBA54}" type="sibTrans" cxnId="{4302EC51-F24D-4BE4-9275-797A2ABA4DDE}">
      <dgm:prSet/>
      <dgm:spPr/>
      <dgm:t>
        <a:bodyPr/>
        <a:lstStyle/>
        <a:p>
          <a:endParaRPr lang="ru-RU"/>
        </a:p>
      </dgm:t>
    </dgm:pt>
    <dgm:pt modelId="{D5B69C5B-9D96-4CB3-8C80-4E80A9908B43}">
      <dgm:prSet phldrT="[Текст]"/>
      <dgm:spPr/>
      <dgm:t>
        <a:bodyPr/>
        <a:lstStyle/>
        <a:p>
          <a:r>
            <a:rPr lang="ru-RU" dirty="0" smtClean="0"/>
            <a:t>Коэффициент повышения цены </a:t>
          </a:r>
          <a:endParaRPr lang="ru-RU" dirty="0"/>
        </a:p>
      </dgm:t>
    </dgm:pt>
    <dgm:pt modelId="{63E1BAD9-5699-49C8-B83F-1D946543F89C}" type="parTrans" cxnId="{43EA38F9-7EE2-480E-A5F4-E09D15CF594B}">
      <dgm:prSet/>
      <dgm:spPr/>
      <dgm:t>
        <a:bodyPr/>
        <a:lstStyle/>
        <a:p>
          <a:endParaRPr lang="ru-RU"/>
        </a:p>
      </dgm:t>
    </dgm:pt>
    <dgm:pt modelId="{D604AA89-F3A9-4DA5-BBE3-56F34E334EDE}" type="sibTrans" cxnId="{43EA38F9-7EE2-480E-A5F4-E09D15CF594B}">
      <dgm:prSet/>
      <dgm:spPr/>
      <dgm:t>
        <a:bodyPr/>
        <a:lstStyle/>
        <a:p>
          <a:endParaRPr lang="ru-RU"/>
        </a:p>
      </dgm:t>
    </dgm:pt>
    <dgm:pt modelId="{8C5B38F6-88EE-4D03-B55D-DD3AA56F8E9E}">
      <dgm:prSet phldrT="[Текст]"/>
      <dgm:spPr/>
      <dgm:t>
        <a:bodyPr/>
        <a:lstStyle/>
        <a:p>
          <a:r>
            <a:rPr lang="ru-RU" dirty="0" smtClean="0"/>
            <a:t>Зима: 1,5 </a:t>
          </a:r>
          <a:endParaRPr lang="ru-RU" dirty="0"/>
        </a:p>
      </dgm:t>
    </dgm:pt>
    <dgm:pt modelId="{75C44106-5A51-47F1-B564-D78FF03E468C}" type="parTrans" cxnId="{3A1BEDD3-7951-436A-A891-96DFC4937870}">
      <dgm:prSet/>
      <dgm:spPr/>
      <dgm:t>
        <a:bodyPr/>
        <a:lstStyle/>
        <a:p>
          <a:endParaRPr lang="ru-RU"/>
        </a:p>
      </dgm:t>
    </dgm:pt>
    <dgm:pt modelId="{FB27EADC-2BFB-47CF-A131-DD0643682509}" type="sibTrans" cxnId="{3A1BEDD3-7951-436A-A891-96DFC4937870}">
      <dgm:prSet/>
      <dgm:spPr/>
      <dgm:t>
        <a:bodyPr/>
        <a:lstStyle/>
        <a:p>
          <a:endParaRPr lang="ru-RU"/>
        </a:p>
      </dgm:t>
    </dgm:pt>
    <dgm:pt modelId="{09B38246-A2CD-4D21-9B11-EC495791B594}">
      <dgm:prSet phldrT="[Текст]"/>
      <dgm:spPr/>
      <dgm:t>
        <a:bodyPr/>
        <a:lstStyle/>
        <a:p>
          <a:r>
            <a:rPr lang="ru-RU" dirty="0" smtClean="0"/>
            <a:t>Лето:</a:t>
          </a:r>
        </a:p>
        <a:p>
          <a:r>
            <a:rPr lang="ru-RU" dirty="0" smtClean="0"/>
            <a:t>1,1 </a:t>
          </a:r>
        </a:p>
        <a:p>
          <a:r>
            <a:rPr lang="ru-RU" dirty="0" smtClean="0"/>
            <a:t> </a:t>
          </a:r>
          <a:endParaRPr lang="ru-RU" dirty="0"/>
        </a:p>
      </dgm:t>
    </dgm:pt>
    <dgm:pt modelId="{37F5FB23-CBD6-4DA4-9FF0-38F220CFFD54}" type="parTrans" cxnId="{AC46178E-C4A1-466A-9E0D-1278D790C573}">
      <dgm:prSet/>
      <dgm:spPr/>
      <dgm:t>
        <a:bodyPr/>
        <a:lstStyle/>
        <a:p>
          <a:endParaRPr lang="ru-RU"/>
        </a:p>
      </dgm:t>
    </dgm:pt>
    <dgm:pt modelId="{8C8022AA-E081-4653-8427-82CD1D0FD0AA}" type="sibTrans" cxnId="{AC46178E-C4A1-466A-9E0D-1278D790C573}">
      <dgm:prSet/>
      <dgm:spPr/>
      <dgm:t>
        <a:bodyPr/>
        <a:lstStyle/>
        <a:p>
          <a:endParaRPr lang="ru-RU"/>
        </a:p>
      </dgm:t>
    </dgm:pt>
    <dgm:pt modelId="{F7707B3D-9077-4AD9-93B4-C70F041EEC12}" type="pres">
      <dgm:prSet presAssocID="{4874EA80-E6E9-4703-B770-781FB01799A9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E3BB5407-212D-4198-BDAD-8E805247BE69}" type="pres">
      <dgm:prSet presAssocID="{1ACF17EC-329C-4E72-B677-3D5B80A2C841}" presName="root" presStyleCnt="0"/>
      <dgm:spPr/>
    </dgm:pt>
    <dgm:pt modelId="{4FC9BAA5-31C8-4331-86EF-8E9E15C9616C}" type="pres">
      <dgm:prSet presAssocID="{1ACF17EC-329C-4E72-B677-3D5B80A2C841}" presName="rootComposite" presStyleCnt="0"/>
      <dgm:spPr/>
    </dgm:pt>
    <dgm:pt modelId="{D8A11710-920A-490F-9182-6FB71A37AADA}" type="pres">
      <dgm:prSet presAssocID="{1ACF17EC-329C-4E72-B677-3D5B80A2C841}" presName="rootText" presStyleLbl="node1" presStyleIdx="0" presStyleCnt="2" custLinFactNeighborX="-36809" custLinFactNeighborY="-4330"/>
      <dgm:spPr/>
      <dgm:t>
        <a:bodyPr/>
        <a:lstStyle/>
        <a:p>
          <a:endParaRPr lang="ru-RU"/>
        </a:p>
      </dgm:t>
    </dgm:pt>
    <dgm:pt modelId="{424092ED-B5A2-4CE7-B12C-942692BF9E38}" type="pres">
      <dgm:prSet presAssocID="{1ACF17EC-329C-4E72-B677-3D5B80A2C841}" presName="rootConnector" presStyleLbl="node1" presStyleIdx="0" presStyleCnt="2"/>
      <dgm:spPr/>
      <dgm:t>
        <a:bodyPr/>
        <a:lstStyle/>
        <a:p>
          <a:endParaRPr lang="ru-RU"/>
        </a:p>
      </dgm:t>
    </dgm:pt>
    <dgm:pt modelId="{4293D8F1-0D66-4258-AFB1-C079926935A6}" type="pres">
      <dgm:prSet presAssocID="{1ACF17EC-329C-4E72-B677-3D5B80A2C841}" presName="childShape" presStyleCnt="0"/>
      <dgm:spPr/>
    </dgm:pt>
    <dgm:pt modelId="{49C9C5F1-7CAE-4C05-B1D7-CEB9D2B6A9D8}" type="pres">
      <dgm:prSet presAssocID="{AD73D58B-A555-4BC6-87AE-4D8BF40E6A44}" presName="Name13" presStyleLbl="parChTrans1D2" presStyleIdx="0" presStyleCnt="4"/>
      <dgm:spPr/>
      <dgm:t>
        <a:bodyPr/>
        <a:lstStyle/>
        <a:p>
          <a:endParaRPr lang="ru-RU"/>
        </a:p>
      </dgm:t>
    </dgm:pt>
    <dgm:pt modelId="{F2D2A535-5246-498B-9FD5-6288FD120D52}" type="pres">
      <dgm:prSet presAssocID="{715AA640-AE83-424C-954E-EFE23692733E}" presName="childText" presStyleLbl="bgAcc1" presStyleIdx="0" presStyleCnt="4" custLinFactNeighborX="-45775" custLinFactNeighborY="-24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1B7468-5A7A-46B6-9719-770574F9FBCA}" type="pres">
      <dgm:prSet presAssocID="{20D27F70-7A29-4881-9251-5C5013D78728}" presName="Name13" presStyleLbl="parChTrans1D2" presStyleIdx="1" presStyleCnt="4"/>
      <dgm:spPr/>
      <dgm:t>
        <a:bodyPr/>
        <a:lstStyle/>
        <a:p>
          <a:endParaRPr lang="ru-RU"/>
        </a:p>
      </dgm:t>
    </dgm:pt>
    <dgm:pt modelId="{1EC1A441-48B4-4CD6-A82E-21B033D19AD1}" type="pres">
      <dgm:prSet presAssocID="{215C4ACD-4FA9-40A6-979F-9561BC322DC4}" presName="childText" presStyleLbl="bgAcc1" presStyleIdx="1" presStyleCnt="4" custLinFactNeighborX="-45775" custLinFactNeighborY="-62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C3ADC8-7BB4-4667-9954-A56A177A5AF9}" type="pres">
      <dgm:prSet presAssocID="{D5B69C5B-9D96-4CB3-8C80-4E80A9908B43}" presName="root" presStyleCnt="0"/>
      <dgm:spPr/>
    </dgm:pt>
    <dgm:pt modelId="{01352B12-219E-4146-A08C-1FFDD98B66D3}" type="pres">
      <dgm:prSet presAssocID="{D5B69C5B-9D96-4CB3-8C80-4E80A9908B43}" presName="rootComposite" presStyleCnt="0"/>
      <dgm:spPr/>
    </dgm:pt>
    <dgm:pt modelId="{71B7D8E9-9D78-44C0-83A7-3BDBD1C9FEF0}" type="pres">
      <dgm:prSet presAssocID="{D5B69C5B-9D96-4CB3-8C80-4E80A9908B43}" presName="rootText" presStyleLbl="node1" presStyleIdx="1" presStyleCnt="2" custLinFactNeighborX="66046" custLinFactNeighborY="1438"/>
      <dgm:spPr/>
      <dgm:t>
        <a:bodyPr/>
        <a:lstStyle/>
        <a:p>
          <a:endParaRPr lang="ru-RU"/>
        </a:p>
      </dgm:t>
    </dgm:pt>
    <dgm:pt modelId="{6EDDC39E-0472-45B4-A82A-DD6BC78A9DAC}" type="pres">
      <dgm:prSet presAssocID="{D5B69C5B-9D96-4CB3-8C80-4E80A9908B43}" presName="rootConnector" presStyleLbl="node1" presStyleIdx="1" presStyleCnt="2"/>
      <dgm:spPr/>
      <dgm:t>
        <a:bodyPr/>
        <a:lstStyle/>
        <a:p>
          <a:endParaRPr lang="ru-RU"/>
        </a:p>
      </dgm:t>
    </dgm:pt>
    <dgm:pt modelId="{BCEAC8B1-6B86-4DAA-BA94-8D16506F552D}" type="pres">
      <dgm:prSet presAssocID="{D5B69C5B-9D96-4CB3-8C80-4E80A9908B43}" presName="childShape" presStyleCnt="0"/>
      <dgm:spPr/>
    </dgm:pt>
    <dgm:pt modelId="{D793E4D4-24FB-4D8C-9376-3A220787A3EE}" type="pres">
      <dgm:prSet presAssocID="{75C44106-5A51-47F1-B564-D78FF03E468C}" presName="Name13" presStyleLbl="parChTrans1D2" presStyleIdx="2" presStyleCnt="4"/>
      <dgm:spPr/>
      <dgm:t>
        <a:bodyPr/>
        <a:lstStyle/>
        <a:p>
          <a:endParaRPr lang="ru-RU"/>
        </a:p>
      </dgm:t>
    </dgm:pt>
    <dgm:pt modelId="{A4615106-6FF5-4271-A977-11A658450301}" type="pres">
      <dgm:prSet presAssocID="{8C5B38F6-88EE-4D03-B55D-DD3AA56F8E9E}" presName="childText" presStyleLbl="bgAcc1" presStyleIdx="2" presStyleCnt="4" custLinFactNeighborX="82795" custLinFactNeighborY="-24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D81B30-055D-4D0B-859A-68B4BC8177A1}" type="pres">
      <dgm:prSet presAssocID="{37F5FB23-CBD6-4DA4-9FF0-38F220CFFD54}" presName="Name13" presStyleLbl="parChTrans1D2" presStyleIdx="3" presStyleCnt="4"/>
      <dgm:spPr/>
      <dgm:t>
        <a:bodyPr/>
        <a:lstStyle/>
        <a:p>
          <a:endParaRPr lang="ru-RU"/>
        </a:p>
      </dgm:t>
    </dgm:pt>
    <dgm:pt modelId="{2B0A1A36-2207-48B8-8591-E6D8D2E224CC}" type="pres">
      <dgm:prSet presAssocID="{09B38246-A2CD-4D21-9B11-EC495791B594}" presName="childText" presStyleLbl="bgAcc1" presStyleIdx="3" presStyleCnt="4" custLinFactNeighborX="53953" custLinFactNeighborY="-5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BDF2B34-0D9C-4682-AA95-7A5660A15812}" srcId="{4874EA80-E6E9-4703-B770-781FB01799A9}" destId="{1ACF17EC-329C-4E72-B677-3D5B80A2C841}" srcOrd="0" destOrd="0" parTransId="{6C495C09-6A5D-4C47-80B8-B01DDD8B1D78}" sibTransId="{53CBDE6C-51DA-47ED-B92A-EA282DB07A09}"/>
    <dgm:cxn modelId="{0BCDD835-5F03-493C-93DE-96C85C9EFC9E}" type="presOf" srcId="{4874EA80-E6E9-4703-B770-781FB01799A9}" destId="{F7707B3D-9077-4AD9-93B4-C70F041EEC12}" srcOrd="0" destOrd="0" presId="urn:microsoft.com/office/officeart/2005/8/layout/hierarchy3"/>
    <dgm:cxn modelId="{46CF5559-12AD-46D1-ABE4-FA71F0138F70}" type="presOf" srcId="{715AA640-AE83-424C-954E-EFE23692733E}" destId="{F2D2A535-5246-498B-9FD5-6288FD120D52}" srcOrd="0" destOrd="0" presId="urn:microsoft.com/office/officeart/2005/8/layout/hierarchy3"/>
    <dgm:cxn modelId="{2EDEC847-CB26-445A-9516-6E6F42F76AB8}" type="presOf" srcId="{1ACF17EC-329C-4E72-B677-3D5B80A2C841}" destId="{D8A11710-920A-490F-9182-6FB71A37AADA}" srcOrd="0" destOrd="0" presId="urn:microsoft.com/office/officeart/2005/8/layout/hierarchy3"/>
    <dgm:cxn modelId="{1133338B-434B-466C-89CE-E05C8396F6A3}" type="presOf" srcId="{8C5B38F6-88EE-4D03-B55D-DD3AA56F8E9E}" destId="{A4615106-6FF5-4271-A977-11A658450301}" srcOrd="0" destOrd="0" presId="urn:microsoft.com/office/officeart/2005/8/layout/hierarchy3"/>
    <dgm:cxn modelId="{43EA38F9-7EE2-480E-A5F4-E09D15CF594B}" srcId="{4874EA80-E6E9-4703-B770-781FB01799A9}" destId="{D5B69C5B-9D96-4CB3-8C80-4E80A9908B43}" srcOrd="1" destOrd="0" parTransId="{63E1BAD9-5699-49C8-B83F-1D946543F89C}" sibTransId="{D604AA89-F3A9-4DA5-BBE3-56F34E334EDE}"/>
    <dgm:cxn modelId="{8DFFFF7D-AC13-4EDC-AD9D-DEF9792F6C40}" srcId="{1ACF17EC-329C-4E72-B677-3D5B80A2C841}" destId="{715AA640-AE83-424C-954E-EFE23692733E}" srcOrd="0" destOrd="0" parTransId="{AD73D58B-A555-4BC6-87AE-4D8BF40E6A44}" sibTransId="{A40A3D30-0E9E-4B3E-B493-2BDFCBDE2214}"/>
    <dgm:cxn modelId="{982F1DFC-8FD6-4827-A80D-8460398E96AD}" type="presOf" srcId="{D5B69C5B-9D96-4CB3-8C80-4E80A9908B43}" destId="{71B7D8E9-9D78-44C0-83A7-3BDBD1C9FEF0}" srcOrd="0" destOrd="0" presId="urn:microsoft.com/office/officeart/2005/8/layout/hierarchy3"/>
    <dgm:cxn modelId="{FECA639E-D2CF-49CD-8743-CEBE7067D7EA}" type="presOf" srcId="{09B38246-A2CD-4D21-9B11-EC495791B594}" destId="{2B0A1A36-2207-48B8-8591-E6D8D2E224CC}" srcOrd="0" destOrd="0" presId="urn:microsoft.com/office/officeart/2005/8/layout/hierarchy3"/>
    <dgm:cxn modelId="{3A1BEDD3-7951-436A-A891-96DFC4937870}" srcId="{D5B69C5B-9D96-4CB3-8C80-4E80A9908B43}" destId="{8C5B38F6-88EE-4D03-B55D-DD3AA56F8E9E}" srcOrd="0" destOrd="0" parTransId="{75C44106-5A51-47F1-B564-D78FF03E468C}" sibTransId="{FB27EADC-2BFB-47CF-A131-DD0643682509}"/>
    <dgm:cxn modelId="{4302EC51-F24D-4BE4-9275-797A2ABA4DDE}" srcId="{1ACF17EC-329C-4E72-B677-3D5B80A2C841}" destId="{215C4ACD-4FA9-40A6-979F-9561BC322DC4}" srcOrd="1" destOrd="0" parTransId="{20D27F70-7A29-4881-9251-5C5013D78728}" sibTransId="{3561ECB8-95EF-4D32-9942-7F1449FBBA54}"/>
    <dgm:cxn modelId="{FB0BAEE8-7D72-4D66-A112-779FA4A193C6}" type="presOf" srcId="{37F5FB23-CBD6-4DA4-9FF0-38F220CFFD54}" destId="{C7D81B30-055D-4D0B-859A-68B4BC8177A1}" srcOrd="0" destOrd="0" presId="urn:microsoft.com/office/officeart/2005/8/layout/hierarchy3"/>
    <dgm:cxn modelId="{D41CC547-2106-4CA0-9EDF-FF6CE2DB8458}" type="presOf" srcId="{AD73D58B-A555-4BC6-87AE-4D8BF40E6A44}" destId="{49C9C5F1-7CAE-4C05-B1D7-CEB9D2B6A9D8}" srcOrd="0" destOrd="0" presId="urn:microsoft.com/office/officeart/2005/8/layout/hierarchy3"/>
    <dgm:cxn modelId="{317CA72C-1B51-4E85-8901-4CA1759F05C8}" type="presOf" srcId="{20D27F70-7A29-4881-9251-5C5013D78728}" destId="{9A1B7468-5A7A-46B6-9719-770574F9FBCA}" srcOrd="0" destOrd="0" presId="urn:microsoft.com/office/officeart/2005/8/layout/hierarchy3"/>
    <dgm:cxn modelId="{AC46178E-C4A1-466A-9E0D-1278D790C573}" srcId="{D5B69C5B-9D96-4CB3-8C80-4E80A9908B43}" destId="{09B38246-A2CD-4D21-9B11-EC495791B594}" srcOrd="1" destOrd="0" parTransId="{37F5FB23-CBD6-4DA4-9FF0-38F220CFFD54}" sibTransId="{8C8022AA-E081-4653-8427-82CD1D0FD0AA}"/>
    <dgm:cxn modelId="{54461BDD-7244-4D72-952C-B2DB426BDE4F}" type="presOf" srcId="{D5B69C5B-9D96-4CB3-8C80-4E80A9908B43}" destId="{6EDDC39E-0472-45B4-A82A-DD6BC78A9DAC}" srcOrd="1" destOrd="0" presId="urn:microsoft.com/office/officeart/2005/8/layout/hierarchy3"/>
    <dgm:cxn modelId="{48A1A653-3A44-4339-A44F-A95A819E0BD6}" type="presOf" srcId="{215C4ACD-4FA9-40A6-979F-9561BC322DC4}" destId="{1EC1A441-48B4-4CD6-A82E-21B033D19AD1}" srcOrd="0" destOrd="0" presId="urn:microsoft.com/office/officeart/2005/8/layout/hierarchy3"/>
    <dgm:cxn modelId="{F4A7B8BC-8FE8-4008-93D5-F21DFB8BF72C}" type="presOf" srcId="{1ACF17EC-329C-4E72-B677-3D5B80A2C841}" destId="{424092ED-B5A2-4CE7-B12C-942692BF9E38}" srcOrd="1" destOrd="0" presId="urn:microsoft.com/office/officeart/2005/8/layout/hierarchy3"/>
    <dgm:cxn modelId="{9F278963-34A0-4382-98F4-731E757E4C7F}" type="presOf" srcId="{75C44106-5A51-47F1-B564-D78FF03E468C}" destId="{D793E4D4-24FB-4D8C-9376-3A220787A3EE}" srcOrd="0" destOrd="0" presId="urn:microsoft.com/office/officeart/2005/8/layout/hierarchy3"/>
    <dgm:cxn modelId="{7409A738-F728-4868-A162-B669C6532FE1}" type="presParOf" srcId="{F7707B3D-9077-4AD9-93B4-C70F041EEC12}" destId="{E3BB5407-212D-4198-BDAD-8E805247BE69}" srcOrd="0" destOrd="0" presId="urn:microsoft.com/office/officeart/2005/8/layout/hierarchy3"/>
    <dgm:cxn modelId="{B87ADF50-0C20-4197-9778-CE2DC0A79DA4}" type="presParOf" srcId="{E3BB5407-212D-4198-BDAD-8E805247BE69}" destId="{4FC9BAA5-31C8-4331-86EF-8E9E15C9616C}" srcOrd="0" destOrd="0" presId="urn:microsoft.com/office/officeart/2005/8/layout/hierarchy3"/>
    <dgm:cxn modelId="{739A5EDE-A21D-4FE5-82CB-CDFD217234DE}" type="presParOf" srcId="{4FC9BAA5-31C8-4331-86EF-8E9E15C9616C}" destId="{D8A11710-920A-490F-9182-6FB71A37AADA}" srcOrd="0" destOrd="0" presId="urn:microsoft.com/office/officeart/2005/8/layout/hierarchy3"/>
    <dgm:cxn modelId="{3B64EFB8-A55F-40CE-A37D-1F77A97DB064}" type="presParOf" srcId="{4FC9BAA5-31C8-4331-86EF-8E9E15C9616C}" destId="{424092ED-B5A2-4CE7-B12C-942692BF9E38}" srcOrd="1" destOrd="0" presId="urn:microsoft.com/office/officeart/2005/8/layout/hierarchy3"/>
    <dgm:cxn modelId="{B7F7F77C-7B13-4054-99AF-924F7EC45265}" type="presParOf" srcId="{E3BB5407-212D-4198-BDAD-8E805247BE69}" destId="{4293D8F1-0D66-4258-AFB1-C079926935A6}" srcOrd="1" destOrd="0" presId="urn:microsoft.com/office/officeart/2005/8/layout/hierarchy3"/>
    <dgm:cxn modelId="{A7F0A07D-CAA7-4FFB-AD97-0C039BA3F7F2}" type="presParOf" srcId="{4293D8F1-0D66-4258-AFB1-C079926935A6}" destId="{49C9C5F1-7CAE-4C05-B1D7-CEB9D2B6A9D8}" srcOrd="0" destOrd="0" presId="urn:microsoft.com/office/officeart/2005/8/layout/hierarchy3"/>
    <dgm:cxn modelId="{5C5DAB79-9177-4FDF-9EF2-9C9282396A58}" type="presParOf" srcId="{4293D8F1-0D66-4258-AFB1-C079926935A6}" destId="{F2D2A535-5246-498B-9FD5-6288FD120D52}" srcOrd="1" destOrd="0" presId="urn:microsoft.com/office/officeart/2005/8/layout/hierarchy3"/>
    <dgm:cxn modelId="{19E0C6AE-4831-42B3-A610-9DF323EB9A37}" type="presParOf" srcId="{4293D8F1-0D66-4258-AFB1-C079926935A6}" destId="{9A1B7468-5A7A-46B6-9719-770574F9FBCA}" srcOrd="2" destOrd="0" presId="urn:microsoft.com/office/officeart/2005/8/layout/hierarchy3"/>
    <dgm:cxn modelId="{6ABE0FA0-7109-43A1-98B1-609B8789CA73}" type="presParOf" srcId="{4293D8F1-0D66-4258-AFB1-C079926935A6}" destId="{1EC1A441-48B4-4CD6-A82E-21B033D19AD1}" srcOrd="3" destOrd="0" presId="urn:microsoft.com/office/officeart/2005/8/layout/hierarchy3"/>
    <dgm:cxn modelId="{89662A31-6639-4666-A011-463786B7D8D0}" type="presParOf" srcId="{F7707B3D-9077-4AD9-93B4-C70F041EEC12}" destId="{B7C3ADC8-7BB4-4667-9954-A56A177A5AF9}" srcOrd="1" destOrd="0" presId="urn:microsoft.com/office/officeart/2005/8/layout/hierarchy3"/>
    <dgm:cxn modelId="{F087AFB0-DF69-420E-9B19-2D8BEBD67E72}" type="presParOf" srcId="{B7C3ADC8-7BB4-4667-9954-A56A177A5AF9}" destId="{01352B12-219E-4146-A08C-1FFDD98B66D3}" srcOrd="0" destOrd="0" presId="urn:microsoft.com/office/officeart/2005/8/layout/hierarchy3"/>
    <dgm:cxn modelId="{BAC49441-12E6-4091-9EDF-69B0321A3B01}" type="presParOf" srcId="{01352B12-219E-4146-A08C-1FFDD98B66D3}" destId="{71B7D8E9-9D78-44C0-83A7-3BDBD1C9FEF0}" srcOrd="0" destOrd="0" presId="urn:microsoft.com/office/officeart/2005/8/layout/hierarchy3"/>
    <dgm:cxn modelId="{9D9C58F4-24C6-4CE7-8830-609119A9BBE1}" type="presParOf" srcId="{01352B12-219E-4146-A08C-1FFDD98B66D3}" destId="{6EDDC39E-0472-45B4-A82A-DD6BC78A9DAC}" srcOrd="1" destOrd="0" presId="urn:microsoft.com/office/officeart/2005/8/layout/hierarchy3"/>
    <dgm:cxn modelId="{9C393815-9E24-4320-889C-686FFF9870BC}" type="presParOf" srcId="{B7C3ADC8-7BB4-4667-9954-A56A177A5AF9}" destId="{BCEAC8B1-6B86-4DAA-BA94-8D16506F552D}" srcOrd="1" destOrd="0" presId="urn:microsoft.com/office/officeart/2005/8/layout/hierarchy3"/>
    <dgm:cxn modelId="{9376B712-2313-4736-B631-0995CC0D2412}" type="presParOf" srcId="{BCEAC8B1-6B86-4DAA-BA94-8D16506F552D}" destId="{D793E4D4-24FB-4D8C-9376-3A220787A3EE}" srcOrd="0" destOrd="0" presId="urn:microsoft.com/office/officeart/2005/8/layout/hierarchy3"/>
    <dgm:cxn modelId="{D971DFD4-3C42-4443-9CA7-6CC554A7AD67}" type="presParOf" srcId="{BCEAC8B1-6B86-4DAA-BA94-8D16506F552D}" destId="{A4615106-6FF5-4271-A977-11A658450301}" srcOrd="1" destOrd="0" presId="urn:microsoft.com/office/officeart/2005/8/layout/hierarchy3"/>
    <dgm:cxn modelId="{EE4B3B47-6D7B-4B53-BCE9-FADA7374A485}" type="presParOf" srcId="{BCEAC8B1-6B86-4DAA-BA94-8D16506F552D}" destId="{C7D81B30-055D-4D0B-859A-68B4BC8177A1}" srcOrd="2" destOrd="0" presId="urn:microsoft.com/office/officeart/2005/8/layout/hierarchy3"/>
    <dgm:cxn modelId="{7135DCF5-6588-40F8-91C2-49D8CE42A7D3}" type="presParOf" srcId="{BCEAC8B1-6B86-4DAA-BA94-8D16506F552D}" destId="{2B0A1A36-2207-48B8-8591-E6D8D2E224CC}" srcOrd="3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81C63F-2DB7-43CD-B957-B30C5DE897C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53C7C46-0AE5-47E4-B2E7-ACA6219F64D3}">
      <dgm:prSet phldrT="[Текст]"/>
      <dgm:spPr/>
      <dgm:t>
        <a:bodyPr/>
        <a:lstStyle/>
        <a:p>
          <a:r>
            <a:rPr lang="ru-RU" dirty="0" smtClean="0"/>
            <a:t>Нет достаточного количества приборов </a:t>
          </a:r>
          <a:endParaRPr lang="ru-RU" dirty="0"/>
        </a:p>
      </dgm:t>
    </dgm:pt>
    <dgm:pt modelId="{5A47BD77-E855-4C98-9A92-22991DF6390E}" type="parTrans" cxnId="{04378C9E-7539-4685-B4CB-C4713FCE3F8D}">
      <dgm:prSet/>
      <dgm:spPr/>
      <dgm:t>
        <a:bodyPr/>
        <a:lstStyle/>
        <a:p>
          <a:endParaRPr lang="ru-RU"/>
        </a:p>
      </dgm:t>
    </dgm:pt>
    <dgm:pt modelId="{DB4F25D0-4107-4470-B0D8-8CE76DCECF7F}" type="sibTrans" cxnId="{04378C9E-7539-4685-B4CB-C4713FCE3F8D}">
      <dgm:prSet/>
      <dgm:spPr/>
      <dgm:t>
        <a:bodyPr/>
        <a:lstStyle/>
        <a:p>
          <a:endParaRPr lang="ru-RU"/>
        </a:p>
      </dgm:t>
    </dgm:pt>
    <dgm:pt modelId="{C9E493D2-8034-4F49-A6D4-C4EC45762D49}">
      <dgm:prSet phldrT="[Текст]"/>
      <dgm:spPr/>
      <dgm:t>
        <a:bodyPr/>
        <a:lstStyle/>
        <a:p>
          <a:r>
            <a:rPr lang="ru-RU" dirty="0" smtClean="0"/>
            <a:t>Нет возможности произвести замеры для расчета норм энергопотребления </a:t>
          </a:r>
          <a:endParaRPr lang="ru-RU" dirty="0"/>
        </a:p>
      </dgm:t>
    </dgm:pt>
    <dgm:pt modelId="{B6A6636F-5CDB-4FF4-97C7-BA1F7D6EB942}" type="parTrans" cxnId="{1111ACDD-E9B4-411E-9206-F5FE1530A17A}">
      <dgm:prSet/>
      <dgm:spPr/>
      <dgm:t>
        <a:bodyPr/>
        <a:lstStyle/>
        <a:p>
          <a:endParaRPr lang="ru-RU"/>
        </a:p>
      </dgm:t>
    </dgm:pt>
    <dgm:pt modelId="{D63000A1-C807-4FED-A3FE-99568193F341}" type="sibTrans" cxnId="{1111ACDD-E9B4-411E-9206-F5FE1530A17A}">
      <dgm:prSet/>
      <dgm:spPr/>
      <dgm:t>
        <a:bodyPr/>
        <a:lstStyle/>
        <a:p>
          <a:endParaRPr lang="ru-RU"/>
        </a:p>
      </dgm:t>
    </dgm:pt>
    <dgm:pt modelId="{49A948BA-3FA4-485E-A1DF-3D9ED8A9793D}">
      <dgm:prSet phldrT="[Текст]"/>
      <dgm:spPr/>
      <dgm:t>
        <a:bodyPr/>
        <a:lstStyle/>
        <a:p>
          <a:r>
            <a:rPr lang="ru-RU" dirty="0" smtClean="0"/>
            <a:t>Приборы устаревшие, имеют высокую степень погрешности </a:t>
          </a:r>
          <a:endParaRPr lang="ru-RU" dirty="0"/>
        </a:p>
      </dgm:t>
    </dgm:pt>
    <dgm:pt modelId="{2CEDA7B9-7BBE-498F-AF61-20E13188D037}" type="parTrans" cxnId="{75860ACA-FC33-4456-9B08-726F2F8CAAFC}">
      <dgm:prSet/>
      <dgm:spPr/>
      <dgm:t>
        <a:bodyPr/>
        <a:lstStyle/>
        <a:p>
          <a:endParaRPr lang="ru-RU"/>
        </a:p>
      </dgm:t>
    </dgm:pt>
    <dgm:pt modelId="{0D68261D-6EB5-48FF-9235-3811518EE5BD}" type="sibTrans" cxnId="{75860ACA-FC33-4456-9B08-726F2F8CAAFC}">
      <dgm:prSet/>
      <dgm:spPr/>
      <dgm:t>
        <a:bodyPr/>
        <a:lstStyle/>
        <a:p>
          <a:endParaRPr lang="ru-RU"/>
        </a:p>
      </dgm:t>
    </dgm:pt>
    <dgm:pt modelId="{64F14D6E-DD1A-400F-91AB-BED53BFE11B9}">
      <dgm:prSet phldrT="[Текст]"/>
      <dgm:spPr/>
      <dgm:t>
        <a:bodyPr/>
        <a:lstStyle/>
        <a:p>
          <a:r>
            <a:rPr lang="ru-RU" dirty="0" smtClean="0"/>
            <a:t>Рассчитанные нормы недостоверны </a:t>
          </a:r>
          <a:endParaRPr lang="ru-RU" dirty="0"/>
        </a:p>
      </dgm:t>
    </dgm:pt>
    <dgm:pt modelId="{19CE19C3-2BEC-49E5-ADF2-26B4579D532A}" type="parTrans" cxnId="{81BDD43A-1D9A-4235-8A5E-D1804A59A365}">
      <dgm:prSet/>
      <dgm:spPr/>
      <dgm:t>
        <a:bodyPr/>
        <a:lstStyle/>
        <a:p>
          <a:endParaRPr lang="ru-RU"/>
        </a:p>
      </dgm:t>
    </dgm:pt>
    <dgm:pt modelId="{5F5DDB0B-F560-4356-91FA-83E32AF590D8}" type="sibTrans" cxnId="{81BDD43A-1D9A-4235-8A5E-D1804A59A365}">
      <dgm:prSet/>
      <dgm:spPr/>
      <dgm:t>
        <a:bodyPr/>
        <a:lstStyle/>
        <a:p>
          <a:endParaRPr lang="ru-RU"/>
        </a:p>
      </dgm:t>
    </dgm:pt>
    <dgm:pt modelId="{313ED6AF-8DF7-438D-9BB8-D34293B91817}">
      <dgm:prSet phldrT="[Текст]"/>
      <dgm:spPr/>
      <dgm:t>
        <a:bodyPr/>
        <a:lstStyle/>
        <a:p>
          <a:r>
            <a:rPr lang="ru-RU" dirty="0" smtClean="0"/>
            <a:t>План рассчитан под одну производственную программу, по факту производилась другая продукция </a:t>
          </a:r>
          <a:endParaRPr lang="ru-RU" dirty="0"/>
        </a:p>
      </dgm:t>
    </dgm:pt>
    <dgm:pt modelId="{1E947CD2-B7DD-4159-953B-AA35907A584B}" type="parTrans" cxnId="{1E9E4615-F849-4B5A-AAEE-D765C5356E43}">
      <dgm:prSet/>
      <dgm:spPr/>
      <dgm:t>
        <a:bodyPr/>
        <a:lstStyle/>
        <a:p>
          <a:endParaRPr lang="ru-RU"/>
        </a:p>
      </dgm:t>
    </dgm:pt>
    <dgm:pt modelId="{C881FD35-7E2C-4A23-84EA-0995C27CE9A2}" type="sibTrans" cxnId="{1E9E4615-F849-4B5A-AAEE-D765C5356E43}">
      <dgm:prSet/>
      <dgm:spPr/>
      <dgm:t>
        <a:bodyPr/>
        <a:lstStyle/>
        <a:p>
          <a:endParaRPr lang="ru-RU"/>
        </a:p>
      </dgm:t>
    </dgm:pt>
    <dgm:pt modelId="{1E6618E4-7275-452C-97C9-37E3BE92B922}">
      <dgm:prSet phldrT="[Текст]"/>
      <dgm:spPr/>
      <dgm:t>
        <a:bodyPr/>
        <a:lstStyle/>
        <a:p>
          <a:r>
            <a:rPr lang="ru-RU" dirty="0" smtClean="0"/>
            <a:t>Из-за различной энергоемкости продукции план и факт энергопотребления отличается </a:t>
          </a:r>
          <a:endParaRPr lang="ru-RU" dirty="0"/>
        </a:p>
      </dgm:t>
    </dgm:pt>
    <dgm:pt modelId="{86A29911-6E9E-4480-BAAC-9393DCFBA1D9}" type="parTrans" cxnId="{DFCD29BA-D198-4F79-A555-0DD41D7B06F0}">
      <dgm:prSet/>
      <dgm:spPr/>
      <dgm:t>
        <a:bodyPr/>
        <a:lstStyle/>
        <a:p>
          <a:endParaRPr lang="ru-RU"/>
        </a:p>
      </dgm:t>
    </dgm:pt>
    <dgm:pt modelId="{3F2E6E1B-6AAA-4793-A2FD-65851B0F3EF3}" type="sibTrans" cxnId="{DFCD29BA-D198-4F79-A555-0DD41D7B06F0}">
      <dgm:prSet/>
      <dgm:spPr/>
      <dgm:t>
        <a:bodyPr/>
        <a:lstStyle/>
        <a:p>
          <a:endParaRPr lang="ru-RU"/>
        </a:p>
      </dgm:t>
    </dgm:pt>
    <dgm:pt modelId="{F1D252D5-1B6D-48CD-8C0A-2FA6F5BBAA10}">
      <dgm:prSet phldrT="[Текст]"/>
      <dgm:spPr/>
      <dgm:t>
        <a:bodyPr/>
        <a:lstStyle/>
        <a:p>
          <a:r>
            <a:rPr lang="ru-RU" dirty="0" smtClean="0"/>
            <a:t>Изменились производственные мощности</a:t>
          </a:r>
          <a:endParaRPr lang="ru-RU" dirty="0"/>
        </a:p>
      </dgm:t>
    </dgm:pt>
    <dgm:pt modelId="{61CDAABC-5276-4472-B36F-11DCF930443D}" type="parTrans" cxnId="{246A52E3-868D-4C61-B9B5-CAADEE2175E9}">
      <dgm:prSet/>
      <dgm:spPr/>
      <dgm:t>
        <a:bodyPr/>
        <a:lstStyle/>
        <a:p>
          <a:endParaRPr lang="ru-RU"/>
        </a:p>
      </dgm:t>
    </dgm:pt>
    <dgm:pt modelId="{ADE2898E-B68C-4C07-BD5C-19508197A15A}" type="sibTrans" cxnId="{246A52E3-868D-4C61-B9B5-CAADEE2175E9}">
      <dgm:prSet/>
      <dgm:spPr/>
      <dgm:t>
        <a:bodyPr/>
        <a:lstStyle/>
        <a:p>
          <a:endParaRPr lang="ru-RU"/>
        </a:p>
      </dgm:t>
    </dgm:pt>
    <dgm:pt modelId="{ED610A76-E9DF-40F3-8B03-410BF3B77CAC}">
      <dgm:prSet phldrT="[Текст]"/>
      <dgm:spPr/>
      <dgm:t>
        <a:bodyPr/>
        <a:lstStyle/>
        <a:p>
          <a:r>
            <a:rPr lang="ru-RU" dirty="0" smtClean="0"/>
            <a:t>Появилось новое оборудования или продано старое оборудование</a:t>
          </a:r>
          <a:endParaRPr lang="ru-RU" dirty="0"/>
        </a:p>
      </dgm:t>
    </dgm:pt>
    <dgm:pt modelId="{35D7CC8D-C9FF-423D-9464-9B959B79A597}" type="parTrans" cxnId="{B8F324A4-3DBC-4C3B-A0C4-04AF948C8791}">
      <dgm:prSet/>
      <dgm:spPr/>
      <dgm:t>
        <a:bodyPr/>
        <a:lstStyle/>
        <a:p>
          <a:endParaRPr lang="ru-RU"/>
        </a:p>
      </dgm:t>
    </dgm:pt>
    <dgm:pt modelId="{269176DA-D1E4-42C2-A9F4-EA40BAA67C5B}" type="sibTrans" cxnId="{B8F324A4-3DBC-4C3B-A0C4-04AF948C8791}">
      <dgm:prSet/>
      <dgm:spPr/>
      <dgm:t>
        <a:bodyPr/>
        <a:lstStyle/>
        <a:p>
          <a:endParaRPr lang="ru-RU"/>
        </a:p>
      </dgm:t>
    </dgm:pt>
    <dgm:pt modelId="{30ED24DE-FF3E-459B-9C63-A8CE51AA13F7}">
      <dgm:prSet phldrT="[Текст]"/>
      <dgm:spPr/>
      <dgm:t>
        <a:bodyPr/>
        <a:lstStyle/>
        <a:p>
          <a:r>
            <a:rPr lang="ru-RU" dirty="0" smtClean="0"/>
            <a:t>Изменилась энергоемкость оборудования</a:t>
          </a:r>
          <a:endParaRPr lang="ru-RU" dirty="0"/>
        </a:p>
      </dgm:t>
    </dgm:pt>
    <dgm:pt modelId="{3BA19318-0787-40C4-BEB1-638A3BD998B6}" type="parTrans" cxnId="{D6BBE4C2-8220-46E1-9987-11FCAB6F76D2}">
      <dgm:prSet/>
      <dgm:spPr/>
      <dgm:t>
        <a:bodyPr/>
        <a:lstStyle/>
        <a:p>
          <a:endParaRPr lang="ru-RU"/>
        </a:p>
      </dgm:t>
    </dgm:pt>
    <dgm:pt modelId="{AE6B38B9-9FB1-42B6-AB95-2C9D14BE5498}" type="sibTrans" cxnId="{D6BBE4C2-8220-46E1-9987-11FCAB6F76D2}">
      <dgm:prSet/>
      <dgm:spPr/>
      <dgm:t>
        <a:bodyPr/>
        <a:lstStyle/>
        <a:p>
          <a:endParaRPr lang="ru-RU"/>
        </a:p>
      </dgm:t>
    </dgm:pt>
    <dgm:pt modelId="{1F10B3C4-CE3D-48F6-A314-A11789536B63}">
      <dgm:prSet phldrT="[Текст]"/>
      <dgm:spPr/>
      <dgm:t>
        <a:bodyPr/>
        <a:lstStyle/>
        <a:p>
          <a:r>
            <a:rPr lang="ru-RU" dirty="0" smtClean="0"/>
            <a:t>Потребовались дополнительные подготовительно-заключительные операции  </a:t>
          </a:r>
          <a:endParaRPr lang="ru-RU" dirty="0"/>
        </a:p>
      </dgm:t>
    </dgm:pt>
    <dgm:pt modelId="{AB23944F-9AAF-4E92-A668-1D818E878759}" type="parTrans" cxnId="{C7760C79-167D-4BDD-90F9-C160D9922E96}">
      <dgm:prSet/>
      <dgm:spPr/>
      <dgm:t>
        <a:bodyPr/>
        <a:lstStyle/>
        <a:p>
          <a:endParaRPr lang="ru-RU"/>
        </a:p>
      </dgm:t>
    </dgm:pt>
    <dgm:pt modelId="{A9B5B406-AF43-401F-B0F5-C4AE3E24C00D}" type="sibTrans" cxnId="{C7760C79-167D-4BDD-90F9-C160D9922E96}">
      <dgm:prSet/>
      <dgm:spPr/>
      <dgm:t>
        <a:bodyPr/>
        <a:lstStyle/>
        <a:p>
          <a:endParaRPr lang="ru-RU"/>
        </a:p>
      </dgm:t>
    </dgm:pt>
    <dgm:pt modelId="{30971548-6228-4596-8B28-4CBA23ABF558}" type="pres">
      <dgm:prSet presAssocID="{9281C63F-2DB7-43CD-B957-B30C5DE897C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221EF7-8DF9-4410-9BAB-7585619AFC29}" type="pres">
      <dgm:prSet presAssocID="{D53C7C46-0AE5-47E4-B2E7-ACA6219F64D3}" presName="linNode" presStyleCnt="0"/>
      <dgm:spPr/>
    </dgm:pt>
    <dgm:pt modelId="{7FFC5861-41BF-467C-9C58-C0D9AC815A50}" type="pres">
      <dgm:prSet presAssocID="{D53C7C46-0AE5-47E4-B2E7-ACA6219F64D3}" presName="parentText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887CBD-A60C-4C4A-BC4B-098C11626391}" type="pres">
      <dgm:prSet presAssocID="{D53C7C46-0AE5-47E4-B2E7-ACA6219F64D3}" presName="descendantText" presStyleLbl="align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667F8F-CDF3-4C18-BFB9-5652062D1928}" type="pres">
      <dgm:prSet presAssocID="{DB4F25D0-4107-4470-B0D8-8CE76DCECF7F}" presName="sp" presStyleCnt="0"/>
      <dgm:spPr/>
    </dgm:pt>
    <dgm:pt modelId="{FE28CD2D-4D49-4B98-9E81-70A942F91903}" type="pres">
      <dgm:prSet presAssocID="{49A948BA-3FA4-485E-A1DF-3D9ED8A9793D}" presName="linNode" presStyleCnt="0"/>
      <dgm:spPr/>
    </dgm:pt>
    <dgm:pt modelId="{BC140913-34D7-4E1E-811B-270C8785B16A}" type="pres">
      <dgm:prSet presAssocID="{49A948BA-3FA4-485E-A1DF-3D9ED8A9793D}" presName="parentText" presStyleLbl="node1" presStyleIdx="1" presStyleCnt="4" custLinFactNeighborX="212" custLinFactNeighborY="3571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53DF8C-55C9-40CD-8099-8FDDB1F1E2D1}" type="pres">
      <dgm:prSet presAssocID="{49A948BA-3FA4-485E-A1DF-3D9ED8A9793D}" presName="descendantText" presStyleLbl="align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D7E619-4261-4C81-92AB-30D9931E78D1}" type="pres">
      <dgm:prSet presAssocID="{0D68261D-6EB5-48FF-9235-3811518EE5BD}" presName="sp" presStyleCnt="0"/>
      <dgm:spPr/>
    </dgm:pt>
    <dgm:pt modelId="{F9D4B9CB-B3A5-4B9B-BD58-89F0203BA462}" type="pres">
      <dgm:prSet presAssocID="{313ED6AF-8DF7-438D-9BB8-D34293B91817}" presName="linNode" presStyleCnt="0"/>
      <dgm:spPr/>
    </dgm:pt>
    <dgm:pt modelId="{5DF61501-FCE2-4FF8-A561-CC7D968BFF98}" type="pres">
      <dgm:prSet presAssocID="{313ED6AF-8DF7-438D-9BB8-D34293B91817}" presName="parentText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D6CB2EC-5746-4BBD-ACD7-377D167DE657}" type="pres">
      <dgm:prSet presAssocID="{313ED6AF-8DF7-438D-9BB8-D34293B91817}" presName="descendantText" presStyleLbl="alignAccFollowNode1" presStyleIdx="2" presStyleCnt="4" custLinFactNeighborY="7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20F583-93FE-4E6C-907D-E67C4768389C}" type="pres">
      <dgm:prSet presAssocID="{C881FD35-7E2C-4A23-84EA-0995C27CE9A2}" presName="sp" presStyleCnt="0"/>
      <dgm:spPr/>
    </dgm:pt>
    <dgm:pt modelId="{E6D2D13B-83DA-4376-BCB7-8BBC8A9570FB}" type="pres">
      <dgm:prSet presAssocID="{F1D252D5-1B6D-48CD-8C0A-2FA6F5BBAA10}" presName="linNode" presStyleCnt="0"/>
      <dgm:spPr/>
    </dgm:pt>
    <dgm:pt modelId="{873A69F5-0184-42FE-9234-BE70CAD5A1A5}" type="pres">
      <dgm:prSet presAssocID="{F1D252D5-1B6D-48CD-8C0A-2FA6F5BBAA10}" presName="parentText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CF2E8A-79C3-4813-80C0-7F2293790E4B}" type="pres">
      <dgm:prSet presAssocID="{F1D252D5-1B6D-48CD-8C0A-2FA6F5BBAA10}" presName="descendantText" presStyleLbl="align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FCD29BA-D198-4F79-A555-0DD41D7B06F0}" srcId="{313ED6AF-8DF7-438D-9BB8-D34293B91817}" destId="{1E6618E4-7275-452C-97C9-37E3BE92B922}" srcOrd="0" destOrd="0" parTransId="{86A29911-6E9E-4480-BAAC-9393DCFBA1D9}" sibTransId="{3F2E6E1B-6AAA-4793-A2FD-65851B0F3EF3}"/>
    <dgm:cxn modelId="{81BDD43A-1D9A-4235-8A5E-D1804A59A365}" srcId="{49A948BA-3FA4-485E-A1DF-3D9ED8A9793D}" destId="{64F14D6E-DD1A-400F-91AB-BED53BFE11B9}" srcOrd="0" destOrd="0" parTransId="{19CE19C3-2BEC-49E5-ADF2-26B4579D532A}" sibTransId="{5F5DDB0B-F560-4356-91FA-83E32AF590D8}"/>
    <dgm:cxn modelId="{D7AF0253-4C38-4018-B3D9-3B5824958319}" type="presOf" srcId="{64F14D6E-DD1A-400F-91AB-BED53BFE11B9}" destId="{4153DF8C-55C9-40CD-8099-8FDDB1F1E2D1}" srcOrd="0" destOrd="0" presId="urn:microsoft.com/office/officeart/2005/8/layout/vList5"/>
    <dgm:cxn modelId="{7E57A384-FF88-4B3E-8389-208D7C5892E6}" type="presOf" srcId="{30ED24DE-FF3E-459B-9C63-A8CE51AA13F7}" destId="{F6CF2E8A-79C3-4813-80C0-7F2293790E4B}" srcOrd="0" destOrd="1" presId="urn:microsoft.com/office/officeart/2005/8/layout/vList5"/>
    <dgm:cxn modelId="{1C6F848B-5803-4570-B084-4B50CA066E52}" type="presOf" srcId="{49A948BA-3FA4-485E-A1DF-3D9ED8A9793D}" destId="{BC140913-34D7-4E1E-811B-270C8785B16A}" srcOrd="0" destOrd="0" presId="urn:microsoft.com/office/officeart/2005/8/layout/vList5"/>
    <dgm:cxn modelId="{C7760C79-167D-4BDD-90F9-C160D9922E96}" srcId="{F1D252D5-1B6D-48CD-8C0A-2FA6F5BBAA10}" destId="{1F10B3C4-CE3D-48F6-A314-A11789536B63}" srcOrd="2" destOrd="0" parTransId="{AB23944F-9AAF-4E92-A668-1D818E878759}" sibTransId="{A9B5B406-AF43-401F-B0F5-C4AE3E24C00D}"/>
    <dgm:cxn modelId="{1E9E4615-F849-4B5A-AAEE-D765C5356E43}" srcId="{9281C63F-2DB7-43CD-B957-B30C5DE897CC}" destId="{313ED6AF-8DF7-438D-9BB8-D34293B91817}" srcOrd="2" destOrd="0" parTransId="{1E947CD2-B7DD-4159-953B-AA35907A584B}" sibTransId="{C881FD35-7E2C-4A23-84EA-0995C27CE9A2}"/>
    <dgm:cxn modelId="{879CAD57-A035-4DA3-814F-A1FEDFE05099}" type="presOf" srcId="{ED610A76-E9DF-40F3-8B03-410BF3B77CAC}" destId="{F6CF2E8A-79C3-4813-80C0-7F2293790E4B}" srcOrd="0" destOrd="0" presId="urn:microsoft.com/office/officeart/2005/8/layout/vList5"/>
    <dgm:cxn modelId="{FE491421-E618-439A-85CA-CC553DFEBB61}" type="presOf" srcId="{F1D252D5-1B6D-48CD-8C0A-2FA6F5BBAA10}" destId="{873A69F5-0184-42FE-9234-BE70CAD5A1A5}" srcOrd="0" destOrd="0" presId="urn:microsoft.com/office/officeart/2005/8/layout/vList5"/>
    <dgm:cxn modelId="{919F342B-9E76-4059-AB75-DD78881E200B}" type="presOf" srcId="{313ED6AF-8DF7-438D-9BB8-D34293B91817}" destId="{5DF61501-FCE2-4FF8-A561-CC7D968BFF98}" srcOrd="0" destOrd="0" presId="urn:microsoft.com/office/officeart/2005/8/layout/vList5"/>
    <dgm:cxn modelId="{D6BBE4C2-8220-46E1-9987-11FCAB6F76D2}" srcId="{F1D252D5-1B6D-48CD-8C0A-2FA6F5BBAA10}" destId="{30ED24DE-FF3E-459B-9C63-A8CE51AA13F7}" srcOrd="1" destOrd="0" parTransId="{3BA19318-0787-40C4-BEB1-638A3BD998B6}" sibTransId="{AE6B38B9-9FB1-42B6-AB95-2C9D14BE5498}"/>
    <dgm:cxn modelId="{6507523E-23A1-4E53-A7CE-F65D6AE9A272}" type="presOf" srcId="{9281C63F-2DB7-43CD-B957-B30C5DE897CC}" destId="{30971548-6228-4596-8B28-4CBA23ABF558}" srcOrd="0" destOrd="0" presId="urn:microsoft.com/office/officeart/2005/8/layout/vList5"/>
    <dgm:cxn modelId="{C68C47F1-7E43-464A-9699-17190FB37CBC}" type="presOf" srcId="{1E6618E4-7275-452C-97C9-37E3BE92B922}" destId="{AD6CB2EC-5746-4BBD-ACD7-377D167DE657}" srcOrd="0" destOrd="0" presId="urn:microsoft.com/office/officeart/2005/8/layout/vList5"/>
    <dgm:cxn modelId="{B8F324A4-3DBC-4C3B-A0C4-04AF948C8791}" srcId="{F1D252D5-1B6D-48CD-8C0A-2FA6F5BBAA10}" destId="{ED610A76-E9DF-40F3-8B03-410BF3B77CAC}" srcOrd="0" destOrd="0" parTransId="{35D7CC8D-C9FF-423D-9464-9B959B79A597}" sibTransId="{269176DA-D1E4-42C2-A9F4-EA40BAA67C5B}"/>
    <dgm:cxn modelId="{6738B57D-3C6C-4290-92D6-D891268E5DE4}" type="presOf" srcId="{1F10B3C4-CE3D-48F6-A314-A11789536B63}" destId="{F6CF2E8A-79C3-4813-80C0-7F2293790E4B}" srcOrd="0" destOrd="2" presId="urn:microsoft.com/office/officeart/2005/8/layout/vList5"/>
    <dgm:cxn modelId="{04378C9E-7539-4685-B4CB-C4713FCE3F8D}" srcId="{9281C63F-2DB7-43CD-B957-B30C5DE897CC}" destId="{D53C7C46-0AE5-47E4-B2E7-ACA6219F64D3}" srcOrd="0" destOrd="0" parTransId="{5A47BD77-E855-4C98-9A92-22991DF6390E}" sibTransId="{DB4F25D0-4107-4470-B0D8-8CE76DCECF7F}"/>
    <dgm:cxn modelId="{1111ACDD-E9B4-411E-9206-F5FE1530A17A}" srcId="{D53C7C46-0AE5-47E4-B2E7-ACA6219F64D3}" destId="{C9E493D2-8034-4F49-A6D4-C4EC45762D49}" srcOrd="0" destOrd="0" parTransId="{B6A6636F-5CDB-4FF4-97C7-BA1F7D6EB942}" sibTransId="{D63000A1-C807-4FED-A3FE-99568193F341}"/>
    <dgm:cxn modelId="{246A52E3-868D-4C61-B9B5-CAADEE2175E9}" srcId="{9281C63F-2DB7-43CD-B957-B30C5DE897CC}" destId="{F1D252D5-1B6D-48CD-8C0A-2FA6F5BBAA10}" srcOrd="3" destOrd="0" parTransId="{61CDAABC-5276-4472-B36F-11DCF930443D}" sibTransId="{ADE2898E-B68C-4C07-BD5C-19508197A15A}"/>
    <dgm:cxn modelId="{2D2B6FE3-29ED-4BC8-8BAF-833FA2F180DC}" type="presOf" srcId="{D53C7C46-0AE5-47E4-B2E7-ACA6219F64D3}" destId="{7FFC5861-41BF-467C-9C58-C0D9AC815A50}" srcOrd="0" destOrd="0" presId="urn:microsoft.com/office/officeart/2005/8/layout/vList5"/>
    <dgm:cxn modelId="{75860ACA-FC33-4456-9B08-726F2F8CAAFC}" srcId="{9281C63F-2DB7-43CD-B957-B30C5DE897CC}" destId="{49A948BA-3FA4-485E-A1DF-3D9ED8A9793D}" srcOrd="1" destOrd="0" parTransId="{2CEDA7B9-7BBE-498F-AF61-20E13188D037}" sibTransId="{0D68261D-6EB5-48FF-9235-3811518EE5BD}"/>
    <dgm:cxn modelId="{1E2C4548-25E3-4881-88F8-9124A16647DA}" type="presOf" srcId="{C9E493D2-8034-4F49-A6D4-C4EC45762D49}" destId="{07887CBD-A60C-4C4A-BC4B-098C11626391}" srcOrd="0" destOrd="0" presId="urn:microsoft.com/office/officeart/2005/8/layout/vList5"/>
    <dgm:cxn modelId="{CCCEA2AF-7E53-49C8-AA60-0074F9696055}" type="presParOf" srcId="{30971548-6228-4596-8B28-4CBA23ABF558}" destId="{4C221EF7-8DF9-4410-9BAB-7585619AFC29}" srcOrd="0" destOrd="0" presId="urn:microsoft.com/office/officeart/2005/8/layout/vList5"/>
    <dgm:cxn modelId="{18C1966B-0102-4C99-B1F6-6B46E53641E8}" type="presParOf" srcId="{4C221EF7-8DF9-4410-9BAB-7585619AFC29}" destId="{7FFC5861-41BF-467C-9C58-C0D9AC815A50}" srcOrd="0" destOrd="0" presId="urn:microsoft.com/office/officeart/2005/8/layout/vList5"/>
    <dgm:cxn modelId="{D6D0410C-F8A0-457B-A8B7-370812407149}" type="presParOf" srcId="{4C221EF7-8DF9-4410-9BAB-7585619AFC29}" destId="{07887CBD-A60C-4C4A-BC4B-098C11626391}" srcOrd="1" destOrd="0" presId="urn:microsoft.com/office/officeart/2005/8/layout/vList5"/>
    <dgm:cxn modelId="{84C613E5-FEC4-4432-86D5-4A6EE385CBB5}" type="presParOf" srcId="{30971548-6228-4596-8B28-4CBA23ABF558}" destId="{F0667F8F-CDF3-4C18-BFB9-5652062D1928}" srcOrd="1" destOrd="0" presId="urn:microsoft.com/office/officeart/2005/8/layout/vList5"/>
    <dgm:cxn modelId="{CFD53D21-4414-4225-AD32-BC290BFF87EF}" type="presParOf" srcId="{30971548-6228-4596-8B28-4CBA23ABF558}" destId="{FE28CD2D-4D49-4B98-9E81-70A942F91903}" srcOrd="2" destOrd="0" presId="urn:microsoft.com/office/officeart/2005/8/layout/vList5"/>
    <dgm:cxn modelId="{E0DD789D-DD77-456F-9440-21455A522FD1}" type="presParOf" srcId="{FE28CD2D-4D49-4B98-9E81-70A942F91903}" destId="{BC140913-34D7-4E1E-811B-270C8785B16A}" srcOrd="0" destOrd="0" presId="urn:microsoft.com/office/officeart/2005/8/layout/vList5"/>
    <dgm:cxn modelId="{D347B63B-2699-47D6-A36E-FF58C35C5E53}" type="presParOf" srcId="{FE28CD2D-4D49-4B98-9E81-70A942F91903}" destId="{4153DF8C-55C9-40CD-8099-8FDDB1F1E2D1}" srcOrd="1" destOrd="0" presId="urn:microsoft.com/office/officeart/2005/8/layout/vList5"/>
    <dgm:cxn modelId="{83E11BD2-7F58-4F63-B9AF-9BB79FC40660}" type="presParOf" srcId="{30971548-6228-4596-8B28-4CBA23ABF558}" destId="{8DD7E619-4261-4C81-92AB-30D9931E78D1}" srcOrd="3" destOrd="0" presId="urn:microsoft.com/office/officeart/2005/8/layout/vList5"/>
    <dgm:cxn modelId="{7A0D6EA1-5E3A-46A6-98D9-F782DE93F01B}" type="presParOf" srcId="{30971548-6228-4596-8B28-4CBA23ABF558}" destId="{F9D4B9CB-B3A5-4B9B-BD58-89F0203BA462}" srcOrd="4" destOrd="0" presId="urn:microsoft.com/office/officeart/2005/8/layout/vList5"/>
    <dgm:cxn modelId="{061B695F-728D-449D-A119-597AF6F8A9F6}" type="presParOf" srcId="{F9D4B9CB-B3A5-4B9B-BD58-89F0203BA462}" destId="{5DF61501-FCE2-4FF8-A561-CC7D968BFF98}" srcOrd="0" destOrd="0" presId="urn:microsoft.com/office/officeart/2005/8/layout/vList5"/>
    <dgm:cxn modelId="{20413A21-B90B-494C-8670-6BDD38DEFDD5}" type="presParOf" srcId="{F9D4B9CB-B3A5-4B9B-BD58-89F0203BA462}" destId="{AD6CB2EC-5746-4BBD-ACD7-377D167DE657}" srcOrd="1" destOrd="0" presId="urn:microsoft.com/office/officeart/2005/8/layout/vList5"/>
    <dgm:cxn modelId="{89D606C2-2BD2-44CD-A181-84D7167B3D33}" type="presParOf" srcId="{30971548-6228-4596-8B28-4CBA23ABF558}" destId="{BA20F583-93FE-4E6C-907D-E67C4768389C}" srcOrd="5" destOrd="0" presId="urn:microsoft.com/office/officeart/2005/8/layout/vList5"/>
    <dgm:cxn modelId="{CAD19D2B-D178-42EC-8DA2-F023CABC7D44}" type="presParOf" srcId="{30971548-6228-4596-8B28-4CBA23ABF558}" destId="{E6D2D13B-83DA-4376-BCB7-8BBC8A9570FB}" srcOrd="6" destOrd="0" presId="urn:microsoft.com/office/officeart/2005/8/layout/vList5"/>
    <dgm:cxn modelId="{0CD825B6-7EE3-4DD6-BF03-F4B93D8D2A74}" type="presParOf" srcId="{E6D2D13B-83DA-4376-BCB7-8BBC8A9570FB}" destId="{873A69F5-0184-42FE-9234-BE70CAD5A1A5}" srcOrd="0" destOrd="0" presId="urn:microsoft.com/office/officeart/2005/8/layout/vList5"/>
    <dgm:cxn modelId="{DE5848C5-CFE1-495D-B3AF-D0DAC20DF5EE}" type="presParOf" srcId="{E6D2D13B-83DA-4376-BCB7-8BBC8A9570FB}" destId="{F6CF2E8A-79C3-4813-80C0-7F2293790E4B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9789F0F-01F5-4DBE-BAB0-17165D1FA9EC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A1B4DC0-CDC6-4676-8FF5-6F17B9710C5C}">
      <dgm:prSet phldrT="[Текст]"/>
      <dgm:spPr/>
      <dgm:t>
        <a:bodyPr/>
        <a:lstStyle/>
        <a:p>
          <a:r>
            <a:rPr lang="ru-RU" dirty="0" smtClean="0"/>
            <a:t>Необоснованное формирование производственной программы</a:t>
          </a:r>
          <a:endParaRPr lang="ru-RU" dirty="0"/>
        </a:p>
      </dgm:t>
    </dgm:pt>
    <dgm:pt modelId="{D29A5586-F80C-43D0-8DBA-867199FC9F37}" type="parTrans" cxnId="{CC975AFE-51EC-49E4-ADA4-E5BD55678DF1}">
      <dgm:prSet/>
      <dgm:spPr/>
      <dgm:t>
        <a:bodyPr/>
        <a:lstStyle/>
        <a:p>
          <a:endParaRPr lang="ru-RU"/>
        </a:p>
      </dgm:t>
    </dgm:pt>
    <dgm:pt modelId="{3EB1D80F-D494-49C5-9461-9302923CDFDF}" type="sibTrans" cxnId="{CC975AFE-51EC-49E4-ADA4-E5BD55678DF1}">
      <dgm:prSet/>
      <dgm:spPr/>
      <dgm:t>
        <a:bodyPr/>
        <a:lstStyle/>
        <a:p>
          <a:endParaRPr lang="ru-RU"/>
        </a:p>
      </dgm:t>
    </dgm:pt>
    <dgm:pt modelId="{B00AA406-88C1-4F8A-87A9-4918FFE02665}">
      <dgm:prSet phldrT="[Текст]"/>
      <dgm:spPr/>
      <dgm:t>
        <a:bodyPr/>
        <a:lstStyle/>
        <a:p>
          <a:r>
            <a:rPr lang="ru-RU" dirty="0" smtClean="0"/>
            <a:t>Неточная оценка себестоимости отдельных видов продукции и отдельных заказов покупателей</a:t>
          </a:r>
          <a:endParaRPr lang="ru-RU" dirty="0"/>
        </a:p>
      </dgm:t>
    </dgm:pt>
    <dgm:pt modelId="{ED97196F-29FA-4C68-9751-2F69FC20FEC3}" type="parTrans" cxnId="{81A55F82-B91D-4388-8D25-F48B292FC560}">
      <dgm:prSet/>
      <dgm:spPr/>
      <dgm:t>
        <a:bodyPr/>
        <a:lstStyle/>
        <a:p>
          <a:endParaRPr lang="ru-RU"/>
        </a:p>
      </dgm:t>
    </dgm:pt>
    <dgm:pt modelId="{B2DAA20A-B087-4019-9D55-326E9BA49444}" type="sibTrans" cxnId="{81A55F82-B91D-4388-8D25-F48B292FC560}">
      <dgm:prSet/>
      <dgm:spPr/>
      <dgm:t>
        <a:bodyPr/>
        <a:lstStyle/>
        <a:p>
          <a:endParaRPr lang="ru-RU"/>
        </a:p>
      </dgm:t>
    </dgm:pt>
    <dgm:pt modelId="{EA150615-283D-481C-B4CC-CE22F44A108B}">
      <dgm:prSet phldrT="[Текст]"/>
      <dgm:spPr/>
      <dgm:t>
        <a:bodyPr/>
        <a:lstStyle/>
        <a:p>
          <a:r>
            <a:rPr lang="ru-RU" dirty="0" smtClean="0"/>
            <a:t>Неточный анализ себестоимости </a:t>
          </a:r>
          <a:endParaRPr lang="ru-RU" dirty="0"/>
        </a:p>
      </dgm:t>
    </dgm:pt>
    <dgm:pt modelId="{72A546E2-BD42-41F2-B87A-3C75FF4354D0}" type="parTrans" cxnId="{97247A2B-D1A9-40E8-BDF7-71C65F33327C}">
      <dgm:prSet/>
      <dgm:spPr/>
      <dgm:t>
        <a:bodyPr/>
        <a:lstStyle/>
        <a:p>
          <a:endParaRPr lang="ru-RU"/>
        </a:p>
      </dgm:t>
    </dgm:pt>
    <dgm:pt modelId="{A951FBEA-331F-437F-83C8-468DF51BECDD}" type="sibTrans" cxnId="{97247A2B-D1A9-40E8-BDF7-71C65F33327C}">
      <dgm:prSet/>
      <dgm:spPr/>
      <dgm:t>
        <a:bodyPr/>
        <a:lstStyle/>
        <a:p>
          <a:endParaRPr lang="ru-RU"/>
        </a:p>
      </dgm:t>
    </dgm:pt>
    <dgm:pt modelId="{FEFE1E29-B131-4209-9BB7-6C7211C3B569}">
      <dgm:prSet phldrT="[Текст]"/>
      <dgm:spPr/>
      <dgm:t>
        <a:bodyPr/>
        <a:lstStyle/>
        <a:p>
          <a:r>
            <a:rPr lang="ru-RU" dirty="0" smtClean="0"/>
            <a:t>Погрешность в поиске субъекта, ответственного за отклонение факта от плана </a:t>
          </a:r>
          <a:endParaRPr lang="ru-RU" dirty="0"/>
        </a:p>
      </dgm:t>
    </dgm:pt>
    <dgm:pt modelId="{6E290A16-14CD-4484-BAB2-3692586922BD}" type="parTrans" cxnId="{9C3A789C-23B5-41D5-AD30-3679275E5C4C}">
      <dgm:prSet/>
      <dgm:spPr/>
      <dgm:t>
        <a:bodyPr/>
        <a:lstStyle/>
        <a:p>
          <a:endParaRPr lang="ru-RU"/>
        </a:p>
      </dgm:t>
    </dgm:pt>
    <dgm:pt modelId="{626583B3-1AD6-4338-AE5E-B7B65AEF28AE}" type="sibTrans" cxnId="{9C3A789C-23B5-41D5-AD30-3679275E5C4C}">
      <dgm:prSet/>
      <dgm:spPr/>
      <dgm:t>
        <a:bodyPr/>
        <a:lstStyle/>
        <a:p>
          <a:endParaRPr lang="ru-RU"/>
        </a:p>
      </dgm:t>
    </dgm:pt>
    <dgm:pt modelId="{22D41241-A04E-4E23-8ADD-97DBF0C20B88}">
      <dgm:prSet phldrT="[Текст]"/>
      <dgm:spPr/>
      <dgm:t>
        <a:bodyPr/>
        <a:lstStyle/>
        <a:p>
          <a:r>
            <a:rPr lang="ru-RU" dirty="0" smtClean="0"/>
            <a:t>Некорректный расчет мотивационных показателей </a:t>
          </a:r>
          <a:endParaRPr lang="ru-RU" dirty="0"/>
        </a:p>
      </dgm:t>
    </dgm:pt>
    <dgm:pt modelId="{F45131F6-4C51-4526-8CBD-DC071A563087}" type="parTrans" cxnId="{9E7BBDF1-6265-46AA-93AD-FE303856525F}">
      <dgm:prSet/>
      <dgm:spPr/>
      <dgm:t>
        <a:bodyPr/>
        <a:lstStyle/>
        <a:p>
          <a:endParaRPr lang="ru-RU"/>
        </a:p>
      </dgm:t>
    </dgm:pt>
    <dgm:pt modelId="{447FF58F-AC8C-45E2-9ECA-B56B378DC295}" type="sibTrans" cxnId="{9E7BBDF1-6265-46AA-93AD-FE303856525F}">
      <dgm:prSet/>
      <dgm:spPr/>
      <dgm:t>
        <a:bodyPr/>
        <a:lstStyle/>
        <a:p>
          <a:endParaRPr lang="ru-RU"/>
        </a:p>
      </dgm:t>
    </dgm:pt>
    <dgm:pt modelId="{7A65F3F1-E8E6-4A6E-96C2-012DD005B18A}">
      <dgm:prSet phldrT="[Текст]"/>
      <dgm:spPr/>
      <dgm:t>
        <a:bodyPr/>
        <a:lstStyle/>
        <a:p>
          <a:r>
            <a:rPr lang="ru-RU" dirty="0" smtClean="0"/>
            <a:t>Применение </a:t>
          </a:r>
          <a:r>
            <a:rPr lang="ru-RU" dirty="0" err="1" smtClean="0"/>
            <a:t>депремирования</a:t>
          </a:r>
          <a:r>
            <a:rPr lang="ru-RU" dirty="0" smtClean="0"/>
            <a:t> вместо премирования </a:t>
          </a:r>
          <a:endParaRPr lang="ru-RU" dirty="0"/>
        </a:p>
      </dgm:t>
    </dgm:pt>
    <dgm:pt modelId="{3F95EA6F-7D53-4C53-8BEC-5978E8FE76BA}" type="parTrans" cxnId="{0DFD813A-8FEE-4245-9D15-162509AE69D4}">
      <dgm:prSet/>
      <dgm:spPr/>
      <dgm:t>
        <a:bodyPr/>
        <a:lstStyle/>
        <a:p>
          <a:endParaRPr lang="ru-RU"/>
        </a:p>
      </dgm:t>
    </dgm:pt>
    <dgm:pt modelId="{88B80766-0FC6-4D44-9159-ACBCD564C61D}" type="sibTrans" cxnId="{0DFD813A-8FEE-4245-9D15-162509AE69D4}">
      <dgm:prSet/>
      <dgm:spPr/>
      <dgm:t>
        <a:bodyPr/>
        <a:lstStyle/>
        <a:p>
          <a:endParaRPr lang="ru-RU"/>
        </a:p>
      </dgm:t>
    </dgm:pt>
    <dgm:pt modelId="{41C40B43-0D84-47B4-BDF1-AEC233DC6FCA}">
      <dgm:prSet phldrT="[Текст]"/>
      <dgm:spPr/>
      <dgm:t>
        <a:bodyPr/>
        <a:lstStyle/>
        <a:p>
          <a:r>
            <a:rPr lang="ru-RU" dirty="0" smtClean="0"/>
            <a:t>Неточный выбор технологического маршрута и графика производственного процесса </a:t>
          </a:r>
          <a:endParaRPr lang="ru-RU" dirty="0"/>
        </a:p>
      </dgm:t>
    </dgm:pt>
    <dgm:pt modelId="{97285DF4-83FE-4C66-8398-7D829A82A373}" type="parTrans" cxnId="{68E23D24-9C3A-4AFD-96F7-5D9FF1E11150}">
      <dgm:prSet/>
      <dgm:spPr/>
    </dgm:pt>
    <dgm:pt modelId="{2DFF8432-AF20-49F5-AA28-28F1686F5CD8}" type="sibTrans" cxnId="{68E23D24-9C3A-4AFD-96F7-5D9FF1E11150}">
      <dgm:prSet/>
      <dgm:spPr/>
    </dgm:pt>
    <dgm:pt modelId="{01F8EACB-530F-45E4-B9DD-513F5F999EF5}" type="pres">
      <dgm:prSet presAssocID="{A9789F0F-01F5-4DBE-BAB0-17165D1FA9E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98A19B3-201B-47D4-8250-1B57A82AE58C}" type="pres">
      <dgm:prSet presAssocID="{8A1B4DC0-CDC6-4676-8FF5-6F17B9710C5C}" presName="linNode" presStyleCnt="0"/>
      <dgm:spPr/>
    </dgm:pt>
    <dgm:pt modelId="{0463EE82-5457-498E-BC92-1774322D3BD9}" type="pres">
      <dgm:prSet presAssocID="{8A1B4DC0-CDC6-4676-8FF5-6F17B9710C5C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7E894E-8180-4724-ABAB-0ECA3FCFB74B}" type="pres">
      <dgm:prSet presAssocID="{8A1B4DC0-CDC6-4676-8FF5-6F17B9710C5C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98CECB-69ED-4749-826E-BBFADC6CADF8}" type="pres">
      <dgm:prSet presAssocID="{3EB1D80F-D494-49C5-9461-9302923CDFDF}" presName="sp" presStyleCnt="0"/>
      <dgm:spPr/>
    </dgm:pt>
    <dgm:pt modelId="{678734EB-B1F3-45E8-B684-6747DDC9787F}" type="pres">
      <dgm:prSet presAssocID="{EA150615-283D-481C-B4CC-CE22F44A108B}" presName="linNode" presStyleCnt="0"/>
      <dgm:spPr/>
    </dgm:pt>
    <dgm:pt modelId="{B8E7B03F-6727-4DF8-A6F6-C316FE2936B3}" type="pres">
      <dgm:prSet presAssocID="{EA150615-283D-481C-B4CC-CE22F44A108B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DD86CD-65AD-4340-88BE-69DCD196A3EB}" type="pres">
      <dgm:prSet presAssocID="{EA150615-283D-481C-B4CC-CE22F44A108B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A47DC39-0800-4010-820D-34BF6478C2CB}" type="pres">
      <dgm:prSet presAssocID="{A951FBEA-331F-437F-83C8-468DF51BECDD}" presName="sp" presStyleCnt="0"/>
      <dgm:spPr/>
    </dgm:pt>
    <dgm:pt modelId="{0D443A5A-F2B9-4D17-B417-2062658A2937}" type="pres">
      <dgm:prSet presAssocID="{22D41241-A04E-4E23-8ADD-97DBF0C20B88}" presName="linNode" presStyleCnt="0"/>
      <dgm:spPr/>
    </dgm:pt>
    <dgm:pt modelId="{5D14FB84-1ED5-46D5-839B-C095E1C053F2}" type="pres">
      <dgm:prSet presAssocID="{22D41241-A04E-4E23-8ADD-97DBF0C20B88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0322F9-77AD-4D4C-B350-BCD7D5EB729E}" type="pres">
      <dgm:prSet presAssocID="{22D41241-A04E-4E23-8ADD-97DBF0C20B88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DFD813A-8FEE-4245-9D15-162509AE69D4}" srcId="{22D41241-A04E-4E23-8ADD-97DBF0C20B88}" destId="{7A65F3F1-E8E6-4A6E-96C2-012DD005B18A}" srcOrd="0" destOrd="0" parTransId="{3F95EA6F-7D53-4C53-8BEC-5978E8FE76BA}" sibTransId="{88B80766-0FC6-4D44-9159-ACBCD564C61D}"/>
    <dgm:cxn modelId="{81A55F82-B91D-4388-8D25-F48B292FC560}" srcId="{8A1B4DC0-CDC6-4676-8FF5-6F17B9710C5C}" destId="{B00AA406-88C1-4F8A-87A9-4918FFE02665}" srcOrd="0" destOrd="0" parTransId="{ED97196F-29FA-4C68-9751-2F69FC20FEC3}" sibTransId="{B2DAA20A-B087-4019-9D55-326E9BA49444}"/>
    <dgm:cxn modelId="{DE6BCD9E-B35F-4961-8B18-0869898AC617}" type="presOf" srcId="{41C40B43-0D84-47B4-BDF1-AEC233DC6FCA}" destId="{F57E894E-8180-4724-ABAB-0ECA3FCFB74B}" srcOrd="0" destOrd="1" presId="urn:microsoft.com/office/officeart/2005/8/layout/vList5"/>
    <dgm:cxn modelId="{40D2040A-502A-40C3-A9DC-EE980B49CC88}" type="presOf" srcId="{8A1B4DC0-CDC6-4676-8FF5-6F17B9710C5C}" destId="{0463EE82-5457-498E-BC92-1774322D3BD9}" srcOrd="0" destOrd="0" presId="urn:microsoft.com/office/officeart/2005/8/layout/vList5"/>
    <dgm:cxn modelId="{97247A2B-D1A9-40E8-BDF7-71C65F33327C}" srcId="{A9789F0F-01F5-4DBE-BAB0-17165D1FA9EC}" destId="{EA150615-283D-481C-B4CC-CE22F44A108B}" srcOrd="1" destOrd="0" parTransId="{72A546E2-BD42-41F2-B87A-3C75FF4354D0}" sibTransId="{A951FBEA-331F-437F-83C8-468DF51BECDD}"/>
    <dgm:cxn modelId="{3A9A0E34-D95E-4C6F-A4DA-211107B25781}" type="presOf" srcId="{7A65F3F1-E8E6-4A6E-96C2-012DD005B18A}" destId="{300322F9-77AD-4D4C-B350-BCD7D5EB729E}" srcOrd="0" destOrd="0" presId="urn:microsoft.com/office/officeart/2005/8/layout/vList5"/>
    <dgm:cxn modelId="{9E7BBDF1-6265-46AA-93AD-FE303856525F}" srcId="{A9789F0F-01F5-4DBE-BAB0-17165D1FA9EC}" destId="{22D41241-A04E-4E23-8ADD-97DBF0C20B88}" srcOrd="2" destOrd="0" parTransId="{F45131F6-4C51-4526-8CBD-DC071A563087}" sibTransId="{447FF58F-AC8C-45E2-9ECA-B56B378DC295}"/>
    <dgm:cxn modelId="{68E23D24-9C3A-4AFD-96F7-5D9FF1E11150}" srcId="{8A1B4DC0-CDC6-4676-8FF5-6F17B9710C5C}" destId="{41C40B43-0D84-47B4-BDF1-AEC233DC6FCA}" srcOrd="1" destOrd="0" parTransId="{97285DF4-83FE-4C66-8398-7D829A82A373}" sibTransId="{2DFF8432-AF20-49F5-AA28-28F1686F5CD8}"/>
    <dgm:cxn modelId="{CC975AFE-51EC-49E4-ADA4-E5BD55678DF1}" srcId="{A9789F0F-01F5-4DBE-BAB0-17165D1FA9EC}" destId="{8A1B4DC0-CDC6-4676-8FF5-6F17B9710C5C}" srcOrd="0" destOrd="0" parTransId="{D29A5586-F80C-43D0-8DBA-867199FC9F37}" sibTransId="{3EB1D80F-D494-49C5-9461-9302923CDFDF}"/>
    <dgm:cxn modelId="{45C5F502-DA4E-4278-9117-D08E8B997D4C}" type="presOf" srcId="{EA150615-283D-481C-B4CC-CE22F44A108B}" destId="{B8E7B03F-6727-4DF8-A6F6-C316FE2936B3}" srcOrd="0" destOrd="0" presId="urn:microsoft.com/office/officeart/2005/8/layout/vList5"/>
    <dgm:cxn modelId="{9C3A789C-23B5-41D5-AD30-3679275E5C4C}" srcId="{EA150615-283D-481C-B4CC-CE22F44A108B}" destId="{FEFE1E29-B131-4209-9BB7-6C7211C3B569}" srcOrd="0" destOrd="0" parTransId="{6E290A16-14CD-4484-BAB2-3692586922BD}" sibTransId="{626583B3-1AD6-4338-AE5E-B7B65AEF28AE}"/>
    <dgm:cxn modelId="{B6C9C67E-244C-4A1B-8CFA-F830A8A15FD6}" type="presOf" srcId="{FEFE1E29-B131-4209-9BB7-6C7211C3B569}" destId="{E2DD86CD-65AD-4340-88BE-69DCD196A3EB}" srcOrd="0" destOrd="0" presId="urn:microsoft.com/office/officeart/2005/8/layout/vList5"/>
    <dgm:cxn modelId="{3E1A0F40-7CFB-4427-A771-C7B85B0D429D}" type="presOf" srcId="{22D41241-A04E-4E23-8ADD-97DBF0C20B88}" destId="{5D14FB84-1ED5-46D5-839B-C095E1C053F2}" srcOrd="0" destOrd="0" presId="urn:microsoft.com/office/officeart/2005/8/layout/vList5"/>
    <dgm:cxn modelId="{F6204A40-1D10-49FF-ADED-1E21148E22C7}" type="presOf" srcId="{A9789F0F-01F5-4DBE-BAB0-17165D1FA9EC}" destId="{01F8EACB-530F-45E4-B9DD-513F5F999EF5}" srcOrd="0" destOrd="0" presId="urn:microsoft.com/office/officeart/2005/8/layout/vList5"/>
    <dgm:cxn modelId="{242D5F1A-2AE1-4A79-AB9F-F562AA4D1A96}" type="presOf" srcId="{B00AA406-88C1-4F8A-87A9-4918FFE02665}" destId="{F57E894E-8180-4724-ABAB-0ECA3FCFB74B}" srcOrd="0" destOrd="0" presId="urn:microsoft.com/office/officeart/2005/8/layout/vList5"/>
    <dgm:cxn modelId="{865FEFE0-DAE7-4A84-B533-3691BB994259}" type="presParOf" srcId="{01F8EACB-530F-45E4-B9DD-513F5F999EF5}" destId="{098A19B3-201B-47D4-8250-1B57A82AE58C}" srcOrd="0" destOrd="0" presId="urn:microsoft.com/office/officeart/2005/8/layout/vList5"/>
    <dgm:cxn modelId="{91D81095-C7C0-4481-9A38-B062E7F5B169}" type="presParOf" srcId="{098A19B3-201B-47D4-8250-1B57A82AE58C}" destId="{0463EE82-5457-498E-BC92-1774322D3BD9}" srcOrd="0" destOrd="0" presId="urn:microsoft.com/office/officeart/2005/8/layout/vList5"/>
    <dgm:cxn modelId="{DF00FD42-8F86-472D-B8A1-890366EDC99D}" type="presParOf" srcId="{098A19B3-201B-47D4-8250-1B57A82AE58C}" destId="{F57E894E-8180-4724-ABAB-0ECA3FCFB74B}" srcOrd="1" destOrd="0" presId="urn:microsoft.com/office/officeart/2005/8/layout/vList5"/>
    <dgm:cxn modelId="{B58958A1-508F-47F4-A0D8-F9B47BA3D520}" type="presParOf" srcId="{01F8EACB-530F-45E4-B9DD-513F5F999EF5}" destId="{BF98CECB-69ED-4749-826E-BBFADC6CADF8}" srcOrd="1" destOrd="0" presId="urn:microsoft.com/office/officeart/2005/8/layout/vList5"/>
    <dgm:cxn modelId="{ECAB02C6-69AB-489E-98DE-3A50E4713A51}" type="presParOf" srcId="{01F8EACB-530F-45E4-B9DD-513F5F999EF5}" destId="{678734EB-B1F3-45E8-B684-6747DDC9787F}" srcOrd="2" destOrd="0" presId="urn:microsoft.com/office/officeart/2005/8/layout/vList5"/>
    <dgm:cxn modelId="{70E656F8-10FD-4ADA-805F-075311547303}" type="presParOf" srcId="{678734EB-B1F3-45E8-B684-6747DDC9787F}" destId="{B8E7B03F-6727-4DF8-A6F6-C316FE2936B3}" srcOrd="0" destOrd="0" presId="urn:microsoft.com/office/officeart/2005/8/layout/vList5"/>
    <dgm:cxn modelId="{6A6A823D-C981-45B4-B2D6-0BDCC68A9744}" type="presParOf" srcId="{678734EB-B1F3-45E8-B684-6747DDC9787F}" destId="{E2DD86CD-65AD-4340-88BE-69DCD196A3EB}" srcOrd="1" destOrd="0" presId="urn:microsoft.com/office/officeart/2005/8/layout/vList5"/>
    <dgm:cxn modelId="{D04A877D-0AF6-4486-9CBA-5955B3971895}" type="presParOf" srcId="{01F8EACB-530F-45E4-B9DD-513F5F999EF5}" destId="{6A47DC39-0800-4010-820D-34BF6478C2CB}" srcOrd="3" destOrd="0" presId="urn:microsoft.com/office/officeart/2005/8/layout/vList5"/>
    <dgm:cxn modelId="{81563315-3A77-49A8-8ACD-852759346F26}" type="presParOf" srcId="{01F8EACB-530F-45E4-B9DD-513F5F999EF5}" destId="{0D443A5A-F2B9-4D17-B417-2062658A2937}" srcOrd="4" destOrd="0" presId="urn:microsoft.com/office/officeart/2005/8/layout/vList5"/>
    <dgm:cxn modelId="{02B3B725-59A1-4C1F-971B-C6E00A052027}" type="presParOf" srcId="{0D443A5A-F2B9-4D17-B417-2062658A2937}" destId="{5D14FB84-1ED5-46D5-839B-C095E1C053F2}" srcOrd="0" destOrd="0" presId="urn:microsoft.com/office/officeart/2005/8/layout/vList5"/>
    <dgm:cxn modelId="{B15C3DC3-67FC-4352-8FA9-ACB70B04E2A4}" type="presParOf" srcId="{0D443A5A-F2B9-4D17-B417-2062658A2937}" destId="{300322F9-77AD-4D4C-B350-BCD7D5EB729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FD987E7-9C8A-4328-935A-8DA092BA5A36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7E611AE-9461-4866-9883-7FF6E9ECF7DC}">
      <dgm:prSet phldrT="[Текст]"/>
      <dgm:spPr/>
      <dgm:t>
        <a:bodyPr/>
        <a:lstStyle/>
        <a:p>
          <a:r>
            <a:rPr lang="ru-RU" dirty="0" smtClean="0"/>
            <a:t>2,8%</a:t>
          </a:r>
          <a:endParaRPr lang="ru-RU" dirty="0"/>
        </a:p>
      </dgm:t>
    </dgm:pt>
    <dgm:pt modelId="{8EE75266-3EB9-4187-B272-9160FF758862}" type="parTrans" cxnId="{3FF95D08-22C3-44B4-8D9B-7E602AB324C0}">
      <dgm:prSet/>
      <dgm:spPr/>
      <dgm:t>
        <a:bodyPr/>
        <a:lstStyle/>
        <a:p>
          <a:endParaRPr lang="ru-RU"/>
        </a:p>
      </dgm:t>
    </dgm:pt>
    <dgm:pt modelId="{879DD91D-A725-4395-86DC-F381E9D7E9A8}" type="sibTrans" cxnId="{3FF95D08-22C3-44B4-8D9B-7E602AB324C0}">
      <dgm:prSet/>
      <dgm:spPr/>
      <dgm:t>
        <a:bodyPr/>
        <a:lstStyle/>
        <a:p>
          <a:endParaRPr lang="ru-RU"/>
        </a:p>
      </dgm:t>
    </dgm:pt>
    <dgm:pt modelId="{4FC10BF2-1D71-491C-826C-7C6E49EA374D}">
      <dgm:prSet phldrT="[Текст]"/>
      <dgm:spPr/>
      <dgm:t>
        <a:bodyPr/>
        <a:lstStyle/>
        <a:p>
          <a:r>
            <a:rPr lang="ru-RU" dirty="0" smtClean="0"/>
            <a:t>Экономия за счет повышения точности планирования газа и электроэнергии </a:t>
          </a:r>
          <a:endParaRPr lang="ru-RU" dirty="0"/>
        </a:p>
      </dgm:t>
    </dgm:pt>
    <dgm:pt modelId="{A48127E9-594C-4F28-916D-0B216BA9ED48}" type="parTrans" cxnId="{B52D34E8-B596-4020-90E5-E3BFDE9D28B9}">
      <dgm:prSet/>
      <dgm:spPr/>
      <dgm:t>
        <a:bodyPr/>
        <a:lstStyle/>
        <a:p>
          <a:endParaRPr lang="ru-RU"/>
        </a:p>
      </dgm:t>
    </dgm:pt>
    <dgm:pt modelId="{1834BCBD-EFCD-443E-A18C-A998DBA42432}" type="sibTrans" cxnId="{B52D34E8-B596-4020-90E5-E3BFDE9D28B9}">
      <dgm:prSet/>
      <dgm:spPr/>
      <dgm:t>
        <a:bodyPr/>
        <a:lstStyle/>
        <a:p>
          <a:endParaRPr lang="ru-RU"/>
        </a:p>
      </dgm:t>
    </dgm:pt>
    <dgm:pt modelId="{7D228390-FFFC-4FF6-99F5-7F2D67DDF3DD}">
      <dgm:prSet phldrT="[Текст]"/>
      <dgm:spPr/>
      <dgm:t>
        <a:bodyPr/>
        <a:lstStyle/>
        <a:p>
          <a:r>
            <a:rPr lang="ru-RU" dirty="0" smtClean="0"/>
            <a:t>1,7%</a:t>
          </a:r>
          <a:endParaRPr lang="ru-RU" dirty="0"/>
        </a:p>
      </dgm:t>
    </dgm:pt>
    <dgm:pt modelId="{9004C920-4D7F-43FF-B99E-470715FAEE96}" type="parTrans" cxnId="{00757BA1-67F0-4CFD-93A0-F24028D05670}">
      <dgm:prSet/>
      <dgm:spPr/>
      <dgm:t>
        <a:bodyPr/>
        <a:lstStyle/>
        <a:p>
          <a:endParaRPr lang="ru-RU"/>
        </a:p>
      </dgm:t>
    </dgm:pt>
    <dgm:pt modelId="{11F47230-25F6-4B47-A2D1-08FA536117B4}" type="sibTrans" cxnId="{00757BA1-67F0-4CFD-93A0-F24028D05670}">
      <dgm:prSet/>
      <dgm:spPr/>
      <dgm:t>
        <a:bodyPr/>
        <a:lstStyle/>
        <a:p>
          <a:endParaRPr lang="ru-RU"/>
        </a:p>
      </dgm:t>
    </dgm:pt>
    <dgm:pt modelId="{DBB5E5F5-690B-4779-8ED7-94180B82DEFD}">
      <dgm:prSet phldrT="[Текст]"/>
      <dgm:spPr/>
      <dgm:t>
        <a:bodyPr/>
        <a:lstStyle/>
        <a:p>
          <a:r>
            <a:rPr lang="ru-RU" dirty="0" smtClean="0"/>
            <a:t>3,1%</a:t>
          </a:r>
          <a:endParaRPr lang="ru-RU" dirty="0"/>
        </a:p>
      </dgm:t>
    </dgm:pt>
    <dgm:pt modelId="{C31E24FF-A00C-48D7-8379-25D74D392153}" type="parTrans" cxnId="{104A9B71-7F35-4A6E-86E6-A8717AF59233}">
      <dgm:prSet/>
      <dgm:spPr/>
      <dgm:t>
        <a:bodyPr/>
        <a:lstStyle/>
        <a:p>
          <a:endParaRPr lang="ru-RU"/>
        </a:p>
      </dgm:t>
    </dgm:pt>
    <dgm:pt modelId="{404D49ED-8B63-4CCF-AC30-C358C67563CF}" type="sibTrans" cxnId="{104A9B71-7F35-4A6E-86E6-A8717AF59233}">
      <dgm:prSet/>
      <dgm:spPr/>
      <dgm:t>
        <a:bodyPr/>
        <a:lstStyle/>
        <a:p>
          <a:endParaRPr lang="ru-RU"/>
        </a:p>
      </dgm:t>
    </dgm:pt>
    <dgm:pt modelId="{D7961576-64C8-4D65-A443-5CED946838B9}">
      <dgm:prSet phldrT="[Текст]"/>
      <dgm:spPr/>
      <dgm:t>
        <a:bodyPr/>
        <a:lstStyle/>
        <a:p>
          <a:r>
            <a:rPr lang="ru-RU" dirty="0" smtClean="0"/>
            <a:t>Экономия за счет выбора оптимального технологического маршрута и оптимизации производственной программы </a:t>
          </a:r>
          <a:endParaRPr lang="ru-RU" dirty="0"/>
        </a:p>
      </dgm:t>
    </dgm:pt>
    <dgm:pt modelId="{0A43A0F6-473E-4EF2-8E94-D0A7F9F76C44}" type="parTrans" cxnId="{CBC5F160-8102-4027-9F6F-1A7DE08C1D26}">
      <dgm:prSet/>
      <dgm:spPr/>
      <dgm:t>
        <a:bodyPr/>
        <a:lstStyle/>
        <a:p>
          <a:endParaRPr lang="ru-RU"/>
        </a:p>
      </dgm:t>
    </dgm:pt>
    <dgm:pt modelId="{100DF3D0-CF35-41B6-9799-535AE39EBF68}" type="sibTrans" cxnId="{CBC5F160-8102-4027-9F6F-1A7DE08C1D26}">
      <dgm:prSet/>
      <dgm:spPr/>
      <dgm:t>
        <a:bodyPr/>
        <a:lstStyle/>
        <a:p>
          <a:endParaRPr lang="ru-RU"/>
        </a:p>
      </dgm:t>
    </dgm:pt>
    <dgm:pt modelId="{BFE34750-3634-450B-804D-A22F24DBF539}">
      <dgm:prSet phldrT="[Текст]"/>
      <dgm:spPr/>
      <dgm:t>
        <a:bodyPr/>
        <a:lstStyle/>
        <a:p>
          <a:r>
            <a:rPr lang="ru-RU" dirty="0" smtClean="0"/>
            <a:t>0,8%</a:t>
          </a:r>
          <a:endParaRPr lang="ru-RU" dirty="0"/>
        </a:p>
      </dgm:t>
    </dgm:pt>
    <dgm:pt modelId="{727452A5-637E-46F1-B3BA-196D5EA3EFD2}" type="parTrans" cxnId="{636AF03F-637F-45B6-9EB8-577B92CFCB40}">
      <dgm:prSet/>
      <dgm:spPr/>
      <dgm:t>
        <a:bodyPr/>
        <a:lstStyle/>
        <a:p>
          <a:endParaRPr lang="ru-RU"/>
        </a:p>
      </dgm:t>
    </dgm:pt>
    <dgm:pt modelId="{7D5CFEF1-D0F4-4BB7-94EE-C8E95943819F}" type="sibTrans" cxnId="{636AF03F-637F-45B6-9EB8-577B92CFCB40}">
      <dgm:prSet/>
      <dgm:spPr/>
      <dgm:t>
        <a:bodyPr/>
        <a:lstStyle/>
        <a:p>
          <a:endParaRPr lang="ru-RU"/>
        </a:p>
      </dgm:t>
    </dgm:pt>
    <dgm:pt modelId="{3FAF2FE9-D7CB-4569-9FCE-0E4D9B82BCD4}">
      <dgm:prSet phldrT="[Текст]"/>
      <dgm:spPr/>
      <dgm:t>
        <a:bodyPr/>
        <a:lstStyle/>
        <a:p>
          <a:r>
            <a:rPr lang="ru-RU" dirty="0" smtClean="0"/>
            <a:t>Экономия за счет повышения точности факторного анализа затрат и точности расчета мотивационных показателей</a:t>
          </a:r>
          <a:endParaRPr lang="ru-RU" dirty="0"/>
        </a:p>
      </dgm:t>
    </dgm:pt>
    <dgm:pt modelId="{11CDE9D1-8F87-4507-869B-247E0490C83F}" type="parTrans" cxnId="{B03529BD-4F98-4B78-A7B0-14D00DAFB0E7}">
      <dgm:prSet/>
      <dgm:spPr/>
      <dgm:t>
        <a:bodyPr/>
        <a:lstStyle/>
        <a:p>
          <a:endParaRPr lang="ru-RU"/>
        </a:p>
      </dgm:t>
    </dgm:pt>
    <dgm:pt modelId="{74FF9603-8870-4556-8151-8AC263916C09}" type="sibTrans" cxnId="{B03529BD-4F98-4B78-A7B0-14D00DAFB0E7}">
      <dgm:prSet/>
      <dgm:spPr/>
      <dgm:t>
        <a:bodyPr/>
        <a:lstStyle/>
        <a:p>
          <a:endParaRPr lang="ru-RU"/>
        </a:p>
      </dgm:t>
    </dgm:pt>
    <dgm:pt modelId="{4A03890A-BE76-4EA8-8B92-20DF45213D27}">
      <dgm:prSet phldrT="[Текст]"/>
      <dgm:spPr/>
      <dgm:t>
        <a:bodyPr/>
        <a:lstStyle/>
        <a:p>
          <a:r>
            <a:rPr lang="ru-RU" dirty="0" smtClean="0"/>
            <a:t>Экономия за счет переноса графика производства с часов пика энергосистемы </a:t>
          </a:r>
          <a:endParaRPr lang="ru-RU" dirty="0"/>
        </a:p>
      </dgm:t>
    </dgm:pt>
    <dgm:pt modelId="{540CB593-A1A0-41D2-9279-49DF30CA9D73}" type="parTrans" cxnId="{87EE88D5-8FEA-40F9-80CE-7C6D1DC82D7D}">
      <dgm:prSet/>
      <dgm:spPr/>
      <dgm:t>
        <a:bodyPr/>
        <a:lstStyle/>
        <a:p>
          <a:endParaRPr lang="ru-RU"/>
        </a:p>
      </dgm:t>
    </dgm:pt>
    <dgm:pt modelId="{45EB1639-18CB-4A9E-8BFE-E85C6BD95B35}" type="sibTrans" cxnId="{87EE88D5-8FEA-40F9-80CE-7C6D1DC82D7D}">
      <dgm:prSet/>
      <dgm:spPr/>
      <dgm:t>
        <a:bodyPr/>
        <a:lstStyle/>
        <a:p>
          <a:endParaRPr lang="ru-RU"/>
        </a:p>
      </dgm:t>
    </dgm:pt>
    <dgm:pt modelId="{C6E3F008-E050-4EAC-AC1B-63393D8C88E4}" type="pres">
      <dgm:prSet presAssocID="{9FD987E7-9C8A-4328-935A-8DA092BA5A36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EA4F5D8-4B33-4BA7-84F2-CD89E515A9E6}" type="pres">
      <dgm:prSet presAssocID="{9FD987E7-9C8A-4328-935A-8DA092BA5A36}" presName="children" presStyleCnt="0"/>
      <dgm:spPr/>
    </dgm:pt>
    <dgm:pt modelId="{9B4D9914-D337-4035-99F4-9F80F0C099DF}" type="pres">
      <dgm:prSet presAssocID="{9FD987E7-9C8A-4328-935A-8DA092BA5A36}" presName="child1group" presStyleCnt="0"/>
      <dgm:spPr/>
    </dgm:pt>
    <dgm:pt modelId="{6EF0352F-6EC3-4A1D-BB6A-ECC1809F99F6}" type="pres">
      <dgm:prSet presAssocID="{9FD987E7-9C8A-4328-935A-8DA092BA5A36}" presName="child1" presStyleLbl="bgAcc1" presStyleIdx="0" presStyleCnt="4"/>
      <dgm:spPr/>
      <dgm:t>
        <a:bodyPr/>
        <a:lstStyle/>
        <a:p>
          <a:endParaRPr lang="ru-RU"/>
        </a:p>
      </dgm:t>
    </dgm:pt>
    <dgm:pt modelId="{61F3B4A4-70EA-4BB9-9C65-BE34B74FCFE5}" type="pres">
      <dgm:prSet presAssocID="{9FD987E7-9C8A-4328-935A-8DA092BA5A36}" presName="child1Text" presStyleLbl="b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ACC65D-A71D-47C1-8A66-729437EB2D4C}" type="pres">
      <dgm:prSet presAssocID="{9FD987E7-9C8A-4328-935A-8DA092BA5A36}" presName="child2group" presStyleCnt="0"/>
      <dgm:spPr/>
    </dgm:pt>
    <dgm:pt modelId="{C01D13F6-505E-4B19-B411-938BFC081EC4}" type="pres">
      <dgm:prSet presAssocID="{9FD987E7-9C8A-4328-935A-8DA092BA5A36}" presName="child2" presStyleLbl="bgAcc1" presStyleIdx="1" presStyleCnt="4"/>
      <dgm:spPr/>
      <dgm:t>
        <a:bodyPr/>
        <a:lstStyle/>
        <a:p>
          <a:endParaRPr lang="ru-RU"/>
        </a:p>
      </dgm:t>
    </dgm:pt>
    <dgm:pt modelId="{CA46BA2A-11F1-4214-82A8-2725C76B1644}" type="pres">
      <dgm:prSet presAssocID="{9FD987E7-9C8A-4328-935A-8DA092BA5A36}" presName="child2Text" presStyleLbl="b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129AE9-F722-45C9-A7FF-70AEF4B996B8}" type="pres">
      <dgm:prSet presAssocID="{9FD987E7-9C8A-4328-935A-8DA092BA5A36}" presName="child3group" presStyleCnt="0"/>
      <dgm:spPr/>
    </dgm:pt>
    <dgm:pt modelId="{E4EFD595-1537-416C-9153-A3724455DE1E}" type="pres">
      <dgm:prSet presAssocID="{9FD987E7-9C8A-4328-935A-8DA092BA5A36}" presName="child3" presStyleLbl="bgAcc1" presStyleIdx="2" presStyleCnt="4"/>
      <dgm:spPr/>
      <dgm:t>
        <a:bodyPr/>
        <a:lstStyle/>
        <a:p>
          <a:endParaRPr lang="ru-RU"/>
        </a:p>
      </dgm:t>
    </dgm:pt>
    <dgm:pt modelId="{2107A78F-2A36-44AB-AC25-1FDCAFD8379A}" type="pres">
      <dgm:prSet presAssocID="{9FD987E7-9C8A-4328-935A-8DA092BA5A36}" presName="child3Text" presStyleLbl="b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4A3E809-7A0E-4A70-931C-17C13BA93013}" type="pres">
      <dgm:prSet presAssocID="{9FD987E7-9C8A-4328-935A-8DA092BA5A36}" presName="child4group" presStyleCnt="0"/>
      <dgm:spPr/>
    </dgm:pt>
    <dgm:pt modelId="{BE76EA07-EC7B-4080-B6B2-A36B6050EE12}" type="pres">
      <dgm:prSet presAssocID="{9FD987E7-9C8A-4328-935A-8DA092BA5A36}" presName="child4" presStyleLbl="bgAcc1" presStyleIdx="3" presStyleCnt="4"/>
      <dgm:spPr/>
      <dgm:t>
        <a:bodyPr/>
        <a:lstStyle/>
        <a:p>
          <a:endParaRPr lang="ru-RU"/>
        </a:p>
      </dgm:t>
    </dgm:pt>
    <dgm:pt modelId="{231E3113-33ED-41D1-AA9C-B3C95B22E68C}" type="pres">
      <dgm:prSet presAssocID="{9FD987E7-9C8A-4328-935A-8DA092BA5A36}" presName="child4Text" presStyleLbl="b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084BDB-5BFC-43B3-B140-B72E925888C9}" type="pres">
      <dgm:prSet presAssocID="{9FD987E7-9C8A-4328-935A-8DA092BA5A36}" presName="childPlaceholder" presStyleCnt="0"/>
      <dgm:spPr/>
    </dgm:pt>
    <dgm:pt modelId="{8AD29473-ECF5-46E8-9179-25099903BA87}" type="pres">
      <dgm:prSet presAssocID="{9FD987E7-9C8A-4328-935A-8DA092BA5A36}" presName="circle" presStyleCnt="0"/>
      <dgm:spPr/>
    </dgm:pt>
    <dgm:pt modelId="{DED10063-B360-4E15-90A6-7378E09BF8D8}" type="pres">
      <dgm:prSet presAssocID="{9FD987E7-9C8A-4328-935A-8DA092BA5A36}" presName="quadrant1" presStyleLbl="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9C595A-91B9-4F90-9DF9-8FDE4A9732C1}" type="pres">
      <dgm:prSet presAssocID="{9FD987E7-9C8A-4328-935A-8DA092BA5A36}" presName="quadrant2" presStyleLbl="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C1FBF7-3E5E-48A2-9E06-FC56252DA980}" type="pres">
      <dgm:prSet presAssocID="{9FD987E7-9C8A-4328-935A-8DA092BA5A36}" presName="quadrant3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4B08FAF-7875-4F9C-B2AA-ED614F37A476}" type="pres">
      <dgm:prSet presAssocID="{9FD987E7-9C8A-4328-935A-8DA092BA5A36}" presName="quadrant4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D65083-A27F-4D7A-B32D-BB89F23A2113}" type="pres">
      <dgm:prSet presAssocID="{9FD987E7-9C8A-4328-935A-8DA092BA5A36}" presName="quadrantPlaceholder" presStyleCnt="0"/>
      <dgm:spPr/>
    </dgm:pt>
    <dgm:pt modelId="{594A085E-0B66-465B-9369-89EBA240BEBE}" type="pres">
      <dgm:prSet presAssocID="{9FD987E7-9C8A-4328-935A-8DA092BA5A36}" presName="center1" presStyleLbl="fgShp" presStyleIdx="0" presStyleCnt="2"/>
      <dgm:spPr/>
    </dgm:pt>
    <dgm:pt modelId="{5D1DAFCC-9866-4096-87E5-E49170C99E23}" type="pres">
      <dgm:prSet presAssocID="{9FD987E7-9C8A-4328-935A-8DA092BA5A36}" presName="center2" presStyleLbl="fgShp" presStyleIdx="1" presStyleCnt="2"/>
      <dgm:spPr/>
    </dgm:pt>
  </dgm:ptLst>
  <dgm:cxnLst>
    <dgm:cxn modelId="{615B7400-A8A4-4774-9EDC-5992E0C8EF93}" type="presOf" srcId="{9FD987E7-9C8A-4328-935A-8DA092BA5A36}" destId="{C6E3F008-E050-4EAC-AC1B-63393D8C88E4}" srcOrd="0" destOrd="0" presId="urn:microsoft.com/office/officeart/2005/8/layout/cycle4"/>
    <dgm:cxn modelId="{C8228FA4-0B31-4F24-B83B-E3CC205D5C97}" type="presOf" srcId="{4FC10BF2-1D71-491C-826C-7C6E49EA374D}" destId="{6EF0352F-6EC3-4A1D-BB6A-ECC1809F99F6}" srcOrd="0" destOrd="0" presId="urn:microsoft.com/office/officeart/2005/8/layout/cycle4"/>
    <dgm:cxn modelId="{2C6A1B49-E973-4C40-835E-5835600F80B3}" type="presOf" srcId="{4A03890A-BE76-4EA8-8B92-20DF45213D27}" destId="{CA46BA2A-11F1-4214-82A8-2725C76B1644}" srcOrd="1" destOrd="0" presId="urn:microsoft.com/office/officeart/2005/8/layout/cycle4"/>
    <dgm:cxn modelId="{7696096E-0760-4B98-8AE0-9D5D715249D2}" type="presOf" srcId="{3FAF2FE9-D7CB-4569-9FCE-0E4D9B82BCD4}" destId="{231E3113-33ED-41D1-AA9C-B3C95B22E68C}" srcOrd="1" destOrd="0" presId="urn:microsoft.com/office/officeart/2005/8/layout/cycle4"/>
    <dgm:cxn modelId="{2A4070B6-1CD9-47F3-97F1-4070E4C769DD}" type="presOf" srcId="{3FAF2FE9-D7CB-4569-9FCE-0E4D9B82BCD4}" destId="{BE76EA07-EC7B-4080-B6B2-A36B6050EE12}" srcOrd="0" destOrd="0" presId="urn:microsoft.com/office/officeart/2005/8/layout/cycle4"/>
    <dgm:cxn modelId="{3FF95D08-22C3-44B4-8D9B-7E602AB324C0}" srcId="{9FD987E7-9C8A-4328-935A-8DA092BA5A36}" destId="{47E611AE-9461-4866-9883-7FF6E9ECF7DC}" srcOrd="0" destOrd="0" parTransId="{8EE75266-3EB9-4187-B272-9160FF758862}" sibTransId="{879DD91D-A725-4395-86DC-F381E9D7E9A8}"/>
    <dgm:cxn modelId="{104A9B71-7F35-4A6E-86E6-A8717AF59233}" srcId="{9FD987E7-9C8A-4328-935A-8DA092BA5A36}" destId="{DBB5E5F5-690B-4779-8ED7-94180B82DEFD}" srcOrd="2" destOrd="0" parTransId="{C31E24FF-A00C-48D7-8379-25D74D392153}" sibTransId="{404D49ED-8B63-4CCF-AC30-C358C67563CF}"/>
    <dgm:cxn modelId="{13964E6E-93F1-42E7-848D-374E1FBE7032}" type="presOf" srcId="{4FC10BF2-1D71-491C-826C-7C6E49EA374D}" destId="{61F3B4A4-70EA-4BB9-9C65-BE34B74FCFE5}" srcOrd="1" destOrd="0" presId="urn:microsoft.com/office/officeart/2005/8/layout/cycle4"/>
    <dgm:cxn modelId="{9A08553A-2531-4E2D-A2E3-AE8E628FA155}" type="presOf" srcId="{4A03890A-BE76-4EA8-8B92-20DF45213D27}" destId="{C01D13F6-505E-4B19-B411-938BFC081EC4}" srcOrd="0" destOrd="0" presId="urn:microsoft.com/office/officeart/2005/8/layout/cycle4"/>
    <dgm:cxn modelId="{50EE1ABF-8BA2-4E30-AD45-C218DFEE43E8}" type="presOf" srcId="{D7961576-64C8-4D65-A443-5CED946838B9}" destId="{E4EFD595-1537-416C-9153-A3724455DE1E}" srcOrd="0" destOrd="0" presId="urn:microsoft.com/office/officeart/2005/8/layout/cycle4"/>
    <dgm:cxn modelId="{B52D34E8-B596-4020-90E5-E3BFDE9D28B9}" srcId="{47E611AE-9461-4866-9883-7FF6E9ECF7DC}" destId="{4FC10BF2-1D71-491C-826C-7C6E49EA374D}" srcOrd="0" destOrd="0" parTransId="{A48127E9-594C-4F28-916D-0B216BA9ED48}" sibTransId="{1834BCBD-EFCD-443E-A18C-A998DBA42432}"/>
    <dgm:cxn modelId="{CBC5F160-8102-4027-9F6F-1A7DE08C1D26}" srcId="{DBB5E5F5-690B-4779-8ED7-94180B82DEFD}" destId="{D7961576-64C8-4D65-A443-5CED946838B9}" srcOrd="0" destOrd="0" parTransId="{0A43A0F6-473E-4EF2-8E94-D0A7F9F76C44}" sibTransId="{100DF3D0-CF35-41B6-9799-535AE39EBF68}"/>
    <dgm:cxn modelId="{F2BB0C4C-6D36-4840-9F3B-382CCFA09CAA}" type="presOf" srcId="{7D228390-FFFC-4FF6-99F5-7F2D67DDF3DD}" destId="{129C595A-91B9-4F90-9DF9-8FDE4A9732C1}" srcOrd="0" destOrd="0" presId="urn:microsoft.com/office/officeart/2005/8/layout/cycle4"/>
    <dgm:cxn modelId="{B5087A0A-9253-4933-9E66-D96043BAC2B6}" type="presOf" srcId="{DBB5E5F5-690B-4779-8ED7-94180B82DEFD}" destId="{6EC1FBF7-3E5E-48A2-9E06-FC56252DA980}" srcOrd="0" destOrd="0" presId="urn:microsoft.com/office/officeart/2005/8/layout/cycle4"/>
    <dgm:cxn modelId="{87EE88D5-8FEA-40F9-80CE-7C6D1DC82D7D}" srcId="{7D228390-FFFC-4FF6-99F5-7F2D67DDF3DD}" destId="{4A03890A-BE76-4EA8-8B92-20DF45213D27}" srcOrd="0" destOrd="0" parTransId="{540CB593-A1A0-41D2-9279-49DF30CA9D73}" sibTransId="{45EB1639-18CB-4A9E-8BFE-E85C6BD95B35}"/>
    <dgm:cxn modelId="{B03529BD-4F98-4B78-A7B0-14D00DAFB0E7}" srcId="{BFE34750-3634-450B-804D-A22F24DBF539}" destId="{3FAF2FE9-D7CB-4569-9FCE-0E4D9B82BCD4}" srcOrd="0" destOrd="0" parTransId="{11CDE9D1-8F87-4507-869B-247E0490C83F}" sibTransId="{74FF9603-8870-4556-8151-8AC263916C09}"/>
    <dgm:cxn modelId="{C8A757EB-7087-4433-B7BB-23DB456BB782}" type="presOf" srcId="{D7961576-64C8-4D65-A443-5CED946838B9}" destId="{2107A78F-2A36-44AB-AC25-1FDCAFD8379A}" srcOrd="1" destOrd="0" presId="urn:microsoft.com/office/officeart/2005/8/layout/cycle4"/>
    <dgm:cxn modelId="{8707E8D7-F0C3-4A90-9399-43A321CDF74A}" type="presOf" srcId="{47E611AE-9461-4866-9883-7FF6E9ECF7DC}" destId="{DED10063-B360-4E15-90A6-7378E09BF8D8}" srcOrd="0" destOrd="0" presId="urn:microsoft.com/office/officeart/2005/8/layout/cycle4"/>
    <dgm:cxn modelId="{636AF03F-637F-45B6-9EB8-577B92CFCB40}" srcId="{9FD987E7-9C8A-4328-935A-8DA092BA5A36}" destId="{BFE34750-3634-450B-804D-A22F24DBF539}" srcOrd="3" destOrd="0" parTransId="{727452A5-637E-46F1-B3BA-196D5EA3EFD2}" sibTransId="{7D5CFEF1-D0F4-4BB7-94EE-C8E95943819F}"/>
    <dgm:cxn modelId="{00757BA1-67F0-4CFD-93A0-F24028D05670}" srcId="{9FD987E7-9C8A-4328-935A-8DA092BA5A36}" destId="{7D228390-FFFC-4FF6-99F5-7F2D67DDF3DD}" srcOrd="1" destOrd="0" parTransId="{9004C920-4D7F-43FF-B99E-470715FAEE96}" sibTransId="{11F47230-25F6-4B47-A2D1-08FA536117B4}"/>
    <dgm:cxn modelId="{DD21A6CC-570B-41A4-A6CA-0BB2BD8B300A}" type="presOf" srcId="{BFE34750-3634-450B-804D-A22F24DBF539}" destId="{E4B08FAF-7875-4F9C-B2AA-ED614F37A476}" srcOrd="0" destOrd="0" presId="urn:microsoft.com/office/officeart/2005/8/layout/cycle4"/>
    <dgm:cxn modelId="{26609845-3FF7-4901-B520-CEA07FCF7F12}" type="presParOf" srcId="{C6E3F008-E050-4EAC-AC1B-63393D8C88E4}" destId="{BEA4F5D8-4B33-4BA7-84F2-CD89E515A9E6}" srcOrd="0" destOrd="0" presId="urn:microsoft.com/office/officeart/2005/8/layout/cycle4"/>
    <dgm:cxn modelId="{C0A1B101-88E5-4302-B6CE-A0245B81BCBA}" type="presParOf" srcId="{BEA4F5D8-4B33-4BA7-84F2-CD89E515A9E6}" destId="{9B4D9914-D337-4035-99F4-9F80F0C099DF}" srcOrd="0" destOrd="0" presId="urn:microsoft.com/office/officeart/2005/8/layout/cycle4"/>
    <dgm:cxn modelId="{4D0C6D3C-B507-42C2-B3EF-4120EE7A457E}" type="presParOf" srcId="{9B4D9914-D337-4035-99F4-9F80F0C099DF}" destId="{6EF0352F-6EC3-4A1D-BB6A-ECC1809F99F6}" srcOrd="0" destOrd="0" presId="urn:microsoft.com/office/officeart/2005/8/layout/cycle4"/>
    <dgm:cxn modelId="{F0F282E1-EAF5-4A54-9B31-5D6EC1FB9369}" type="presParOf" srcId="{9B4D9914-D337-4035-99F4-9F80F0C099DF}" destId="{61F3B4A4-70EA-4BB9-9C65-BE34B74FCFE5}" srcOrd="1" destOrd="0" presId="urn:microsoft.com/office/officeart/2005/8/layout/cycle4"/>
    <dgm:cxn modelId="{66E69EAF-2E5F-43A9-BB78-F5078DF93F52}" type="presParOf" srcId="{BEA4F5D8-4B33-4BA7-84F2-CD89E515A9E6}" destId="{EEACC65D-A71D-47C1-8A66-729437EB2D4C}" srcOrd="1" destOrd="0" presId="urn:microsoft.com/office/officeart/2005/8/layout/cycle4"/>
    <dgm:cxn modelId="{A2229233-9604-4CC0-AA0A-647A404E8938}" type="presParOf" srcId="{EEACC65D-A71D-47C1-8A66-729437EB2D4C}" destId="{C01D13F6-505E-4B19-B411-938BFC081EC4}" srcOrd="0" destOrd="0" presId="urn:microsoft.com/office/officeart/2005/8/layout/cycle4"/>
    <dgm:cxn modelId="{2B2947A9-3390-491E-AA5A-45B25006AC1C}" type="presParOf" srcId="{EEACC65D-A71D-47C1-8A66-729437EB2D4C}" destId="{CA46BA2A-11F1-4214-82A8-2725C76B1644}" srcOrd="1" destOrd="0" presId="urn:microsoft.com/office/officeart/2005/8/layout/cycle4"/>
    <dgm:cxn modelId="{FBB1B451-7DFC-4632-BCEF-14AE3346258B}" type="presParOf" srcId="{BEA4F5D8-4B33-4BA7-84F2-CD89E515A9E6}" destId="{80129AE9-F722-45C9-A7FF-70AEF4B996B8}" srcOrd="2" destOrd="0" presId="urn:microsoft.com/office/officeart/2005/8/layout/cycle4"/>
    <dgm:cxn modelId="{A9E79E10-65FA-4E96-A278-6D6EA69F5D1A}" type="presParOf" srcId="{80129AE9-F722-45C9-A7FF-70AEF4B996B8}" destId="{E4EFD595-1537-416C-9153-A3724455DE1E}" srcOrd="0" destOrd="0" presId="urn:microsoft.com/office/officeart/2005/8/layout/cycle4"/>
    <dgm:cxn modelId="{70245183-B42F-4448-B268-2A7AC5F87FF4}" type="presParOf" srcId="{80129AE9-F722-45C9-A7FF-70AEF4B996B8}" destId="{2107A78F-2A36-44AB-AC25-1FDCAFD8379A}" srcOrd="1" destOrd="0" presId="urn:microsoft.com/office/officeart/2005/8/layout/cycle4"/>
    <dgm:cxn modelId="{634789BD-7DC2-4D95-87AE-D36837BB719E}" type="presParOf" srcId="{BEA4F5D8-4B33-4BA7-84F2-CD89E515A9E6}" destId="{D4A3E809-7A0E-4A70-931C-17C13BA93013}" srcOrd="3" destOrd="0" presId="urn:microsoft.com/office/officeart/2005/8/layout/cycle4"/>
    <dgm:cxn modelId="{B802081C-4D4B-49B4-AC9F-7E58B890B8D8}" type="presParOf" srcId="{D4A3E809-7A0E-4A70-931C-17C13BA93013}" destId="{BE76EA07-EC7B-4080-B6B2-A36B6050EE12}" srcOrd="0" destOrd="0" presId="urn:microsoft.com/office/officeart/2005/8/layout/cycle4"/>
    <dgm:cxn modelId="{04FB7E61-D308-4F0F-A99F-B5D34615101E}" type="presParOf" srcId="{D4A3E809-7A0E-4A70-931C-17C13BA93013}" destId="{231E3113-33ED-41D1-AA9C-B3C95B22E68C}" srcOrd="1" destOrd="0" presId="urn:microsoft.com/office/officeart/2005/8/layout/cycle4"/>
    <dgm:cxn modelId="{F0B6A0C1-CDF8-45F0-8C89-8C84CD1D177D}" type="presParOf" srcId="{BEA4F5D8-4B33-4BA7-84F2-CD89E515A9E6}" destId="{A4084BDB-5BFC-43B3-B140-B72E925888C9}" srcOrd="4" destOrd="0" presId="urn:microsoft.com/office/officeart/2005/8/layout/cycle4"/>
    <dgm:cxn modelId="{01EC2148-23E8-47AD-BA01-5F3747395929}" type="presParOf" srcId="{C6E3F008-E050-4EAC-AC1B-63393D8C88E4}" destId="{8AD29473-ECF5-46E8-9179-25099903BA87}" srcOrd="1" destOrd="0" presId="urn:microsoft.com/office/officeart/2005/8/layout/cycle4"/>
    <dgm:cxn modelId="{E07F903D-FFFE-4F06-83D9-80AB22DE8C8D}" type="presParOf" srcId="{8AD29473-ECF5-46E8-9179-25099903BA87}" destId="{DED10063-B360-4E15-90A6-7378E09BF8D8}" srcOrd="0" destOrd="0" presId="urn:microsoft.com/office/officeart/2005/8/layout/cycle4"/>
    <dgm:cxn modelId="{CA134C73-200A-46EB-A03E-C99E3E463B48}" type="presParOf" srcId="{8AD29473-ECF5-46E8-9179-25099903BA87}" destId="{129C595A-91B9-4F90-9DF9-8FDE4A9732C1}" srcOrd="1" destOrd="0" presId="urn:microsoft.com/office/officeart/2005/8/layout/cycle4"/>
    <dgm:cxn modelId="{4789AAE6-1627-4557-B615-EF97A35DDE3E}" type="presParOf" srcId="{8AD29473-ECF5-46E8-9179-25099903BA87}" destId="{6EC1FBF7-3E5E-48A2-9E06-FC56252DA980}" srcOrd="2" destOrd="0" presId="urn:microsoft.com/office/officeart/2005/8/layout/cycle4"/>
    <dgm:cxn modelId="{E5B0A349-52E3-4C10-9B65-141C6D668C4D}" type="presParOf" srcId="{8AD29473-ECF5-46E8-9179-25099903BA87}" destId="{E4B08FAF-7875-4F9C-B2AA-ED614F37A476}" srcOrd="3" destOrd="0" presId="urn:microsoft.com/office/officeart/2005/8/layout/cycle4"/>
    <dgm:cxn modelId="{53F0F300-2515-4686-8B51-B7AED0952997}" type="presParOf" srcId="{8AD29473-ECF5-46E8-9179-25099903BA87}" destId="{87D65083-A27F-4D7A-B32D-BB89F23A2113}" srcOrd="4" destOrd="0" presId="urn:microsoft.com/office/officeart/2005/8/layout/cycle4"/>
    <dgm:cxn modelId="{75FBD921-E255-4C01-B538-0B436753AD9F}" type="presParOf" srcId="{C6E3F008-E050-4EAC-AC1B-63393D8C88E4}" destId="{594A085E-0B66-465B-9369-89EBA240BEBE}" srcOrd="2" destOrd="0" presId="urn:microsoft.com/office/officeart/2005/8/layout/cycle4"/>
    <dgm:cxn modelId="{CFAC781E-2AB1-4AC5-8622-C393863DDAE8}" type="presParOf" srcId="{C6E3F008-E050-4EAC-AC1B-63393D8C88E4}" destId="{5D1DAFCC-9866-4096-87E5-E49170C99E23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A11710-920A-490F-9182-6FB71A37AADA}">
      <dsp:nvSpPr>
        <dsp:cNvPr id="0" name=""/>
        <dsp:cNvSpPr/>
      </dsp:nvSpPr>
      <dsp:spPr>
        <a:xfrm>
          <a:off x="82363" y="0"/>
          <a:ext cx="2496591" cy="1248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Плановая заявка</a:t>
          </a:r>
          <a:endParaRPr lang="ru-RU" sz="2700" kern="1200" dirty="0"/>
        </a:p>
      </dsp:txBody>
      <dsp:txXfrm>
        <a:off x="118924" y="36561"/>
        <a:ext cx="2423469" cy="1175173"/>
      </dsp:txXfrm>
    </dsp:sp>
    <dsp:sp modelId="{49C9C5F1-7CAE-4C05-B1D7-CEB9D2B6A9D8}">
      <dsp:nvSpPr>
        <dsp:cNvPr id="0" name=""/>
        <dsp:cNvSpPr/>
      </dsp:nvSpPr>
      <dsp:spPr>
        <a:xfrm>
          <a:off x="332022" y="1248295"/>
          <a:ext cx="254377" cy="9082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908239"/>
              </a:lnTo>
              <a:lnTo>
                <a:pt x="254377" y="908239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2D2A535-5246-498B-9FD5-6288FD120D52}">
      <dsp:nvSpPr>
        <dsp:cNvPr id="0" name=""/>
        <dsp:cNvSpPr/>
      </dsp:nvSpPr>
      <dsp:spPr>
        <a:xfrm>
          <a:off x="586400" y="1532387"/>
          <a:ext cx="1997273" cy="1248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Факт больше </a:t>
          </a:r>
          <a:endParaRPr lang="ru-RU" sz="2200" kern="1200" dirty="0"/>
        </a:p>
      </dsp:txBody>
      <dsp:txXfrm>
        <a:off x="622961" y="1568948"/>
        <a:ext cx="1924151" cy="1175173"/>
      </dsp:txXfrm>
    </dsp:sp>
    <dsp:sp modelId="{9A1B7468-5A7A-46B6-9719-770574F9FBCA}">
      <dsp:nvSpPr>
        <dsp:cNvPr id="0" name=""/>
        <dsp:cNvSpPr/>
      </dsp:nvSpPr>
      <dsp:spPr>
        <a:xfrm>
          <a:off x="332022" y="1248295"/>
          <a:ext cx="254377" cy="24204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20400"/>
              </a:lnTo>
              <a:lnTo>
                <a:pt x="254377" y="242040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C1A441-48B4-4CD6-A82E-21B033D19AD1}">
      <dsp:nvSpPr>
        <dsp:cNvPr id="0" name=""/>
        <dsp:cNvSpPr/>
      </dsp:nvSpPr>
      <dsp:spPr>
        <a:xfrm>
          <a:off x="586400" y="3044548"/>
          <a:ext cx="1997273" cy="1248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Факт меньше </a:t>
          </a:r>
          <a:endParaRPr lang="ru-RU" sz="2200" kern="1200" dirty="0"/>
        </a:p>
      </dsp:txBody>
      <dsp:txXfrm>
        <a:off x="622961" y="3081109"/>
        <a:ext cx="1924151" cy="1175173"/>
      </dsp:txXfrm>
    </dsp:sp>
    <dsp:sp modelId="{71B7D8E9-9D78-44C0-83A7-3BDBD1C9FEF0}">
      <dsp:nvSpPr>
        <dsp:cNvPr id="0" name=""/>
        <dsp:cNvSpPr/>
      </dsp:nvSpPr>
      <dsp:spPr>
        <a:xfrm>
          <a:off x="5123408" y="20214"/>
          <a:ext cx="2496591" cy="124829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Коэффициент повышения цены </a:t>
          </a:r>
          <a:endParaRPr lang="ru-RU" sz="2700" kern="1200" dirty="0"/>
        </a:p>
      </dsp:txBody>
      <dsp:txXfrm>
        <a:off x="5159969" y="56775"/>
        <a:ext cx="2423469" cy="1175173"/>
      </dsp:txXfrm>
    </dsp:sp>
    <dsp:sp modelId="{D793E4D4-24FB-4D8C-9376-3A220787A3EE}">
      <dsp:nvSpPr>
        <dsp:cNvPr id="0" name=""/>
        <dsp:cNvSpPr/>
      </dsp:nvSpPr>
      <dsp:spPr>
        <a:xfrm>
          <a:off x="5373067" y="1268510"/>
          <a:ext cx="249659" cy="888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88025"/>
              </a:lnTo>
              <a:lnTo>
                <a:pt x="249659" y="888025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615106-6FF5-4271-A977-11A658450301}">
      <dsp:nvSpPr>
        <dsp:cNvPr id="0" name=""/>
        <dsp:cNvSpPr/>
      </dsp:nvSpPr>
      <dsp:spPr>
        <a:xfrm>
          <a:off x="5622726" y="1532387"/>
          <a:ext cx="1997273" cy="1248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Зима: 1,5 </a:t>
          </a:r>
          <a:endParaRPr lang="ru-RU" sz="2200" kern="1200" dirty="0"/>
        </a:p>
      </dsp:txBody>
      <dsp:txXfrm>
        <a:off x="5659287" y="1568948"/>
        <a:ext cx="1924151" cy="1175173"/>
      </dsp:txXfrm>
    </dsp:sp>
    <dsp:sp modelId="{C7D81B30-055D-4D0B-859A-68B4BC8177A1}">
      <dsp:nvSpPr>
        <dsp:cNvPr id="0" name=""/>
        <dsp:cNvSpPr/>
      </dsp:nvSpPr>
      <dsp:spPr>
        <a:xfrm>
          <a:off x="5373067" y="1268510"/>
          <a:ext cx="249659" cy="24722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2200"/>
              </a:lnTo>
              <a:lnTo>
                <a:pt x="249659" y="2472200"/>
              </a:lnTo>
            </a:path>
          </a:pathLst>
        </a:custGeom>
        <a:noFill/>
        <a:ln w="285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0A1A36-2207-48B8-8591-E6D8D2E224CC}">
      <dsp:nvSpPr>
        <dsp:cNvPr id="0" name=""/>
        <dsp:cNvSpPr/>
      </dsp:nvSpPr>
      <dsp:spPr>
        <a:xfrm>
          <a:off x="5622726" y="3116562"/>
          <a:ext cx="1997273" cy="12482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7940" rIns="4191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Лето: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1,1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dirty="0" smtClean="0"/>
            <a:t> </a:t>
          </a:r>
          <a:endParaRPr lang="ru-RU" sz="2200" kern="1200" dirty="0"/>
        </a:p>
      </dsp:txBody>
      <dsp:txXfrm>
        <a:off x="5659287" y="3153123"/>
        <a:ext cx="1924151" cy="117517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887CBD-A60C-4C4A-BC4B-098C11626391}">
      <dsp:nvSpPr>
        <dsp:cNvPr id="0" name=""/>
        <dsp:cNvSpPr/>
      </dsp:nvSpPr>
      <dsp:spPr>
        <a:xfrm rot="5400000">
          <a:off x="4760473" y="-1909803"/>
          <a:ext cx="842252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Нет возможности произвести замеры для расчета норм энергопотребления </a:t>
          </a:r>
          <a:endParaRPr lang="ru-RU" sz="1100" kern="1200" dirty="0"/>
        </a:p>
      </dsp:txBody>
      <dsp:txXfrm rot="-5400000">
        <a:off x="2743200" y="148585"/>
        <a:ext cx="4835685" cy="760022"/>
      </dsp:txXfrm>
    </dsp:sp>
    <dsp:sp modelId="{7FFC5861-41BF-467C-9C58-C0D9AC815A50}">
      <dsp:nvSpPr>
        <dsp:cNvPr id="0" name=""/>
        <dsp:cNvSpPr/>
      </dsp:nvSpPr>
      <dsp:spPr>
        <a:xfrm>
          <a:off x="0" y="2188"/>
          <a:ext cx="2743200" cy="1052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Нет достаточного количества приборов </a:t>
          </a:r>
          <a:endParaRPr lang="ru-RU" sz="1400" kern="1200" dirty="0"/>
        </a:p>
      </dsp:txBody>
      <dsp:txXfrm>
        <a:off x="51394" y="53582"/>
        <a:ext cx="2640412" cy="950027"/>
      </dsp:txXfrm>
    </dsp:sp>
    <dsp:sp modelId="{4153DF8C-55C9-40CD-8099-8FDDB1F1E2D1}">
      <dsp:nvSpPr>
        <dsp:cNvPr id="0" name=""/>
        <dsp:cNvSpPr/>
      </dsp:nvSpPr>
      <dsp:spPr>
        <a:xfrm rot="5400000">
          <a:off x="4760473" y="-804346"/>
          <a:ext cx="842252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Рассчитанные нормы недостоверны </a:t>
          </a:r>
          <a:endParaRPr lang="ru-RU" sz="1100" kern="1200" dirty="0"/>
        </a:p>
      </dsp:txBody>
      <dsp:txXfrm rot="-5400000">
        <a:off x="2743200" y="1254042"/>
        <a:ext cx="4835685" cy="760022"/>
      </dsp:txXfrm>
    </dsp:sp>
    <dsp:sp modelId="{BC140913-34D7-4E1E-811B-270C8785B16A}">
      <dsp:nvSpPr>
        <dsp:cNvPr id="0" name=""/>
        <dsp:cNvSpPr/>
      </dsp:nvSpPr>
      <dsp:spPr>
        <a:xfrm>
          <a:off x="10338" y="1145241"/>
          <a:ext cx="2743200" cy="1052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Приборы устаревшие, имеют высокую степень погрешности </a:t>
          </a:r>
          <a:endParaRPr lang="ru-RU" sz="1400" kern="1200" dirty="0"/>
        </a:p>
      </dsp:txBody>
      <dsp:txXfrm>
        <a:off x="61732" y="1196635"/>
        <a:ext cx="2640412" cy="950027"/>
      </dsp:txXfrm>
    </dsp:sp>
    <dsp:sp modelId="{AD6CB2EC-5746-4BBD-ACD7-377D167DE657}">
      <dsp:nvSpPr>
        <dsp:cNvPr id="0" name=""/>
        <dsp:cNvSpPr/>
      </dsp:nvSpPr>
      <dsp:spPr>
        <a:xfrm rot="5400000">
          <a:off x="4760473" y="307199"/>
          <a:ext cx="842252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Из-за различной энергоемкости продукции план и факт энергопотребления отличается </a:t>
          </a:r>
          <a:endParaRPr lang="ru-RU" sz="1100" kern="1200" dirty="0"/>
        </a:p>
      </dsp:txBody>
      <dsp:txXfrm rot="-5400000">
        <a:off x="2743200" y="2365588"/>
        <a:ext cx="4835685" cy="760022"/>
      </dsp:txXfrm>
    </dsp:sp>
    <dsp:sp modelId="{5DF61501-FCE2-4FF8-A561-CC7D968BFF98}">
      <dsp:nvSpPr>
        <dsp:cNvPr id="0" name=""/>
        <dsp:cNvSpPr/>
      </dsp:nvSpPr>
      <dsp:spPr>
        <a:xfrm>
          <a:off x="0" y="2213101"/>
          <a:ext cx="2743200" cy="1052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План рассчитан под одну производственную программу, по факту производилась другая продукция </a:t>
          </a:r>
          <a:endParaRPr lang="ru-RU" sz="1400" kern="1200" dirty="0"/>
        </a:p>
      </dsp:txBody>
      <dsp:txXfrm>
        <a:off x="51394" y="2264495"/>
        <a:ext cx="2640412" cy="950027"/>
      </dsp:txXfrm>
    </dsp:sp>
    <dsp:sp modelId="{F6CF2E8A-79C3-4813-80C0-7F2293790E4B}">
      <dsp:nvSpPr>
        <dsp:cNvPr id="0" name=""/>
        <dsp:cNvSpPr/>
      </dsp:nvSpPr>
      <dsp:spPr>
        <a:xfrm rot="5400000">
          <a:off x="4760473" y="1406566"/>
          <a:ext cx="842252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20955" rIns="41910" bIns="20955" numCol="1" spcCol="1270" anchor="ctr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Появилось новое оборудования или продано старое оборудование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Изменилась энергоемкость оборудования</a:t>
          </a:r>
          <a:endParaRPr lang="ru-RU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100" kern="1200" dirty="0" smtClean="0"/>
            <a:t>Потребовались дополнительные подготовительно-заключительные операции  </a:t>
          </a:r>
          <a:endParaRPr lang="ru-RU" sz="1100" kern="1200" dirty="0"/>
        </a:p>
      </dsp:txBody>
      <dsp:txXfrm rot="-5400000">
        <a:off x="2743200" y="3464955"/>
        <a:ext cx="4835685" cy="760022"/>
      </dsp:txXfrm>
    </dsp:sp>
    <dsp:sp modelId="{873A69F5-0184-42FE-9234-BE70CAD5A1A5}">
      <dsp:nvSpPr>
        <dsp:cNvPr id="0" name=""/>
        <dsp:cNvSpPr/>
      </dsp:nvSpPr>
      <dsp:spPr>
        <a:xfrm>
          <a:off x="0" y="3318558"/>
          <a:ext cx="2743200" cy="105281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/>
            <a:t>Изменились производственные мощности</a:t>
          </a:r>
          <a:endParaRPr lang="ru-RU" sz="1400" kern="1200" dirty="0"/>
        </a:p>
      </dsp:txBody>
      <dsp:txXfrm>
        <a:off x="51394" y="3369952"/>
        <a:ext cx="2640412" cy="9500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7E894E-8180-4724-ABAB-0ECA3FCFB74B}">
      <dsp:nvSpPr>
        <dsp:cNvPr id="0" name=""/>
        <dsp:cNvSpPr/>
      </dsp:nvSpPr>
      <dsp:spPr>
        <a:xfrm rot="5400000">
          <a:off x="4617820" y="-1731539"/>
          <a:ext cx="11275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Неточная оценка себестоимости отдельных видов продукции и отдельных заказов покупателей</a:t>
          </a:r>
          <a:endParaRPr lang="ru-RU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Неточный выбор технологического маршрута и графика производственного процесса </a:t>
          </a:r>
          <a:endParaRPr lang="ru-RU" sz="1500" kern="1200" dirty="0"/>
        </a:p>
      </dsp:txBody>
      <dsp:txXfrm rot="-5400000">
        <a:off x="2743200" y="198124"/>
        <a:ext cx="4821757" cy="1017473"/>
      </dsp:txXfrm>
    </dsp:sp>
    <dsp:sp modelId="{0463EE82-5457-498E-BC92-1774322D3BD9}">
      <dsp:nvSpPr>
        <dsp:cNvPr id="0" name=""/>
        <dsp:cNvSpPr/>
      </dsp:nvSpPr>
      <dsp:spPr>
        <a:xfrm>
          <a:off x="0" y="2135"/>
          <a:ext cx="2743200" cy="14094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Необоснованное формирование производственной программы</a:t>
          </a:r>
          <a:endParaRPr lang="ru-RU" sz="2100" kern="1200" dirty="0"/>
        </a:p>
      </dsp:txBody>
      <dsp:txXfrm>
        <a:off x="68804" y="70939"/>
        <a:ext cx="2605592" cy="1271841"/>
      </dsp:txXfrm>
    </dsp:sp>
    <dsp:sp modelId="{E2DD86CD-65AD-4340-88BE-69DCD196A3EB}">
      <dsp:nvSpPr>
        <dsp:cNvPr id="0" name=""/>
        <dsp:cNvSpPr/>
      </dsp:nvSpPr>
      <dsp:spPr>
        <a:xfrm rot="5400000">
          <a:off x="4617820" y="-251618"/>
          <a:ext cx="11275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Погрешность в поиске субъекта, ответственного за отклонение факта от плана </a:t>
          </a:r>
          <a:endParaRPr lang="ru-RU" sz="1500" kern="1200" dirty="0"/>
        </a:p>
      </dsp:txBody>
      <dsp:txXfrm rot="-5400000">
        <a:off x="2743200" y="1678045"/>
        <a:ext cx="4821757" cy="1017473"/>
      </dsp:txXfrm>
    </dsp:sp>
    <dsp:sp modelId="{B8E7B03F-6727-4DF8-A6F6-C316FE2936B3}">
      <dsp:nvSpPr>
        <dsp:cNvPr id="0" name=""/>
        <dsp:cNvSpPr/>
      </dsp:nvSpPr>
      <dsp:spPr>
        <a:xfrm>
          <a:off x="0" y="1482056"/>
          <a:ext cx="2743200" cy="14094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Неточный анализ себестоимости </a:t>
          </a:r>
          <a:endParaRPr lang="ru-RU" sz="2100" kern="1200" dirty="0"/>
        </a:p>
      </dsp:txBody>
      <dsp:txXfrm>
        <a:off x="68804" y="1550860"/>
        <a:ext cx="2605592" cy="1271841"/>
      </dsp:txXfrm>
    </dsp:sp>
    <dsp:sp modelId="{300322F9-77AD-4D4C-B350-BCD7D5EB729E}">
      <dsp:nvSpPr>
        <dsp:cNvPr id="0" name=""/>
        <dsp:cNvSpPr/>
      </dsp:nvSpPr>
      <dsp:spPr>
        <a:xfrm rot="5400000">
          <a:off x="4617820" y="1228302"/>
          <a:ext cx="1127559" cy="4876800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28575" rIns="57150" bIns="28575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500" kern="1200" dirty="0" smtClean="0"/>
            <a:t>Применение </a:t>
          </a:r>
          <a:r>
            <a:rPr lang="ru-RU" sz="1500" kern="1200" dirty="0" err="1" smtClean="0"/>
            <a:t>депремирования</a:t>
          </a:r>
          <a:r>
            <a:rPr lang="ru-RU" sz="1500" kern="1200" dirty="0" smtClean="0"/>
            <a:t> вместо премирования </a:t>
          </a:r>
          <a:endParaRPr lang="ru-RU" sz="1500" kern="1200" dirty="0"/>
        </a:p>
      </dsp:txBody>
      <dsp:txXfrm rot="-5400000">
        <a:off x="2743200" y="3157966"/>
        <a:ext cx="4821757" cy="1017473"/>
      </dsp:txXfrm>
    </dsp:sp>
    <dsp:sp modelId="{5D14FB84-1ED5-46D5-839B-C095E1C053F2}">
      <dsp:nvSpPr>
        <dsp:cNvPr id="0" name=""/>
        <dsp:cNvSpPr/>
      </dsp:nvSpPr>
      <dsp:spPr>
        <a:xfrm>
          <a:off x="0" y="2961978"/>
          <a:ext cx="2743200" cy="140944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40005" rIns="80010" bIns="4000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Некорректный расчет мотивационных показателей </a:t>
          </a:r>
          <a:endParaRPr lang="ru-RU" sz="2100" kern="1200" dirty="0"/>
        </a:p>
      </dsp:txBody>
      <dsp:txXfrm>
        <a:off x="68804" y="3030782"/>
        <a:ext cx="2605592" cy="12718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EFD595-1537-416C-9153-A3724455DE1E}">
      <dsp:nvSpPr>
        <dsp:cNvPr id="0" name=""/>
        <dsp:cNvSpPr/>
      </dsp:nvSpPr>
      <dsp:spPr>
        <a:xfrm>
          <a:off x="4492275" y="2974022"/>
          <a:ext cx="2160540" cy="1399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Экономия за счет выбора оптимального технологического маршрута и оптимизации производственной программы </a:t>
          </a:r>
          <a:endParaRPr lang="ru-RU" sz="900" kern="1200" dirty="0"/>
        </a:p>
      </dsp:txBody>
      <dsp:txXfrm>
        <a:off x="5171180" y="3354650"/>
        <a:ext cx="1450892" cy="988169"/>
      </dsp:txXfrm>
    </dsp:sp>
    <dsp:sp modelId="{BE76EA07-EC7B-4080-B6B2-A36B6050EE12}">
      <dsp:nvSpPr>
        <dsp:cNvPr id="0" name=""/>
        <dsp:cNvSpPr/>
      </dsp:nvSpPr>
      <dsp:spPr>
        <a:xfrm>
          <a:off x="967184" y="2974022"/>
          <a:ext cx="2160540" cy="1399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Экономия за счет повышения точности факторного анализа затрат и точности расчета мотивационных показателей</a:t>
          </a:r>
          <a:endParaRPr lang="ru-RU" sz="900" kern="1200" dirty="0"/>
        </a:p>
      </dsp:txBody>
      <dsp:txXfrm>
        <a:off x="997927" y="3354650"/>
        <a:ext cx="1450892" cy="988169"/>
      </dsp:txXfrm>
    </dsp:sp>
    <dsp:sp modelId="{C01D13F6-505E-4B19-B411-938BFC081EC4}">
      <dsp:nvSpPr>
        <dsp:cNvPr id="0" name=""/>
        <dsp:cNvSpPr/>
      </dsp:nvSpPr>
      <dsp:spPr>
        <a:xfrm>
          <a:off x="4492275" y="0"/>
          <a:ext cx="2160540" cy="1399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Экономия за счет переноса графика производства с часов пика энергосистемы </a:t>
          </a:r>
          <a:endParaRPr lang="ru-RU" sz="900" kern="1200" dirty="0"/>
        </a:p>
      </dsp:txBody>
      <dsp:txXfrm>
        <a:off x="5171180" y="30743"/>
        <a:ext cx="1450892" cy="988169"/>
      </dsp:txXfrm>
    </dsp:sp>
    <dsp:sp modelId="{6EF0352F-6EC3-4A1D-BB6A-ECC1809F99F6}">
      <dsp:nvSpPr>
        <dsp:cNvPr id="0" name=""/>
        <dsp:cNvSpPr/>
      </dsp:nvSpPr>
      <dsp:spPr>
        <a:xfrm>
          <a:off x="967184" y="0"/>
          <a:ext cx="2160540" cy="139954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900" kern="1200" dirty="0" smtClean="0"/>
            <a:t>Экономия за счет повышения точности планирования газа и электроэнергии </a:t>
          </a:r>
          <a:endParaRPr lang="ru-RU" sz="900" kern="1200" dirty="0"/>
        </a:p>
      </dsp:txBody>
      <dsp:txXfrm>
        <a:off x="997927" y="30743"/>
        <a:ext cx="1450892" cy="988169"/>
      </dsp:txXfrm>
    </dsp:sp>
    <dsp:sp modelId="{DED10063-B360-4E15-90A6-7378E09BF8D8}">
      <dsp:nvSpPr>
        <dsp:cNvPr id="0" name=""/>
        <dsp:cNvSpPr/>
      </dsp:nvSpPr>
      <dsp:spPr>
        <a:xfrm>
          <a:off x="1872511" y="249293"/>
          <a:ext cx="1893752" cy="189375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2,8%</a:t>
          </a:r>
          <a:endParaRPr lang="ru-RU" sz="3100" kern="1200" dirty="0"/>
        </a:p>
      </dsp:txBody>
      <dsp:txXfrm>
        <a:off x="2427178" y="803960"/>
        <a:ext cx="1339085" cy="1339085"/>
      </dsp:txXfrm>
    </dsp:sp>
    <dsp:sp modelId="{129C595A-91B9-4F90-9DF9-8FDE4A9732C1}">
      <dsp:nvSpPr>
        <dsp:cNvPr id="0" name=""/>
        <dsp:cNvSpPr/>
      </dsp:nvSpPr>
      <dsp:spPr>
        <a:xfrm rot="5400000">
          <a:off x="3853735" y="249293"/>
          <a:ext cx="1893752" cy="189375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1,7%</a:t>
          </a:r>
          <a:endParaRPr lang="ru-RU" sz="3100" kern="1200" dirty="0"/>
        </a:p>
      </dsp:txBody>
      <dsp:txXfrm rot="-5400000">
        <a:off x="3853735" y="803960"/>
        <a:ext cx="1339085" cy="1339085"/>
      </dsp:txXfrm>
    </dsp:sp>
    <dsp:sp modelId="{6EC1FBF7-3E5E-48A2-9E06-FC56252DA980}">
      <dsp:nvSpPr>
        <dsp:cNvPr id="0" name=""/>
        <dsp:cNvSpPr/>
      </dsp:nvSpPr>
      <dsp:spPr>
        <a:xfrm rot="10800000">
          <a:off x="3853735" y="2230517"/>
          <a:ext cx="1893752" cy="189375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3,1%</a:t>
          </a:r>
          <a:endParaRPr lang="ru-RU" sz="3100" kern="1200" dirty="0"/>
        </a:p>
      </dsp:txBody>
      <dsp:txXfrm rot="10800000">
        <a:off x="3853735" y="2230517"/>
        <a:ext cx="1339085" cy="1339085"/>
      </dsp:txXfrm>
    </dsp:sp>
    <dsp:sp modelId="{E4B08FAF-7875-4F9C-B2AA-ED614F37A476}">
      <dsp:nvSpPr>
        <dsp:cNvPr id="0" name=""/>
        <dsp:cNvSpPr/>
      </dsp:nvSpPr>
      <dsp:spPr>
        <a:xfrm rot="16200000">
          <a:off x="1872511" y="2230517"/>
          <a:ext cx="1893752" cy="1893752"/>
        </a:xfrm>
        <a:prstGeom prst="pieWedg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0472" tIns="220472" rIns="220472" bIns="220472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0,8%</a:t>
          </a:r>
          <a:endParaRPr lang="ru-RU" sz="3100" kern="1200" dirty="0"/>
        </a:p>
      </dsp:txBody>
      <dsp:txXfrm rot="5400000">
        <a:off x="2427178" y="2230517"/>
        <a:ext cx="1339085" cy="1339085"/>
      </dsp:txXfrm>
    </dsp:sp>
    <dsp:sp modelId="{594A085E-0B66-465B-9369-89EBA240BEBE}">
      <dsp:nvSpPr>
        <dsp:cNvPr id="0" name=""/>
        <dsp:cNvSpPr/>
      </dsp:nvSpPr>
      <dsp:spPr>
        <a:xfrm>
          <a:off x="3483076" y="1793160"/>
          <a:ext cx="653847" cy="568563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D1DAFCC-9866-4096-87E5-E49170C99E23}">
      <dsp:nvSpPr>
        <dsp:cNvPr id="0" name=""/>
        <dsp:cNvSpPr/>
      </dsp:nvSpPr>
      <dsp:spPr>
        <a:xfrm rot="10800000">
          <a:off x="3483076" y="2011838"/>
          <a:ext cx="653847" cy="568563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85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D19418-6652-4377-ACCC-C8E3FC1B6FDC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1E5C65-3651-4F24-9AFB-C383A64AA1F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78849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BB0F57-9403-4FDB-B8E2-63D53D61E254}" type="datetimeFigureOut">
              <a:rPr lang="ru-RU" smtClean="0"/>
              <a:t>24.03.2016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409F38-7DE9-4AF0-8826-741B3C44D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514103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409F38-7DE9-4AF0-8826-741B3C44D11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8204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D5395E-D2FA-40B7-98F1-DE43846343F5}" type="datetime1">
              <a:rPr lang="ru-RU" smtClean="0"/>
              <a:t>24.03.2016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8593CF-DC76-4AEC-87A8-7699F2D1D791}" type="datetime1">
              <a:rPr lang="ru-RU" smtClean="0"/>
              <a:t>24.03.2016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A7F24-B602-4D84-930B-F481EF793790}" type="datetime1">
              <a:rPr lang="ru-RU" smtClean="0"/>
              <a:t>24.03.2016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FE9A4-046E-4070-A420-6CCC0F604D74}" type="datetime1">
              <a:rPr lang="ru-RU" smtClean="0"/>
              <a:t>24.03.2016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952E5-CB5A-4D10-BC24-37C98F8B4E01}" type="datetime1">
              <a:rPr lang="ru-RU" smtClean="0"/>
              <a:t>24.03.2016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8B3179-4FB2-48F1-892A-1DD5934230AE}" type="datetime1">
              <a:rPr lang="ru-RU" smtClean="0"/>
              <a:t>24.03.2016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EA741-4BD9-4981-8B8A-0F03CE062473}" type="datetime1">
              <a:rPr lang="ru-RU" smtClean="0"/>
              <a:t>24.03.2016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CAA56B-D242-40A6-9F5A-276C7368FF38}" type="datetime1">
              <a:rPr lang="ru-RU" smtClean="0"/>
              <a:t>24.03.2016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68001-6F57-42E6-AB56-BFE85669BA39}" type="datetime1">
              <a:rPr lang="ru-RU" smtClean="0"/>
              <a:t>24.03.2016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E1BFE-356F-4451-8EE0-CDD369E575CE}" type="datetime1">
              <a:rPr lang="ru-RU" smtClean="0"/>
              <a:t>24.03.2016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BAB058-DA50-4093-87C6-118A9F19C860}" type="datetime1">
              <a:rPr lang="ru-RU" smtClean="0"/>
              <a:t>24.03.2016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50965F5D-ED6E-406F-8A7A-887D43B71E13}" type="datetime1">
              <a:rPr lang="ru-RU" smtClean="0"/>
              <a:t>24.03.2016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Relationship Id="rId9" Type="http://schemas.openxmlformats.org/officeDocument/2006/relationships/image" Target="../media/image37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67544" y="1340768"/>
            <a:ext cx="7772400" cy="3024336"/>
          </a:xfrm>
        </p:spPr>
        <p:txBody>
          <a:bodyPr/>
          <a:lstStyle/>
          <a:p>
            <a:r>
              <a:rPr lang="ru-RU" sz="2400" dirty="0"/>
              <a:t>Новые методологические инструменты планирования как источник повышения эффективности экономики и роста доверия к новому народному правительству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 useBgFill="1">
        <p:nvSpPr>
          <p:cNvPr id="6" name="Прямоугольник 5"/>
          <p:cNvSpPr/>
          <p:nvPr/>
        </p:nvSpPr>
        <p:spPr>
          <a:xfrm>
            <a:off x="4355976" y="260648"/>
            <a:ext cx="4464496" cy="136815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Киреева Наталья Владимировна</a:t>
            </a: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член правления Вольного </a:t>
            </a:r>
            <a:r>
              <a:rPr lang="ru-RU" b="1" dirty="0" smtClean="0">
                <a:solidFill>
                  <a:srgbClr val="FFFF00"/>
                </a:solidFill>
              </a:rPr>
              <a:t>экономического общества </a:t>
            </a:r>
            <a:endParaRPr lang="ru-RU" b="1" dirty="0" smtClean="0">
              <a:solidFill>
                <a:srgbClr val="FFFF00"/>
              </a:solidFill>
            </a:endParaRPr>
          </a:p>
          <a:p>
            <a:pPr algn="ctr"/>
            <a:r>
              <a:rPr lang="ru-RU" b="1" dirty="0" smtClean="0">
                <a:solidFill>
                  <a:srgbClr val="FFFF00"/>
                </a:solidFill>
              </a:rPr>
              <a:t>Председатель Челябинской региональной организации ВЭО </a:t>
            </a:r>
            <a:endParaRPr lang="ru-R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585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90001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Крупнейшие потребители электроэнергии в челябинской области</a:t>
            </a:r>
            <a:endParaRPr lang="ru-RU" sz="24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524328" y="6459512"/>
            <a:ext cx="1315721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3261448"/>
              </p:ext>
            </p:extLst>
          </p:nvPr>
        </p:nvGraphicFramePr>
        <p:xfrm>
          <a:off x="179512" y="1124744"/>
          <a:ext cx="842493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2747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611986"/>
          </a:xfrm>
        </p:spPr>
        <p:txBody>
          <a:bodyPr>
            <a:normAutofit/>
          </a:bodyPr>
          <a:lstStyle/>
          <a:p>
            <a:pPr lvl="0" algn="ctr" fontAlgn="base">
              <a:spcAft>
                <a:spcPct val="0"/>
              </a:spcAft>
            </a:pPr>
            <a:r>
              <a:rPr lang="ru-RU" altLang="ru-RU" sz="1600" cap="none" dirty="0">
                <a:solidFill>
                  <a:schemeClr val="tx1"/>
                </a:solidFill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СРАВНЕНИЕ МЕТОДОВ УПРАВЛЕНИЯ ЗАТРАТАМИ</a:t>
            </a:r>
            <a:endParaRPr lang="ru-RU" altLang="ru-RU" sz="1600" cap="none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9847648"/>
              </p:ext>
            </p:extLst>
          </p:nvPr>
        </p:nvGraphicFramePr>
        <p:xfrm>
          <a:off x="457200" y="1268760"/>
          <a:ext cx="8229600" cy="472311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619847"/>
                <a:gridCol w="1345078"/>
                <a:gridCol w="1264675"/>
              </a:tblGrid>
              <a:tr h="1215135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Традиционные методы (не основанные на модели CVP)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</a:t>
                      </a:r>
                      <a:r>
                        <a:rPr lang="en-US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DC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(основан на модели CVP)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Плановый объем производства в базовом периоде, ед.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Полная себестоимость продукции в базовом периоде, руб.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1 740 000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1 740 000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Себестоимость единицы продукции в базовом периоде, руб.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97">
                <a:tc>
                  <a:txBody>
                    <a:bodyPr/>
                    <a:lstStyle/>
                    <a:p>
                      <a:pPr indent="2520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том числе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97">
                <a:tc>
                  <a:txBody>
                    <a:bodyPr/>
                    <a:lstStyle/>
                    <a:p>
                      <a:pPr indent="2520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удельные переменные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97">
                <a:tc>
                  <a:txBody>
                    <a:bodyPr/>
                    <a:lstStyle/>
                    <a:p>
                      <a:pPr indent="2520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удельные постоянные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Плановый объем производства в отчетном периоде, ед.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4500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Полная плановая себестоимость продукции в отчетном периоде,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2 610 000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1 860 000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1297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Фактическая себестоимость продукции в отчетном периоде, руб.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2 000 000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2 000 000 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2593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Экономия (перерасход) фактической себестоимости по сравнению с плановой в отчетном периоде, руб.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1270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610 000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140 000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0278" marR="6027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798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611986"/>
          </a:xfrm>
        </p:spPr>
        <p:txBody>
          <a:bodyPr>
            <a:normAutofit/>
          </a:bodyPr>
          <a:lstStyle/>
          <a:p>
            <a:pPr lvl="0" algn="ctr"/>
            <a:r>
              <a:rPr lang="ru-RU" altLang="ru-RU" sz="105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ПОГРЕШНОСТИ МЕТОДОВ РАЗДЕЛЕНИЯ ЗАТРАТ НА ПОСТОЯННЫЕ И </a:t>
            </a:r>
            <a:r>
              <a:rPr lang="ru-RU" altLang="ru-RU" sz="1050" cap="none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ПЕРЕМЕННЫЕ</a:t>
            </a:r>
            <a:br>
              <a:rPr lang="ru-RU" altLang="ru-RU" sz="1050" cap="none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050" cap="none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05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(ПО ДАННЫМ ОАО «ПОЛИСТРОМ» </a:t>
            </a:r>
            <a:r>
              <a:rPr lang="ru-RU" altLang="ru-RU" sz="1050" cap="none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  2014 </a:t>
            </a:r>
            <a:r>
              <a:rPr lang="ru-RU" altLang="ru-RU" sz="105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ГОД)</a:t>
            </a:r>
            <a:r>
              <a:rPr lang="ru-RU" altLang="ru-RU" sz="105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05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05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1901781"/>
              </p:ext>
            </p:extLst>
          </p:nvPr>
        </p:nvGraphicFramePr>
        <p:xfrm>
          <a:off x="431541" y="1088742"/>
          <a:ext cx="8325925" cy="5164533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568585"/>
                <a:gridCol w="1143341"/>
                <a:gridCol w="1143863"/>
                <a:gridCol w="1143863"/>
                <a:gridCol w="1108409"/>
                <a:gridCol w="1108932"/>
                <a:gridCol w="1108932"/>
              </a:tblGrid>
              <a:tr h="188489">
                <a:tc rowSpan="2"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разделения затрат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Январь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Февраль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216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Теоретическое значение полной себестоимости, тыс.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Эмпирическое значение полной себестоимости, тыс.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погрешности (относительное отклонение теоретического значения от эмпирического, %)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Теоретическое значение полной себестоимости, тыс.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Эмпирическое значение полной себестоимости, тыс. руб.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погрешности (относительное отклонение теоретического значения от эмпирического, %)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8699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1. Метод высшей и низшей точек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11 874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7 992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48,6%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24 325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-7,2%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5035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2.Линейная аппроксимация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52 960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7 992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562,7%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111 699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326,3%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30">
                <a:tc>
                  <a:txBody>
                    <a:bodyPr/>
                    <a:lstStyle/>
                    <a:p>
                      <a:pPr indent="2520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3.Экспоненциальная аппроксимация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32 383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7 992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305,2%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79 364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202,9%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6978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4.Логарифмическая аппроксимация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56 667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7 992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609,1%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81 014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209,2%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3797">
                <a:tc>
                  <a:txBody>
                    <a:bodyPr/>
                    <a:lstStyle/>
                    <a:p>
                      <a:pPr indent="2520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5.Полиноминальная аппроксимация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69 084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7 992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764,4%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- 164 501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-727,9%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411">
                <a:tc>
                  <a:txBody>
                    <a:bodyPr/>
                    <a:lstStyle/>
                    <a:p>
                      <a:pPr marL="228600" indent="-228600" algn="l" defTabSz="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2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Степенная</a:t>
                      </a:r>
                      <a:endParaRPr lang="en-US" sz="1200" kern="1200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28600" indent="-228600" algn="l" defTabSz="0" rtl="0" eaLnBrk="1" latinLnBrk="0" hangingPunct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200" kern="12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аппроксимация </a:t>
                      </a:r>
                      <a:endParaRPr lang="ru-RU" sz="12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35 333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7 992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342,1%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62 599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138,9%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3116">
                <a:tc>
                  <a:txBody>
                    <a:bodyPr/>
                    <a:lstStyle/>
                    <a:p>
                      <a:pPr marL="0" indent="0" algn="just" defTabSz="0">
                        <a:lnSpc>
                          <a:spcPct val="100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Метод наименьших квадратов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8 827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7 992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10,4%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23 067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-12,0%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5411"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8. Логический метод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21 172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7 992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164,9%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33 960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26 200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29,6%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2328" marR="3232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6654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323954"/>
          </a:xfrm>
        </p:spPr>
        <p:txBody>
          <a:bodyPr>
            <a:normAutofit/>
          </a:bodyPr>
          <a:lstStyle/>
          <a:p>
            <a:pPr lvl="0" algn="ctr" eaLnBrk="0" fontAlgn="base" hangingPunct="0">
              <a:spcAft>
                <a:spcPct val="0"/>
              </a:spcAft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ОПРЕДЕЛЕНИЯ ПОНЯТИЙ</a:t>
            </a:r>
            <a:endParaRPr lang="ru-RU" sz="1400" dirty="0">
              <a:latin typeface="Arial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13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836712"/>
            <a:ext cx="871296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Хозяйственная </a:t>
            </a: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операция – однородное по содержанию действие, связанное с расходом производственных ресурсов, законченное относительно отдельного центра ответственности, направленное на решение хозяйственной задачи.</a:t>
            </a:r>
            <a:endParaRPr lang="ru-RU" sz="1400" dirty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Носитель затрат – это результат хозяйственного процесса, являющийся целью определенного деятельности предприятия, на себестоимость которого переносится стоимость использованных в хозяйственном процессе ресурсов.</a:t>
            </a:r>
            <a:endParaRPr lang="ru-RU" sz="1400" dirty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Объект калькулирования - результат хозяйственного процесса (промежуточный или конечный), для которого выполняется процедура калькулирования себестоимости.</a:t>
            </a:r>
            <a:endParaRPr lang="ru-RU" sz="1400" dirty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Технологическая операция – хозяйственная операция, на выходе которой создается промежуточный или конечный носитель затрат.</a:t>
            </a:r>
            <a:endParaRPr lang="ru-RU" sz="1400" dirty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Обслуживающая операция – хозяйственная операция, на выходе которой не создается промежуточный или конечный носитель затрат, но которая является неотъемлемой частью технологического процесса и создает условия для совершения технологических операций.</a:t>
            </a:r>
            <a:endParaRPr lang="ru-RU" sz="1400" dirty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Технологический этап – последовательность технологических и обслуживающих операций, с целью изменения свойств ресурсов, и (или) перемещения их во времени или пространстве.</a:t>
            </a:r>
            <a:endParaRPr lang="ru-RU" sz="1400" dirty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Центр </a:t>
            </a: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ответственности – субъект управления (индивидуальный или коллективный), отвечающий своей заработной платой только за те результаты </a:t>
            </a: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хозяйственного процесса, на которые он может воздействовать. </a:t>
            </a:r>
            <a:endParaRPr lang="ru-RU" sz="1400" dirty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Переменные затраты – затраты, которые возникают при расходе одной или более единиц ресурса в процессе выполнения одной технологической операции.</a:t>
            </a:r>
            <a:endParaRPr lang="ru-RU" sz="1400" dirty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Постоянные технологические затраты – затраты, которые возникают в технологических операциях при расходе ресурса, единицы которого достаточно для выполнения более чем одной технологической операции.</a:t>
            </a:r>
            <a:endParaRPr lang="ru-RU" sz="1400" dirty="0">
              <a:latin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14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Постоянные нетехнологические затраты – затраты, которые возникают при расходе ресурсов в обслуживающих операциях</a:t>
            </a:r>
            <a:endParaRPr lang="ru-RU" sz="1400" dirty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690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323954"/>
          </a:xfrm>
        </p:spPr>
        <p:txBody>
          <a:bodyPr>
            <a:normAutofit/>
          </a:bodyPr>
          <a:lstStyle/>
          <a:p>
            <a:pPr lvl="0" algn="ctr" eaLnBrk="0" fontAlgn="base" hangingPunct="0">
              <a:spcAft>
                <a:spcPct val="0"/>
              </a:spcAft>
            </a:pPr>
            <a:r>
              <a:rPr lang="ru-RU" sz="1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КЛАССИФИКАЦИИ ПОНЯТИЙ</a:t>
            </a:r>
            <a:endParaRPr lang="ru-RU" sz="1400" dirty="0">
              <a:latin typeface="Arial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14</a:t>
            </a:fld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00034" y="606601"/>
          <a:ext cx="8215368" cy="5674816"/>
        </p:xfrm>
        <a:graphic>
          <a:graphicData uri="http://schemas.openxmlformats.org/drawingml/2006/table">
            <a:tbl>
              <a:tblPr/>
              <a:tblGrid>
                <a:gridCol w="357189"/>
                <a:gridCol w="714380"/>
                <a:gridCol w="1214447"/>
                <a:gridCol w="2786082"/>
                <a:gridCol w="1643073"/>
                <a:gridCol w="1500197"/>
              </a:tblGrid>
              <a:tr h="40578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№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Делимое понятие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/>
                          <a:ea typeface="Times New Roman"/>
                        </a:rPr>
                        <a:t>Классификационный 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признак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Виды понятия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Отличие от имеющихся классификаций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Цель классификации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5848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Постоян</a:t>
                      </a:r>
                      <a:r>
                        <a:rPr lang="en-US" sz="105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ные</a:t>
                      </a:r>
                      <a:r>
                        <a:rPr lang="ru-RU" sz="105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затраты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 отношению к технологическому маршруту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Прямые, если затраты относятся к единственному технологическому маршруту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Позволяет учесть фактор технологии производства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Получить показатель безубыточности технологического маршрута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Косвенные, если затраты относятся более чем к одному технологическому маршруту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01187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Постоян</a:t>
                      </a:r>
                      <a:r>
                        <a:rPr lang="en-US" sz="105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ные</a:t>
                      </a:r>
                      <a:r>
                        <a:rPr lang="ru-RU" sz="105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затраты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 отношению к этапу на технологическом маршруте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Прямые, если затраты относятся к единственному технологическому этапу 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indent="2159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Позволяет учесть фактор организации производства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Учесть при расчете безубыточности только те единицы мощности, которые участвовали в производстве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91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Косвенные, если затраты относятся более чем к одному технологическому этапу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5848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Постоян</a:t>
                      </a:r>
                      <a:r>
                        <a:rPr lang="en-US" sz="105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ные</a:t>
                      </a:r>
                      <a:r>
                        <a:rPr lang="ru-RU" sz="105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затраты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 отношению к объекту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на этапе технологического маршрута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Прямые, если на этапе производится единственный вид объекта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Позволяет выделить уникальные, свойственные единственному объекту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затраты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Получить показатель безубыточности для отдельного вида объекта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63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Косвенные, если на этапе производится более чем один вид объекта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5299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Постоян</a:t>
                      </a:r>
                      <a:r>
                        <a:rPr lang="en-US" sz="105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ные</a:t>
                      </a:r>
                      <a:r>
                        <a:rPr lang="ru-RU" sz="105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затраты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 источникам возникновения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Технологические, если возникают в технологических операциях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Характеризует источник возникновения затрат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Повышение точности планирования затрат в пределах релевантного диапазона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53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Нетехнологические, если возникают в обслуживающих операциях.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5299">
                <a:tc rowSpan="3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Постоян</a:t>
                      </a:r>
                      <a:r>
                        <a:rPr lang="en-US" sz="105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ные</a:t>
                      </a:r>
                      <a:r>
                        <a:rPr lang="ru-RU" sz="105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затраты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 фактору, вли­яющему на расход ресурса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Зависящие от количества объектов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indent="252095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Устанавливает связь между затратами и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затратообразующими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факторами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Повышение качества факторного анализа затрат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052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Зависящие от количества </a:t>
                      </a:r>
                      <a:r>
                        <a:rPr lang="ru-RU" sz="1050" dirty="0" smtClean="0">
                          <a:latin typeface="Times New Roman"/>
                          <a:ea typeface="Times New Roman"/>
                        </a:rPr>
                        <a:t>обслуживающих 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операций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264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Зависящие от фактора времени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5848">
                <a:tc rowSpan="2"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Times New Roman"/>
                          <a:ea typeface="Times New Roman"/>
                        </a:rPr>
                        <a:t>Перемен</a:t>
                      </a:r>
                      <a:r>
                        <a:rPr lang="en-US" sz="1050" dirty="0" smtClean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050" dirty="0" err="1" smtClean="0">
                          <a:latin typeface="Times New Roman"/>
                          <a:ea typeface="Times New Roman"/>
                        </a:rPr>
                        <a:t>ные</a:t>
                      </a:r>
                      <a:r>
                        <a:rPr lang="ru-RU" sz="1050" dirty="0" smtClean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затраты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 отношению к объекту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на технологическом этапе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Прямые, если на этапе производится единственный вид объекта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Позволяет выделить уникальные, свойственные единственному объекту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затраты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Получить показатель безубыточности для отдельного вида объекта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5933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Косвенные, если на этапе производится более чем один вид объекта </a:t>
                      </a:r>
                      <a:r>
                        <a:rPr lang="ru-RU" sz="1050" dirty="0" err="1">
                          <a:latin typeface="Times New Roman"/>
                          <a:ea typeface="Times New Roman"/>
                        </a:rPr>
                        <a:t>калькулирования</a:t>
                      </a:r>
                      <a:r>
                        <a:rPr lang="ru-RU" sz="1050" dirty="0">
                          <a:latin typeface="Times New Roman"/>
                          <a:ea typeface="Times New Roman"/>
                        </a:rPr>
                        <a:t>  </a:t>
                      </a:r>
                    </a:p>
                  </a:txBody>
                  <a:tcPr marL="28353" marR="28353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322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108012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Методологический принцип формирования затрат в </a:t>
            </a:r>
            <a:r>
              <a:rPr lang="ru-RU" sz="1800" dirty="0" err="1" smtClean="0"/>
              <a:t>авс</a:t>
            </a:r>
            <a:r>
              <a:rPr lang="ru-RU" sz="1800" dirty="0" smtClean="0"/>
              <a:t>-методе :</a:t>
            </a:r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15</a:t>
            </a:fld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grpSp>
        <p:nvGrpSpPr>
          <p:cNvPr id="7" name="Группа 543"/>
          <p:cNvGrpSpPr>
            <a:grpSpLocks/>
          </p:cNvGrpSpPr>
          <p:nvPr/>
        </p:nvGrpSpPr>
        <p:grpSpPr bwMode="auto">
          <a:xfrm>
            <a:off x="500034" y="2143116"/>
            <a:ext cx="8189941" cy="2962275"/>
            <a:chOff x="0" y="0"/>
            <a:chExt cx="62306" cy="22541"/>
          </a:xfrm>
        </p:grpSpPr>
        <p:sp>
          <p:nvSpPr>
            <p:cNvPr id="8" name="Прямоугольник 542"/>
            <p:cNvSpPr>
              <a:spLocks noChangeArrowheads="1"/>
            </p:cNvSpPr>
            <p:nvPr/>
          </p:nvSpPr>
          <p:spPr bwMode="auto">
            <a:xfrm>
              <a:off x="0" y="0"/>
              <a:ext cx="62306" cy="2254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9" name="Группа 525"/>
            <p:cNvGrpSpPr>
              <a:grpSpLocks/>
            </p:cNvGrpSpPr>
            <p:nvPr/>
          </p:nvGrpSpPr>
          <p:grpSpPr bwMode="auto">
            <a:xfrm>
              <a:off x="778" y="1807"/>
              <a:ext cx="61505" cy="19354"/>
              <a:chOff x="-3367" y="531"/>
              <a:chExt cx="61504" cy="19353"/>
            </a:xfrm>
          </p:grpSpPr>
          <p:sp>
            <p:nvSpPr>
              <p:cNvPr id="10" name="Rectangle 2"/>
              <p:cNvSpPr>
                <a:spLocks noChangeArrowheads="1"/>
              </p:cNvSpPr>
              <p:nvPr/>
            </p:nvSpPr>
            <p:spPr bwMode="auto">
              <a:xfrm>
                <a:off x="0" y="531"/>
                <a:ext cx="10446" cy="711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Переменные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затраты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1" name="Rectangle 3"/>
              <p:cNvSpPr>
                <a:spLocks noChangeArrowheads="1"/>
              </p:cNvSpPr>
              <p:nvPr/>
            </p:nvSpPr>
            <p:spPr bwMode="auto">
              <a:xfrm>
                <a:off x="-10" y="7413"/>
                <a:ext cx="10446" cy="711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Постоянные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затраты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23178" y="7655"/>
                <a:ext cx="10447" cy="711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Постоянные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затраты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23178" y="531"/>
                <a:ext cx="10447" cy="711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Переменные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затраты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4" name="Rectangle 6"/>
              <p:cNvSpPr>
                <a:spLocks noChangeArrowheads="1"/>
              </p:cNvSpPr>
              <p:nvPr/>
            </p:nvSpPr>
            <p:spPr bwMode="auto">
              <a:xfrm>
                <a:off x="46411" y="7692"/>
                <a:ext cx="10446" cy="711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Постоянные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затраты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5" name="Rectangle 7"/>
              <p:cNvSpPr>
                <a:spLocks noChangeArrowheads="1"/>
              </p:cNvSpPr>
              <p:nvPr/>
            </p:nvSpPr>
            <p:spPr bwMode="auto">
              <a:xfrm>
                <a:off x="46357" y="557"/>
                <a:ext cx="10447" cy="7112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Переменные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затраты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16" name="AutoShape 9"/>
              <p:cNvSpPr>
                <a:spLocks/>
              </p:cNvSpPr>
              <p:nvPr/>
            </p:nvSpPr>
            <p:spPr bwMode="auto">
              <a:xfrm>
                <a:off x="10419" y="531"/>
                <a:ext cx="1876" cy="14224"/>
              </a:xfrm>
              <a:prstGeom prst="rightBrace">
                <a:avLst>
                  <a:gd name="adj1" fmla="val 61569"/>
                  <a:gd name="adj2" fmla="val 50000"/>
                </a:avLst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AutoShape 10"/>
              <p:cNvSpPr>
                <a:spLocks noChangeShapeType="1"/>
              </p:cNvSpPr>
              <p:nvPr/>
            </p:nvSpPr>
            <p:spPr bwMode="auto">
              <a:xfrm flipV="1">
                <a:off x="12333" y="3827"/>
                <a:ext cx="10899" cy="3842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AutoShape 11"/>
              <p:cNvSpPr>
                <a:spLocks/>
              </p:cNvSpPr>
              <p:nvPr/>
            </p:nvSpPr>
            <p:spPr bwMode="auto">
              <a:xfrm>
                <a:off x="33705" y="531"/>
                <a:ext cx="1875" cy="14224"/>
              </a:xfrm>
              <a:prstGeom prst="rightBrace">
                <a:avLst>
                  <a:gd name="adj1" fmla="val 61602"/>
                  <a:gd name="adj2" fmla="val 50000"/>
                </a:avLst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AutoShape 12"/>
              <p:cNvSpPr>
                <a:spLocks noChangeShapeType="1"/>
              </p:cNvSpPr>
              <p:nvPr/>
            </p:nvSpPr>
            <p:spPr bwMode="auto">
              <a:xfrm flipV="1">
                <a:off x="35512" y="3827"/>
                <a:ext cx="10899" cy="3842"/>
              </a:xfrm>
              <a:prstGeom prst="straightConnector1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Прямоугольник 521"/>
              <p:cNvSpPr>
                <a:spLocks noChangeArrowheads="1"/>
              </p:cNvSpPr>
              <p:nvPr/>
            </p:nvSpPr>
            <p:spPr bwMode="auto">
              <a:xfrm>
                <a:off x="-3367" y="15623"/>
                <a:ext cx="15661" cy="4253"/>
              </a:xfrm>
              <a:prstGeom prst="rect">
                <a:avLst/>
              </a:prstGeom>
              <a:solidFill>
                <a:srgbClr val="FF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1 этап  технологического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цикла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Прямоугольник 522"/>
              <p:cNvSpPr>
                <a:spLocks noChangeArrowheads="1"/>
              </p:cNvSpPr>
              <p:nvPr/>
            </p:nvSpPr>
            <p:spPr bwMode="auto">
              <a:xfrm>
                <a:off x="19996" y="15623"/>
                <a:ext cx="16843" cy="4253"/>
              </a:xfrm>
              <a:prstGeom prst="rect">
                <a:avLst/>
              </a:prstGeom>
              <a:solidFill>
                <a:srgbClr val="FF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2 этап  технологического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цикла</a:t>
                </a: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 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22" name="Прямоугольник 523"/>
              <p:cNvSpPr>
                <a:spLocks noChangeArrowheads="1"/>
              </p:cNvSpPr>
              <p:nvPr/>
            </p:nvSpPr>
            <p:spPr bwMode="auto">
              <a:xfrm>
                <a:off x="42171" y="15631"/>
                <a:ext cx="15966" cy="4253"/>
              </a:xfrm>
              <a:prstGeom prst="rect">
                <a:avLst/>
              </a:prstGeom>
              <a:solidFill>
                <a:srgbClr val="FFFFFF"/>
              </a:solidFill>
              <a:ln w="12700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endParaRPr>
              </a:p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3 этап  технологического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itchFamily="18" charset="0"/>
                    <a:cs typeface="Times New Roman" panose="02020603050405020304" pitchFamily="18" charset="0"/>
                  </a:rPr>
                  <a:t> цикла 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1240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1080120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Методологический принцип формирования затрат в </a:t>
            </a:r>
            <a:r>
              <a:rPr lang="ru-RU" sz="1800" dirty="0" err="1" smtClean="0"/>
              <a:t>твс</a:t>
            </a:r>
            <a:r>
              <a:rPr lang="ru-RU" sz="1800" dirty="0" smtClean="0"/>
              <a:t>-методологии:</a:t>
            </a:r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16</a:t>
            </a:fld>
            <a:endParaRPr lang="ru-RU"/>
          </a:p>
        </p:txBody>
      </p:sp>
      <p:grpSp>
        <p:nvGrpSpPr>
          <p:cNvPr id="23" name="Группа 206"/>
          <p:cNvGrpSpPr>
            <a:grpSpLocks/>
          </p:cNvGrpSpPr>
          <p:nvPr/>
        </p:nvGrpSpPr>
        <p:grpSpPr bwMode="auto">
          <a:xfrm>
            <a:off x="1428728" y="1615976"/>
            <a:ext cx="6088063" cy="4405312"/>
            <a:chOff x="0" y="0"/>
            <a:chExt cx="60877" cy="46291"/>
          </a:xfrm>
        </p:grpSpPr>
        <p:sp>
          <p:nvSpPr>
            <p:cNvPr id="24" name="Прямоугольник 261"/>
            <p:cNvSpPr>
              <a:spLocks/>
            </p:cNvSpPr>
            <p:nvPr/>
          </p:nvSpPr>
          <p:spPr bwMode="auto">
            <a:xfrm>
              <a:off x="0" y="0"/>
              <a:ext cx="60877" cy="4629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Технологический маршрут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5" name="Прямоугольник 513"/>
            <p:cNvSpPr>
              <a:spLocks noChangeArrowheads="1"/>
            </p:cNvSpPr>
            <p:nvPr/>
          </p:nvSpPr>
          <p:spPr bwMode="auto">
            <a:xfrm>
              <a:off x="1811" y="2495"/>
              <a:ext cx="26809" cy="4081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Технологический этап 1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6" name="Прямоугольник 534"/>
            <p:cNvSpPr>
              <a:spLocks noChangeArrowheads="1"/>
            </p:cNvSpPr>
            <p:nvPr/>
          </p:nvSpPr>
          <p:spPr bwMode="auto">
            <a:xfrm>
              <a:off x="3709" y="6987"/>
              <a:ext cx="23017" cy="1701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Технологическая операция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7" name="Прямоугольник 536"/>
            <p:cNvSpPr>
              <a:spLocks noChangeArrowheads="1"/>
            </p:cNvSpPr>
            <p:nvPr/>
          </p:nvSpPr>
          <p:spPr bwMode="auto">
            <a:xfrm>
              <a:off x="3709" y="25275"/>
              <a:ext cx="23017" cy="1701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Обслуживающая операция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8" name="Прямоугольник 538"/>
            <p:cNvSpPr>
              <a:spLocks noChangeArrowheads="1"/>
            </p:cNvSpPr>
            <p:nvPr/>
          </p:nvSpPr>
          <p:spPr bwMode="auto">
            <a:xfrm>
              <a:off x="5003" y="10955"/>
              <a:ext cx="20116" cy="953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Переменные затраты 1-го технологического этапа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9" name="Прямоугольник 540"/>
            <p:cNvSpPr>
              <a:spLocks noChangeArrowheads="1"/>
            </p:cNvSpPr>
            <p:nvPr/>
          </p:nvSpPr>
          <p:spPr bwMode="auto">
            <a:xfrm>
              <a:off x="5003" y="30537"/>
              <a:ext cx="20116" cy="952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Пул затрат 1: постоянные затраты 1-го технологического эт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апа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0" name="Прямоугольник 552"/>
            <p:cNvSpPr>
              <a:spLocks noChangeArrowheads="1"/>
            </p:cNvSpPr>
            <p:nvPr/>
          </p:nvSpPr>
          <p:spPr bwMode="auto">
            <a:xfrm>
              <a:off x="32607" y="2495"/>
              <a:ext cx="26809" cy="40814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Технологический этап 2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1" name="Прямоугольник 559"/>
            <p:cNvSpPr>
              <a:spLocks noChangeArrowheads="1"/>
            </p:cNvSpPr>
            <p:nvPr/>
          </p:nvSpPr>
          <p:spPr bwMode="auto">
            <a:xfrm>
              <a:off x="36317" y="5175"/>
              <a:ext cx="23017" cy="1828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Технологическая операция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2" name="Прямоугольник 567"/>
            <p:cNvSpPr>
              <a:spLocks noChangeArrowheads="1"/>
            </p:cNvSpPr>
            <p:nvPr/>
          </p:nvSpPr>
          <p:spPr bwMode="auto">
            <a:xfrm>
              <a:off x="36317" y="24585"/>
              <a:ext cx="23017" cy="17727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Обслуживающая операц</a:t>
              </a:r>
              <a:r>
                <a:rPr kumimoji="0" lang="ru-RU" sz="1200" b="1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ия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33" name="Прямоугольник 568"/>
            <p:cNvSpPr>
              <a:spLocks noChangeArrowheads="1"/>
            </p:cNvSpPr>
            <p:nvPr/>
          </p:nvSpPr>
          <p:spPr bwMode="auto">
            <a:xfrm>
              <a:off x="37611" y="8022"/>
              <a:ext cx="20115" cy="676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Входящие переменные затраты 1-го технологического этапа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4" name="Прямоугольник 569"/>
            <p:cNvSpPr>
              <a:spLocks noChangeArrowheads="1"/>
            </p:cNvSpPr>
            <p:nvPr/>
          </p:nvSpPr>
          <p:spPr bwMode="auto">
            <a:xfrm>
              <a:off x="37611" y="34678"/>
              <a:ext cx="20115" cy="6451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Пул затрат 2: постоянные затраты 2-го технологического этапа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5" name="Прямоугольник 571"/>
            <p:cNvSpPr>
              <a:spLocks noChangeArrowheads="1"/>
            </p:cNvSpPr>
            <p:nvPr/>
          </p:nvSpPr>
          <p:spPr bwMode="auto">
            <a:xfrm>
              <a:off x="37611" y="15441"/>
              <a:ext cx="20115" cy="6762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Переменные затраты 2-го технологического этапа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6" name="Прямоугольник 573"/>
            <p:cNvSpPr>
              <a:spLocks noChangeArrowheads="1"/>
            </p:cNvSpPr>
            <p:nvPr/>
          </p:nvSpPr>
          <p:spPr bwMode="auto">
            <a:xfrm>
              <a:off x="37611" y="27173"/>
              <a:ext cx="20115" cy="6686"/>
            </a:xfrm>
            <a:prstGeom prst="rect">
              <a:avLst/>
            </a:prstGeom>
            <a:solidFill>
              <a:srgbClr val="FFFFFF"/>
            </a:solidFill>
            <a:ln w="127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Пул затрат 2: входящие постоянные затраты 1-го технологического этапа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37" name="Прямая со стрелкой 256"/>
            <p:cNvSpPr>
              <a:spLocks/>
            </p:cNvSpPr>
            <p:nvPr/>
          </p:nvSpPr>
          <p:spPr bwMode="auto">
            <a:xfrm>
              <a:off x="25189" y="12594"/>
              <a:ext cx="12477" cy="0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8" name="Прямая со стрелкой 257"/>
            <p:cNvSpPr>
              <a:spLocks/>
            </p:cNvSpPr>
            <p:nvPr/>
          </p:nvSpPr>
          <p:spPr bwMode="auto">
            <a:xfrm flipV="1">
              <a:off x="25189" y="30451"/>
              <a:ext cx="12477" cy="4191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9" name="Прямая со стрелкой 258"/>
            <p:cNvSpPr>
              <a:spLocks/>
            </p:cNvSpPr>
            <p:nvPr/>
          </p:nvSpPr>
          <p:spPr bwMode="auto">
            <a:xfrm flipV="1">
              <a:off x="25189" y="32694"/>
              <a:ext cx="12477" cy="4413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prstDash val="dash"/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0" name="Прямая со стрелкой 259"/>
            <p:cNvSpPr>
              <a:spLocks/>
            </p:cNvSpPr>
            <p:nvPr/>
          </p:nvSpPr>
          <p:spPr bwMode="auto">
            <a:xfrm>
              <a:off x="25189" y="15355"/>
              <a:ext cx="12477" cy="13881"/>
            </a:xfrm>
            <a:prstGeom prst="straightConnector1">
              <a:avLst/>
            </a:prstGeom>
            <a:noFill/>
            <a:ln w="25400">
              <a:solidFill>
                <a:srgbClr val="000000"/>
              </a:solidFill>
              <a:prstDash val="dash"/>
              <a:round/>
              <a:headEnd/>
              <a:tailEnd type="arrow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1584761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17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25312747"/>
                  </p:ext>
                </p:extLst>
              </p:nvPr>
            </p:nvGraphicFramePr>
            <p:xfrm>
              <a:off x="611560" y="2060848"/>
              <a:ext cx="7992888" cy="3883104"/>
            </p:xfrm>
            <a:graphic>
              <a:graphicData uri="http://schemas.openxmlformats.org/drawingml/2006/table">
                <a:tbl>
                  <a:tblPr/>
                  <a:tblGrid>
                    <a:gridCol w="384253"/>
                    <a:gridCol w="6763713"/>
                    <a:gridCol w="844922"/>
                  </a:tblGrid>
                  <a:tr h="288032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№</a:t>
                          </a:r>
                        </a:p>
                      </a:txBody>
                      <a:tcPr marL="34735" marR="34735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Факторы</a:t>
                          </a:r>
                        </a:p>
                      </a:txBody>
                      <a:tcPr marL="34735" marR="34735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err="1" smtClean="0">
                              <a:latin typeface="Times New Roman"/>
                              <a:ea typeface="Times New Roman"/>
                            </a:rPr>
                            <a:t>Усл</a:t>
                          </a: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. </a:t>
                          </a:r>
                          <a:r>
                            <a:rPr lang="ru-RU" sz="1200" dirty="0" err="1" smtClean="0">
                              <a:latin typeface="Times New Roman"/>
                              <a:ea typeface="Times New Roman"/>
                            </a:rPr>
                            <a:t>обозн</a:t>
                          </a: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.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56308"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b="1" dirty="0">
                              <a:latin typeface="Times New Roman"/>
                              <a:ea typeface="Times New Roman"/>
                            </a:rPr>
                            <a:t>1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b="1" dirty="0">
                              <a:latin typeface="Times New Roman"/>
                              <a:ea typeface="Times New Roman"/>
                            </a:rPr>
                            <a:t>Фактор технологии производства 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312615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1.1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Вид производственного ресурса (в разрезе элементов затрат)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 i="1" kern="1200" smtClean="0">
                                    <a:solidFill>
                                      <a:schemeClr val="tx1"/>
                                    </a:solidFill>
                                    <a:effectLst/>
                                    <a:latin typeface="Cambria Math"/>
                                    <a:ea typeface="+mn-ea"/>
                                    <a:cs typeface="+mn-cs"/>
                                  </a:rPr>
                                  <m:t>𝑟</m:t>
                                </m:r>
                              </m:oMath>
                            </m:oMathPara>
                          </a14:m>
                          <a:endParaRPr lang="en-US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66113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1.2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Индивидуальные характеристики производственных ресурсов 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l</a:t>
                          </a:r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16024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1.3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Сырьевой состав продукции 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sh</a:t>
                          </a:r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68923"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1.4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Способ обработки материальных ресурсов, то есть вид операции: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технологической 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обслуживающей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en-US" sz="1200" i="1" dirty="0" smtClean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tech</a:t>
                          </a:r>
                          <a:r>
                            <a:rPr lang="en-US" sz="1200" i="1" baseline="-25000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n</a:t>
                          </a:r>
                          <a:endParaRPr lang="en-US" sz="1200" i="1" baseline="-25000" dirty="0" smtClean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tend</a:t>
                          </a:r>
                          <a:r>
                            <a:rPr lang="en-US" sz="1200" i="1" baseline="-25000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n</a:t>
                          </a:r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68923"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1.5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Выбранный режим работы для  технологических и обслуживающих операций: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Переменный режим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Постоянный режим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en-US" sz="1200" i="1" dirty="0" smtClean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ro</a:t>
                          </a:r>
                          <a:r>
                            <a:rPr lang="en-US" sz="1200" i="1" baseline="-25000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vc</a:t>
                          </a:r>
                          <a:endParaRPr lang="en-US" sz="1200" i="1" baseline="-25000" dirty="0" smtClean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ro</a:t>
                          </a:r>
                          <a:r>
                            <a:rPr lang="en-US" sz="1200" i="1" baseline="-25000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fc</a:t>
                          </a:r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468923"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1.6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Вид деятельности, в рамках которого будут выполняться хозяйственные операции: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основной 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вспомогательный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en-US" sz="1200" i="1" dirty="0" smtClean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𝑔𝑒𝑛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en-US" sz="1200" i="1" dirty="0" smtClean="0"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𝑠𝑢𝑏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40000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1.7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Calibri"/>
                            </a:rPr>
                            <a:t>Вид носителя затрат, который формируется на выходе технологической операции.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12615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1.8</a:t>
                          </a: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.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Calibri"/>
                            </a:rPr>
                            <a:t>Вид объекта калькулирования, который формируется на выходе технологической операции.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en-US" sz="1200" i="1" dirty="0" smtClean="0">
                            <a:latin typeface="Cambria Math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en-US" sz="12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𝑛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12615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1.9</a:t>
                          </a: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.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Calibri"/>
                            </a:rPr>
                            <a:t>Критическое количество объектов калькулирования, на производство которого рассчитана единица ресурса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Pre>
                                  <m:sPrePr>
                                    <m:ctrlPr>
                                      <a:rPr lang="ru-RU" sz="120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</m:ctrlPr>
                                  </m:sPrePr>
                                  <m:sub>
                                    <m:r>
                                      <a:rPr lang="ru-RU" sz="1200" b="0" i="1" smtClean="0">
                                        <a:latin typeface="Cambria Math"/>
                                        <a:cs typeface="Times New Roman" panose="02020603050405020304" pitchFamily="18" charset="0"/>
                                      </a:rPr>
                                      <m:t>крит</m:t>
                                    </m:r>
                                  </m:sub>
                                  <m:sup/>
                                  <m:e>
                                    <m:sSub>
                                      <m:sSubPr>
                                        <m:ctrlPr>
                                          <a:rPr lang="ru-RU" sz="1200" i="1" smtClean="0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1200" b="0" i="1" smtClean="0">
                                            <a:latin typeface="Cambria Math"/>
                                          </a:rPr>
                                          <m:t>𝑄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ru-RU" sz="1200" i="1" smtClean="0"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200" b="0" i="1" smtClean="0"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e>
                                          <m:sub>
                                            <m:r>
                                              <a:rPr lang="en-US" sz="1200" b="0" i="1" smtClean="0"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sub>
                                    </m:sSub>
                                  </m:e>
                                </m:sPre>
                              </m:oMath>
                            </m:oMathPara>
                          </a14:m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419733396"/>
                  </p:ext>
                </p:extLst>
              </p:nvPr>
            </p:nvGraphicFramePr>
            <p:xfrm>
              <a:off x="611560" y="2060848"/>
              <a:ext cx="7992888" cy="3883104"/>
            </p:xfrm>
            <a:graphic>
              <a:graphicData uri="http://schemas.openxmlformats.org/drawingml/2006/table">
                <a:tbl>
                  <a:tblPr/>
                  <a:tblGrid>
                    <a:gridCol w="384253"/>
                    <a:gridCol w="6763713"/>
                    <a:gridCol w="844922"/>
                  </a:tblGrid>
                  <a:tr h="288032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№</a:t>
                          </a:r>
                        </a:p>
                      </a:txBody>
                      <a:tcPr marL="34735" marR="34735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Факторы</a:t>
                          </a:r>
                        </a:p>
                      </a:txBody>
                      <a:tcPr marL="34735" marR="34735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err="1" smtClean="0">
                              <a:latin typeface="Times New Roman"/>
                              <a:ea typeface="Times New Roman"/>
                            </a:rPr>
                            <a:t>Усл</a:t>
                          </a: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. </a:t>
                          </a:r>
                          <a:r>
                            <a:rPr lang="ru-RU" sz="1200" dirty="0" err="1" smtClean="0">
                              <a:latin typeface="Times New Roman"/>
                              <a:ea typeface="Times New Roman"/>
                            </a:rPr>
                            <a:t>обозн</a:t>
                          </a: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.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 anchor="ctr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82880"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b="1" dirty="0">
                              <a:latin typeface="Times New Roman"/>
                              <a:ea typeface="Times New Roman"/>
                            </a:rPr>
                            <a:t>1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b="1" dirty="0">
                              <a:latin typeface="Times New Roman"/>
                              <a:ea typeface="Times New Roman"/>
                            </a:rPr>
                            <a:t>Фактор технологии производства 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312615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1.1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Вид производственного ресурса (в разрезе элементов затрат)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3165" t="-148077" r="-719" b="-1007692"/>
                          </a:stretch>
                        </a:blipFill>
                      </a:tcPr>
                    </a:tc>
                  </a:tr>
                  <a:tr h="266113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1.2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Индивидуальные характеристики производственных ресурсов 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l</a:t>
                          </a:r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16024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1.3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Сырьевой состав продукции 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sh</a:t>
                          </a:r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48640"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1.4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Способ обработки материальных ресурсов, то есть вид операции: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технологической 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обслуживающей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en-US" sz="1200" i="1" dirty="0" smtClean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tech</a:t>
                          </a:r>
                          <a:r>
                            <a:rPr lang="en-US" sz="1200" i="1" baseline="-25000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n</a:t>
                          </a:r>
                          <a:endParaRPr lang="en-US" sz="1200" i="1" baseline="-25000" dirty="0" smtClean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tend</a:t>
                          </a:r>
                          <a:r>
                            <a:rPr lang="en-US" sz="1200" i="1" baseline="-25000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n</a:t>
                          </a:r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48640"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1.5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Выбранный режим работы для  технологических и обслуживающих операций: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Переменный режим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Постоянный режим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endParaRPr lang="en-US" sz="1200" i="1" dirty="0" smtClean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ro</a:t>
                          </a:r>
                          <a:r>
                            <a:rPr lang="en-US" sz="1200" i="1" baseline="-25000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vc</a:t>
                          </a:r>
                          <a:endParaRPr lang="en-US" sz="1200" i="1" baseline="-25000" dirty="0" smtClean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i="1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ro</a:t>
                          </a:r>
                          <a:r>
                            <a:rPr lang="en-US" sz="1200" i="1" baseline="-25000" dirty="0" err="1" smtClean="0">
                              <a:latin typeface="Times New Roman" panose="02020603050405020304" pitchFamily="18" charset="0"/>
                              <a:ea typeface="Times New Roman"/>
                              <a:cs typeface="Times New Roman" panose="02020603050405020304" pitchFamily="18" charset="0"/>
                            </a:rPr>
                            <a:t>fc</a:t>
                          </a:r>
                          <a:endParaRPr lang="ru-RU" sz="1200" i="1" dirty="0"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48640"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1.6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Вид деятельности, в рамках которого будут выполняться хозяйственные операции: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основной 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вспомогательный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3165" t="-431111" r="-719" b="-194444"/>
                          </a:stretch>
                        </a:blipFill>
                      </a:tcPr>
                    </a:tc>
                  </a:tr>
                  <a:tr h="240000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1.7</a:t>
                          </a:r>
                          <a:endParaRPr lang="ru-RU" sz="1200" dirty="0">
                            <a:latin typeface="Times New Roman"/>
                            <a:ea typeface="Times New Roman"/>
                          </a:endParaRP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Calibri"/>
                            </a:rPr>
                            <a:t>Вид носителя затрат, который формируется на выходе технологической операции.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3165" t="-1225641" r="-719" b="-348718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1.8</a:t>
                          </a: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.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Calibri"/>
                            </a:rPr>
                            <a:t>Вид объекта калькулирования, который формируется на выходе технологической операции.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3165" t="-861667" r="-719" b="-126667"/>
                          </a:stretch>
                        </a:blipFill>
                      </a:tcPr>
                    </a:tc>
                  </a:tr>
                  <a:tr h="365760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smtClean="0">
                              <a:latin typeface="Times New Roman"/>
                              <a:ea typeface="Times New Roman"/>
                            </a:rPr>
                            <a:t> 1.9</a:t>
                          </a:r>
                          <a:r>
                            <a:rPr lang="ru-RU" sz="1200" dirty="0">
                              <a:latin typeface="Times New Roman"/>
                              <a:ea typeface="Times New Roman"/>
                            </a:rPr>
                            <a:t>.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latin typeface="Times New Roman"/>
                              <a:ea typeface="Calibri"/>
                            </a:rPr>
                            <a:t>Критическое количество объектов калькулирования, на производство которого рассчитана единица ресурса</a:t>
                          </a:r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34735" marR="34735" marT="0" marB="0">
                        <a:lnL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3165" t="-961667" r="-719" b="-2666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28685" name="Rectangle 13"/>
          <p:cNvSpPr>
            <a:spLocks noChangeArrowheads="1"/>
          </p:cNvSpPr>
          <p:nvPr/>
        </p:nvSpPr>
        <p:spPr bwMode="auto">
          <a:xfrm>
            <a:off x="539552" y="248017"/>
            <a:ext cx="8136904" cy="18312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3. Разработана экономико-математическая модель формирования затрат для многопродуктового производства, основанная на авторской ТВС-методологии управления затратами, отражающем зависимость переменных и постоянных затрат от объема выпуска отдельных видов продукции с учетом факторов технологии и организации производства</a:t>
            </a: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ФАКТОРЫ, ВЛИЯЮЩИЕ НА ВЕЛИЧИНУ ПЕРЕМЕННЫХ И ОБЩИХ ПОСТОЯННЫХ ЗАТРАТ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R="0" lvl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0083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18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597163873"/>
                  </p:ext>
                </p:extLst>
              </p:nvPr>
            </p:nvGraphicFramePr>
            <p:xfrm>
              <a:off x="467542" y="836713"/>
              <a:ext cx="8208913" cy="5544614"/>
            </p:xfrm>
            <a:graphic>
              <a:graphicData uri="http://schemas.openxmlformats.org/drawingml/2006/table">
                <a:tbl>
                  <a:tblPr firstRow="1" firstCol="1" bandRow="1" bandCol="1">
                    <a:tableStyleId>{2D5ABB26-0587-4C30-8999-92F81FD0307C}</a:tableStyleId>
                  </a:tblPr>
                  <a:tblGrid>
                    <a:gridCol w="394639"/>
                    <a:gridCol w="6946515"/>
                    <a:gridCol w="867759"/>
                  </a:tblGrid>
                  <a:tr h="465670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/>
                          </a:r>
                          <a:b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</a:b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№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Факторы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err="1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Усл</a:t>
                          </a:r>
                          <a:r>
                            <a:rPr lang="ru-RU" sz="12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. </a:t>
                          </a:r>
                          <a:r>
                            <a:rPr lang="ru-RU" sz="1200" dirty="0" err="1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обозн</a:t>
                          </a:r>
                          <a:r>
                            <a:rPr lang="ru-RU" sz="12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94225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1.10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Критическое количество обслуживающих операций, на совершение которых рассчитана единица ресурса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Pre>
                                  <m:sPre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PrePr>
                                  <m:sub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крит</m:t>
                                    </m:r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ru-RU" sz="12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1200">
                                            <a:effectLst/>
                                            <a:latin typeface="Cambria Math"/>
                                          </a:rPr>
                                          <m:t>𝐷𝑅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ru-RU" sz="12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e>
                                          <m:sub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sub>
                                      <m:sup/>
                                    </m:sSubSup>
                                  </m:e>
                                </m:sPre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94225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1.11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Критическое время эксплуатации, на которое рассчитана единица ресурса при использовании в обслуживающей операции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Pre>
                                  <m:sPre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PrePr>
                                  <m:sub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крит</m:t>
                                    </m:r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ru-RU" sz="12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1200">
                                            <a:effectLst/>
                                            <a:latin typeface="Cambria Math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ru-RU" sz="12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e>
                                          <m:sub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sub>
                                      <m:sup/>
                                    </m:sSubSup>
                                  </m:e>
                                </m:sPre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94225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1.12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Фактическое количество объектов калькулирования, произведенное с помощью единицы ресурса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Pre>
                                  <m:sPre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PrePr>
                                  <m:sub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 факт</m:t>
                                    </m:r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ru-RU" sz="12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1200">
                                            <a:effectLst/>
                                            <a:latin typeface="Cambria Math"/>
                                          </a:rPr>
                                          <m:t>𝑄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ru-RU" sz="12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e>
                                          <m:sub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sub>
                                      <m:sup/>
                                    </m:sSubSup>
                                  </m:e>
                                </m:sPre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65691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1.13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Фактическое количество обслуживающих операций, совершенных единица ресурса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Pre>
                                  <m:sPre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PrePr>
                                  <m:sub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 факт</m:t>
                                    </m:r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ru-RU" sz="12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1200">
                                            <a:effectLst/>
                                            <a:latin typeface="Cambria Math"/>
                                          </a:rPr>
                                          <m:t>𝐷𝑅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ru-RU" sz="12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e>
                                          <m:sub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sub>
                                      <m:sup/>
                                    </m:sSubSup>
                                  </m:e>
                                </m:sPre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65691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1.14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Фактическое время эксплуатации единицы ресурса в обслуживающей операции 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Pre>
                                  <m:sPre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PrePr>
                                  <m:sub>
                                    <m:r>
                                      <a:rPr lang="ru-RU" sz="1200">
                                        <a:effectLst/>
                                        <a:latin typeface="Cambria Math"/>
                                      </a:rPr>
                                      <m:t> факт</m:t>
                                    </m:r>
                                  </m:sub>
                                  <m:sup/>
                                  <m:e>
                                    <m:sSubSup>
                                      <m:sSubSupPr>
                                        <m:ctrlPr>
                                          <a:rPr lang="ru-RU" sz="1200" i="1">
                                            <a:effectLst/>
                                            <a:latin typeface="Cambria Math"/>
                                          </a:rPr>
                                        </m:ctrlPr>
                                      </m:sSubSupPr>
                                      <m:e>
                                        <m:r>
                                          <a:rPr lang="en-US" sz="1200">
                                            <a:effectLst/>
                                            <a:latin typeface="Cambria Math"/>
                                          </a:rPr>
                                          <m:t>𝑇</m:t>
                                        </m:r>
                                      </m:e>
                                      <m:sub>
                                        <m:sSub>
                                          <m:sSubPr>
                                            <m:ctrlPr>
                                              <a:rPr lang="ru-RU" sz="1200" i="1">
                                                <a:effectLst/>
                                                <a:latin typeface="Cambria Math"/>
                                              </a:rPr>
                                            </m:ctrlPr>
                                          </m:sSubPr>
                                          <m:e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𝑖</m:t>
                                            </m:r>
                                          </m:e>
                                          <m:sub>
                                            <m:r>
                                              <a:rPr lang="en-US" sz="1200">
                                                <a:effectLst/>
                                                <a:latin typeface="Cambria Math"/>
                                              </a:rPr>
                                              <m:t>𝑛</m:t>
                                            </m:r>
                                          </m:sub>
                                        </m:sSub>
                                      </m:sub>
                                      <m:sup/>
                                    </m:sSubSup>
                                  </m:e>
                                </m:sPre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1.15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Цена ресурса 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>
                                    <a:effectLst/>
                                    <a:latin typeface="Cambria Math"/>
                                  </a:rPr>
                                  <m:t>𝑝</m:t>
                                </m:r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1.16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Количество объектов калькулирования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>
                                    <a:effectLst/>
                                    <a:latin typeface="Cambria Math"/>
                                  </a:rPr>
                                  <m:t>𝑞</m:t>
                                </m:r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197112"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b="1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Фактор организации производства </a:t>
                          </a:r>
                          <a:endParaRPr lang="ru-RU" sz="1200" b="1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2.1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Технологический этап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>
                                    <a:effectLst/>
                                    <a:latin typeface="Cambria Math"/>
                                  </a:rPr>
                                  <m:t>𝑘</m:t>
                                </m:r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2.2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Технологический маршрут.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200">
                                    <a:effectLst/>
                                    <a:latin typeface="Cambria Math"/>
                                  </a:rPr>
                                  <m:t>h</m:t>
                                </m:r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2.3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Подразделение предприятия.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>
                                    <a:effectLst/>
                                    <a:latin typeface="Cambria Math"/>
                                  </a:rPr>
                                  <m:t>𝑚</m:t>
                                </m:r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2.4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Центр ответственности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200">
                                    <a:effectLst/>
                                    <a:latin typeface="Cambria Math"/>
                                  </a:rPr>
                                  <m:t>𝑧</m:t>
                                </m:r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91337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2.5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Вид затрат по отношению к отдельному объекту калькулирования: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Прямые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Косвенные 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𝑑𝑖𝑟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𝑖𝑛𝑑𝑖𝑟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𝑖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91337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2.6.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Вид затрат по отношению к отдельному технологическому этапу: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Прямые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Косвенные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𝑑𝑖𝑟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𝑖𝑛𝑑𝑖𝑟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𝑘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20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591337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2.7.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Вид затрат по отношению к отдельному технологическому маршруту: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Прямые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Косвенные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indent="269875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en-US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 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𝑑𝑖𝑟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h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200" dirty="0"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ru-RU" sz="1200" i="1">
                                        <a:effectLst/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𝑖𝑛𝑑𝑖𝑟</m:t>
                                    </m:r>
                                  </m:e>
                                  <m:sub>
                                    <m:r>
                                      <a:rPr lang="en-US" sz="1200">
                                        <a:effectLst/>
                                        <a:latin typeface="Cambria Math"/>
                                      </a:rPr>
                                      <m:t>h</m:t>
                                    </m:r>
                                  </m:sub>
                                </m:sSub>
                              </m:oMath>
                            </m:oMathPara>
                          </a14:m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Таблица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06234439"/>
                  </p:ext>
                </p:extLst>
              </p:nvPr>
            </p:nvGraphicFramePr>
            <p:xfrm>
              <a:off x="467542" y="836713"/>
              <a:ext cx="8208913" cy="5544614"/>
            </p:xfrm>
            <a:graphic>
              <a:graphicData uri="http://schemas.openxmlformats.org/drawingml/2006/table">
                <a:tbl>
                  <a:tblPr firstRow="1" firstCol="1" bandRow="1" bandCol="1">
                    <a:tableStyleId>{2D5ABB26-0587-4C30-8999-92F81FD0307C}</a:tableStyleId>
                  </a:tblPr>
                  <a:tblGrid>
                    <a:gridCol w="394639"/>
                    <a:gridCol w="6946515"/>
                    <a:gridCol w="867759"/>
                  </a:tblGrid>
                  <a:tr h="465670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/>
                          </a:r>
                          <a:b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</a:b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№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Факторы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 err="1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Усл</a:t>
                          </a:r>
                          <a:r>
                            <a:rPr lang="ru-RU" sz="12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. </a:t>
                          </a:r>
                          <a:r>
                            <a:rPr lang="ru-RU" sz="1200" dirty="0" err="1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обозн</a:t>
                          </a:r>
                          <a:r>
                            <a:rPr lang="ru-RU" sz="1200" dirty="0" smtClean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</a:tr>
                  <a:tr h="394225">
                    <a:tc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1.10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Критическое количество обслуживающих операций, на совершение которых рассчитана единица ресурса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116923" r="-704" b="-1195385"/>
                          </a:stretch>
                        </a:blipFill>
                      </a:tcPr>
                    </a:tc>
                  </a:tr>
                  <a:tr h="394225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1.11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Критическое время эксплуатации, на которое рассчитана единица ресурса при использовании в обслуживающей операции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216923" r="-704" b="-1095385"/>
                          </a:stretch>
                        </a:blipFill>
                      </a:tcPr>
                    </a:tc>
                  </a:tr>
                  <a:tr h="394225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1.12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Фактическое количество объектов калькулирования, произведенное с помощью единицы ресурса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316923" r="-704" b="-995385"/>
                          </a:stretch>
                        </a:blipFill>
                      </a:tcPr>
                    </a:tc>
                  </a:tr>
                  <a:tr h="265691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1.13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Фактическое количество обслуживающих операций, совершенных единица ресурса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630233" r="-704" b="-1404651"/>
                          </a:stretch>
                        </a:blipFill>
                      </a:tcPr>
                    </a:tc>
                  </a:tr>
                  <a:tr h="265691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1.14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Фактическое время эксплуатации единицы ресурса в обслуживающей операции 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713636" r="-704" b="-1272727"/>
                          </a:stretch>
                        </a:blipFill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1.15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Цена ресурса 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942105" r="-704" b="-1373684"/>
                          </a:stretch>
                        </a:blipFill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1.16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Количество объектов калькулирования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1042105" r="-704" b="-1273684"/>
                          </a:stretch>
                        </a:blipFill>
                      </a:tcPr>
                    </a:tc>
                  </a:tr>
                  <a:tr h="197112"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indent="0" algn="ct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b="1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Фактор организации производства </a:t>
                          </a:r>
                          <a:endParaRPr lang="ru-RU" sz="1200" b="1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2.1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Технологический этап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1226316" r="-704" b="-1089474"/>
                          </a:stretch>
                        </a:blipFill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2.2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Технологический маршрут.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1292308" r="-704" b="-961538"/>
                          </a:stretch>
                        </a:blipFill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2.3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Подразделение предприятия.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1428947" r="-704" b="-886842"/>
                          </a:stretch>
                        </a:blipFill>
                      </a:tcPr>
                    </a:tc>
                  </a:tr>
                  <a:tr h="232294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2.4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Центр ответственности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1528947" r="-704" b="-786842"/>
                          </a:stretch>
                        </a:blipFill>
                      </a:tcPr>
                    </a:tc>
                  </a:tr>
                  <a:tr h="591337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2.5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Вид затрат по отношению к отдельному объекту калькулирования: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Прямые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Косвенные 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638144" r="-704" b="-208247"/>
                          </a:stretch>
                        </a:blipFill>
                      </a:tcPr>
                    </a:tc>
                  </a:tr>
                  <a:tr h="591337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2.6.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Вид затрат по отношению к отдельному технологическому этапу: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Прямые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Косвенные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738144" r="-704" b="-108247"/>
                          </a:stretch>
                        </a:blipFill>
                      </a:tcPr>
                    </a:tc>
                  </a:tr>
                  <a:tr h="591337">
                    <a:tc>
                      <a:txBody>
                        <a:bodyPr/>
                        <a:lstStyle/>
                        <a:p>
                          <a:pPr marL="0" indent="0" algn="r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2.7.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Times New Roman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Вид затрат по отношению к отдельному технологическому маршруту: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Прямые</a:t>
                          </a:r>
                        </a:p>
                        <a:p>
                          <a:pPr marL="0" indent="0" algn="just">
                            <a:lnSpc>
                              <a:spcPct val="100000"/>
                            </a:lnSpc>
                            <a:spcAft>
                              <a:spcPts val="0"/>
                            </a:spcAft>
                          </a:pPr>
                          <a:r>
                            <a:rPr lang="ru-RU" sz="1200" dirty="0"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Косвенные</a:t>
                          </a:r>
                          <a:endParaRPr lang="ru-RU" sz="1200" dirty="0">
                            <a:effectLst/>
                            <a:latin typeface="Times New Roman" panose="02020603050405020304" pitchFamily="18" charset="0"/>
                            <a:ea typeface="Calibri"/>
                            <a:cs typeface="Times New Roman" panose="02020603050405020304" pitchFamily="18" charset="0"/>
                          </a:endParaRPr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marL="27938" marR="27938" marT="0" marB="0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2"/>
                          <a:stretch>
                            <a:fillRect l="-848592" t="-838144" r="-704" b="-8247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188640"/>
            <a:ext cx="8424936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69875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ФАКТОРЫ, ВЛИЯЮЩИЕ НА ВЕЛИЧИНУ ПЕРЕМЕННЫХ И ОБЩИХ ПОСТОЯННЫХ ЗАТРАТ (ПРОДОЛЖЕНИЕ)</a:t>
            </a: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698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336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30786" name="Rectangle 66"/>
          <p:cNvSpPr>
            <a:spLocks noChangeArrowheads="1"/>
          </p:cNvSpPr>
          <p:nvPr/>
        </p:nvSpPr>
        <p:spPr bwMode="auto">
          <a:xfrm>
            <a:off x="573885" y="260648"/>
            <a:ext cx="777757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24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СТРУКТУРНО-ЛОГИЧЕСКАЯ СХЕМА ФОРМИРОВАНИЯ ЗАТРАТ В ТВС-МОДЕЛИ 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pSp>
        <p:nvGrpSpPr>
          <p:cNvPr id="30721" name="Группа 40"/>
          <p:cNvGrpSpPr>
            <a:grpSpLocks/>
          </p:cNvGrpSpPr>
          <p:nvPr/>
        </p:nvGrpSpPr>
        <p:grpSpPr bwMode="auto">
          <a:xfrm>
            <a:off x="214283" y="681038"/>
            <a:ext cx="8572560" cy="5141912"/>
            <a:chOff x="0" y="0"/>
            <a:chExt cx="99714" cy="48393"/>
          </a:xfrm>
        </p:grpSpPr>
        <p:sp>
          <p:nvSpPr>
            <p:cNvPr id="424" name="Прямоугольник 662"/>
            <p:cNvSpPr>
              <a:spLocks/>
            </p:cNvSpPr>
            <p:nvPr/>
          </p:nvSpPr>
          <p:spPr bwMode="auto">
            <a:xfrm>
              <a:off x="0" y="0"/>
              <a:ext cx="99714" cy="48393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b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Технологический маршрут 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25" name="Прямая соединительная линия 657"/>
            <p:cNvSpPr>
              <a:spLocks noChangeShapeType="1"/>
            </p:cNvSpPr>
            <p:nvPr/>
          </p:nvSpPr>
          <p:spPr bwMode="auto">
            <a:xfrm>
              <a:off x="16390" y="19150"/>
              <a:ext cx="0" cy="676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6" name="Прямая соединительная линия 658"/>
            <p:cNvSpPr>
              <a:spLocks noChangeShapeType="1"/>
            </p:cNvSpPr>
            <p:nvPr/>
          </p:nvSpPr>
          <p:spPr bwMode="auto">
            <a:xfrm>
              <a:off x="53397" y="19150"/>
              <a:ext cx="0" cy="6765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7" name="Прямая соединительная линия 659"/>
            <p:cNvSpPr>
              <a:spLocks noChangeShapeType="1"/>
            </p:cNvSpPr>
            <p:nvPr/>
          </p:nvSpPr>
          <p:spPr bwMode="auto">
            <a:xfrm flipH="1">
              <a:off x="20013" y="19150"/>
              <a:ext cx="6686" cy="685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8" name="Прямая соединительная линия 660"/>
            <p:cNvSpPr>
              <a:spLocks noChangeShapeType="1"/>
            </p:cNvSpPr>
            <p:nvPr/>
          </p:nvSpPr>
          <p:spPr bwMode="auto">
            <a:xfrm>
              <a:off x="36834" y="19150"/>
              <a:ext cx="13358" cy="6733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lgDash"/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29" name="Прямоугольник 583"/>
            <p:cNvSpPr>
              <a:spLocks noChangeArrowheads="1"/>
            </p:cNvSpPr>
            <p:nvPr/>
          </p:nvSpPr>
          <p:spPr bwMode="auto">
            <a:xfrm>
              <a:off x="8453" y="1897"/>
              <a:ext cx="71025" cy="2915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Пул постоянных затрат технологического маршрута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0" name="Прямоугольник 428"/>
            <p:cNvSpPr>
              <a:spLocks/>
            </p:cNvSpPr>
            <p:nvPr/>
          </p:nvSpPr>
          <p:spPr bwMode="auto">
            <a:xfrm>
              <a:off x="10006" y="7677"/>
              <a:ext cx="13202" cy="11513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Обслуживающие операции (прямые по отношению к этапу постоянные затраты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31" name="Прямоугольник 544"/>
            <p:cNvSpPr>
              <a:spLocks/>
            </p:cNvSpPr>
            <p:nvPr/>
          </p:nvSpPr>
          <p:spPr bwMode="auto">
            <a:xfrm>
              <a:off x="25102" y="7591"/>
              <a:ext cx="15657" cy="11641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Обслуживающие операции (косвенные по отношению к этапу постоянные затраты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32" name="Прямоугольник 591"/>
            <p:cNvSpPr>
              <a:spLocks/>
            </p:cNvSpPr>
            <p:nvPr/>
          </p:nvSpPr>
          <p:spPr bwMode="auto">
            <a:xfrm>
              <a:off x="47272" y="7677"/>
              <a:ext cx="12354" cy="11524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Обслуживающие операции (прямые по отношению к этапу постоянные затраты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)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33" name="Блок-схема: решение 592"/>
            <p:cNvSpPr>
              <a:spLocks noChangeArrowheads="1"/>
            </p:cNvSpPr>
            <p:nvPr/>
          </p:nvSpPr>
          <p:spPr bwMode="auto">
            <a:xfrm>
              <a:off x="79966" y="11559"/>
              <a:ext cx="19168" cy="12500"/>
            </a:xfrm>
            <a:prstGeom prst="flowChartDecision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Формиру-ется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полная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себестои-мость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?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4" name="Прямоугольник 593"/>
            <p:cNvSpPr>
              <a:spLocks noChangeArrowheads="1"/>
            </p:cNvSpPr>
            <p:nvPr/>
          </p:nvSpPr>
          <p:spPr bwMode="auto">
            <a:xfrm>
              <a:off x="80139" y="10524"/>
              <a:ext cx="5759" cy="2876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Нет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5" name="Прямоугольник 594"/>
            <p:cNvSpPr>
              <a:spLocks noChangeArrowheads="1"/>
            </p:cNvSpPr>
            <p:nvPr/>
          </p:nvSpPr>
          <p:spPr bwMode="auto">
            <a:xfrm>
              <a:off x="81950" y="1897"/>
              <a:ext cx="16440" cy="8739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Пул постоянных затрат включается в состав расходов периода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6" name="Прямоугольник 595"/>
            <p:cNvSpPr>
              <a:spLocks noChangeArrowheads="1"/>
            </p:cNvSpPr>
            <p:nvPr/>
          </p:nvSpPr>
          <p:spPr bwMode="auto">
            <a:xfrm>
              <a:off x="79276" y="22773"/>
              <a:ext cx="6620" cy="2881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FFFF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Да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37" name="Прямоугольник 608"/>
            <p:cNvSpPr>
              <a:spLocks noChangeArrowheads="1"/>
            </p:cNvSpPr>
            <p:nvPr/>
          </p:nvSpPr>
          <p:spPr bwMode="auto">
            <a:xfrm>
              <a:off x="86695" y="28035"/>
              <a:ext cx="11696" cy="14213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Затраты на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производ-ство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объекта 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калькули-ровани</a:t>
              </a:r>
              <a:r>
                <a:rPr kumimoji="0" lang="ru-RU" sz="1200" b="0" i="0" u="none" strike="noStrike" cap="none" normalizeH="0" baseline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я</a:t>
              </a: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 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38" name="Прямоугольник 504"/>
            <p:cNvSpPr>
              <a:spLocks noChangeArrowheads="1"/>
            </p:cNvSpPr>
            <p:nvPr/>
          </p:nvSpPr>
          <p:spPr bwMode="auto">
            <a:xfrm>
              <a:off x="1811" y="13370"/>
              <a:ext cx="4407" cy="21527"/>
            </a:xfrm>
            <a:prstGeom prst="rect">
              <a:avLst/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vert270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ea typeface="Times New Roman" pitchFamily="18" charset="0"/>
                </a:rPr>
                <a:t>Ресурсы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endParaRPr>
            </a:p>
          </p:txBody>
        </p:sp>
        <p:sp>
          <p:nvSpPr>
            <p:cNvPr id="441" name="Прямая со стрелкой 633"/>
            <p:cNvSpPr>
              <a:spLocks noChangeShapeType="1"/>
            </p:cNvSpPr>
            <p:nvPr/>
          </p:nvSpPr>
          <p:spPr bwMode="auto">
            <a:xfrm>
              <a:off x="6211" y="27777"/>
              <a:ext cx="380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2" name="Прямая со стрелкой 634"/>
            <p:cNvSpPr>
              <a:spLocks noChangeShapeType="1"/>
            </p:cNvSpPr>
            <p:nvPr/>
          </p:nvSpPr>
          <p:spPr bwMode="auto">
            <a:xfrm>
              <a:off x="6211" y="16390"/>
              <a:ext cx="3797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3" name="Прямая со стрелкой 637"/>
            <p:cNvSpPr>
              <a:spLocks noChangeShapeType="1"/>
            </p:cNvSpPr>
            <p:nvPr/>
          </p:nvSpPr>
          <p:spPr bwMode="auto">
            <a:xfrm flipV="1">
              <a:off x="16303" y="4744"/>
              <a:ext cx="0" cy="28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4" name="Прямая со стрелкой 638"/>
            <p:cNvSpPr>
              <a:spLocks noChangeShapeType="1"/>
            </p:cNvSpPr>
            <p:nvPr/>
          </p:nvSpPr>
          <p:spPr bwMode="auto">
            <a:xfrm flipV="1">
              <a:off x="32952" y="4830"/>
              <a:ext cx="0" cy="28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5" name="Прямая со стрелкой 639"/>
            <p:cNvSpPr>
              <a:spLocks noChangeShapeType="1"/>
            </p:cNvSpPr>
            <p:nvPr/>
          </p:nvSpPr>
          <p:spPr bwMode="auto">
            <a:xfrm flipV="1">
              <a:off x="53138" y="4744"/>
              <a:ext cx="0" cy="28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6" name="Прямая со стрелкой 642"/>
            <p:cNvSpPr>
              <a:spLocks noChangeShapeType="1"/>
            </p:cNvSpPr>
            <p:nvPr/>
          </p:nvSpPr>
          <p:spPr bwMode="auto">
            <a:xfrm>
              <a:off x="81950" y="34678"/>
              <a:ext cx="475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47" name="Прямая со стрелкой 643"/>
            <p:cNvSpPr>
              <a:spLocks noChangeShapeType="1"/>
            </p:cNvSpPr>
            <p:nvPr/>
          </p:nvSpPr>
          <p:spPr bwMode="auto">
            <a:xfrm>
              <a:off x="81950" y="40112"/>
              <a:ext cx="482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6" name="Прямая со стрелкой 644"/>
            <p:cNvSpPr>
              <a:spLocks noChangeShapeType="1"/>
            </p:cNvSpPr>
            <p:nvPr/>
          </p:nvSpPr>
          <p:spPr bwMode="auto">
            <a:xfrm>
              <a:off x="89542" y="24067"/>
              <a:ext cx="0" cy="396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7" name="Прямая со стрелкой 645"/>
            <p:cNvSpPr>
              <a:spLocks noChangeShapeType="1"/>
            </p:cNvSpPr>
            <p:nvPr/>
          </p:nvSpPr>
          <p:spPr bwMode="auto">
            <a:xfrm flipV="1">
              <a:off x="89542" y="10524"/>
              <a:ext cx="0" cy="9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8" name="Прямая соединительная линия 646"/>
            <p:cNvSpPr>
              <a:spLocks noChangeShapeType="1"/>
            </p:cNvSpPr>
            <p:nvPr/>
          </p:nvSpPr>
          <p:spPr bwMode="auto">
            <a:xfrm>
              <a:off x="78414" y="4830"/>
              <a:ext cx="110" cy="1299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9" name="Прямая со стрелкой 647"/>
            <p:cNvSpPr>
              <a:spLocks noChangeShapeType="1"/>
            </p:cNvSpPr>
            <p:nvPr/>
          </p:nvSpPr>
          <p:spPr bwMode="auto">
            <a:xfrm>
              <a:off x="78414" y="17770"/>
              <a:ext cx="1662" cy="5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0" name="Прямая со стрелкой 636"/>
            <p:cNvSpPr>
              <a:spLocks noChangeShapeType="1"/>
            </p:cNvSpPr>
            <p:nvPr/>
          </p:nvSpPr>
          <p:spPr bwMode="auto">
            <a:xfrm flipV="1">
              <a:off x="43304" y="4744"/>
              <a:ext cx="0" cy="218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581" name="Группа 581"/>
            <p:cNvGrpSpPr>
              <a:grpSpLocks/>
            </p:cNvGrpSpPr>
            <p:nvPr/>
          </p:nvGrpSpPr>
          <p:grpSpPr bwMode="auto">
            <a:xfrm>
              <a:off x="9057" y="25706"/>
              <a:ext cx="38543" cy="20103"/>
              <a:chOff x="0" y="0"/>
              <a:chExt cx="35344" cy="23927"/>
            </a:xfrm>
          </p:grpSpPr>
          <p:sp>
            <p:nvSpPr>
              <p:cNvPr id="582" name="Прямая со стрелкой 606"/>
              <p:cNvSpPr>
                <a:spLocks noChangeShapeType="1"/>
              </p:cNvSpPr>
              <p:nvPr/>
            </p:nvSpPr>
            <p:spPr bwMode="auto">
              <a:xfrm>
                <a:off x="21972" y="11327"/>
                <a:ext cx="1244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3" name="Прямая соединительная линия 649"/>
              <p:cNvSpPr>
                <a:spLocks noChangeShapeType="1"/>
              </p:cNvSpPr>
              <p:nvPr/>
            </p:nvSpPr>
            <p:spPr bwMode="auto">
              <a:xfrm flipH="1">
                <a:off x="0" y="23883"/>
                <a:ext cx="290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4" name="Прямая соединительная линия 650"/>
              <p:cNvSpPr>
                <a:spLocks noChangeShapeType="1"/>
              </p:cNvSpPr>
              <p:nvPr/>
            </p:nvSpPr>
            <p:spPr bwMode="auto">
              <a:xfrm flipV="1">
                <a:off x="0" y="17196"/>
                <a:ext cx="0" cy="67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5" name="Прямая со стрелкой 651"/>
              <p:cNvSpPr>
                <a:spLocks noChangeShapeType="1"/>
              </p:cNvSpPr>
              <p:nvPr/>
            </p:nvSpPr>
            <p:spPr bwMode="auto">
              <a:xfrm>
                <a:off x="0" y="17127"/>
                <a:ext cx="1073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6" name="Rectangle 473"/>
              <p:cNvSpPr>
                <a:spLocks noChangeArrowheads="1"/>
              </p:cNvSpPr>
              <p:nvPr/>
            </p:nvSpPr>
            <p:spPr bwMode="auto">
              <a:xfrm>
                <a:off x="12624" y="136"/>
                <a:ext cx="9264" cy="22835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vert270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Носитель затрат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7" name="Прямоугольник 445"/>
              <p:cNvSpPr>
                <a:spLocks noChangeArrowheads="1"/>
              </p:cNvSpPr>
              <p:nvPr/>
            </p:nvSpPr>
            <p:spPr bwMode="auto">
              <a:xfrm>
                <a:off x="1091" y="0"/>
                <a:ext cx="9963" cy="2286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Технологичес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-кий этап 1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588" name="Прямоугольник 443"/>
              <p:cNvSpPr>
                <a:spLocks noChangeArrowheads="1"/>
              </p:cNvSpPr>
              <p:nvPr/>
            </p:nvSpPr>
            <p:spPr bwMode="auto">
              <a:xfrm>
                <a:off x="1910" y="5663"/>
                <a:ext cx="8389" cy="7639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Техноло-гическая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операция 1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89" name="Прямоугольник 444"/>
              <p:cNvSpPr>
                <a:spLocks noChangeArrowheads="1"/>
              </p:cNvSpPr>
              <p:nvPr/>
            </p:nvSpPr>
            <p:spPr bwMode="auto">
              <a:xfrm>
                <a:off x="1910" y="14125"/>
                <a:ext cx="8389" cy="8001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Техноло-гическая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операция 2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0" name="Rectangle 474"/>
              <p:cNvSpPr>
                <a:spLocks noChangeArrowheads="1"/>
              </p:cNvSpPr>
              <p:nvPr/>
            </p:nvSpPr>
            <p:spPr bwMode="auto">
              <a:xfrm>
                <a:off x="15134" y="993"/>
                <a:ext cx="5826" cy="9679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</a:t>
                </a: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посто-янные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1" name="Rectangle 475"/>
              <p:cNvSpPr>
                <a:spLocks noChangeArrowheads="1"/>
              </p:cNvSpPr>
              <p:nvPr/>
            </p:nvSpPr>
            <p:spPr bwMode="auto">
              <a:xfrm>
                <a:off x="15134" y="12285"/>
                <a:ext cx="5826" cy="968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перемен-</a:t>
                </a: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2" name="Rectangle 473"/>
              <p:cNvSpPr>
                <a:spLocks noChangeArrowheads="1"/>
              </p:cNvSpPr>
              <p:nvPr/>
            </p:nvSpPr>
            <p:spPr bwMode="auto">
              <a:xfrm>
                <a:off x="23201" y="68"/>
                <a:ext cx="9944" cy="22834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vert270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Объект калькулирования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3" name="Rectangle 474"/>
              <p:cNvSpPr>
                <a:spLocks noChangeArrowheads="1"/>
              </p:cNvSpPr>
              <p:nvPr/>
            </p:nvSpPr>
            <p:spPr bwMode="auto">
              <a:xfrm>
                <a:off x="25887" y="818"/>
                <a:ext cx="6462" cy="597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</a:t>
                </a: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постоян-ные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4" name="Rectangle 475"/>
              <p:cNvSpPr>
                <a:spLocks noChangeArrowheads="1"/>
              </p:cNvSpPr>
              <p:nvPr/>
            </p:nvSpPr>
            <p:spPr bwMode="auto">
              <a:xfrm>
                <a:off x="25887" y="7574"/>
                <a:ext cx="6450" cy="5744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перемен-</a:t>
                </a: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5" name="Rectangle 475"/>
              <p:cNvSpPr>
                <a:spLocks noChangeArrowheads="1"/>
              </p:cNvSpPr>
              <p:nvPr/>
            </p:nvSpPr>
            <p:spPr bwMode="auto">
              <a:xfrm>
                <a:off x="25887" y="13988"/>
                <a:ext cx="6363" cy="814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перемен-</a:t>
                </a:r>
                <a:r>
                  <a:rPr kumimoji="0" lang="ru-RU" sz="105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ные</a:t>
                </a:r>
                <a:r>
                  <a:rPr kumimoji="0" lang="ru-RU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(вы-читаемые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596" name="Прямая соединительная линия 648"/>
              <p:cNvSpPr>
                <a:spLocks noChangeShapeType="1"/>
              </p:cNvSpPr>
              <p:nvPr/>
            </p:nvSpPr>
            <p:spPr bwMode="auto">
              <a:xfrm>
                <a:off x="29069" y="22109"/>
                <a:ext cx="0" cy="17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7" name="Прямая со стрелкой 597"/>
              <p:cNvSpPr>
                <a:spLocks noChangeShapeType="1"/>
              </p:cNvSpPr>
              <p:nvPr/>
            </p:nvSpPr>
            <p:spPr bwMode="auto">
              <a:xfrm>
                <a:off x="32345" y="18219"/>
                <a:ext cx="2999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8" name="Прямая со стрелкой 598"/>
              <p:cNvSpPr>
                <a:spLocks noChangeShapeType="1"/>
              </p:cNvSpPr>
              <p:nvPr/>
            </p:nvSpPr>
            <p:spPr bwMode="auto">
              <a:xfrm>
                <a:off x="32345" y="10235"/>
                <a:ext cx="2999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grpSp>
          <p:nvGrpSpPr>
            <p:cNvPr id="599" name="Группа 599"/>
            <p:cNvGrpSpPr>
              <a:grpSpLocks/>
            </p:cNvGrpSpPr>
            <p:nvPr/>
          </p:nvGrpSpPr>
          <p:grpSpPr bwMode="auto">
            <a:xfrm>
              <a:off x="46496" y="25792"/>
              <a:ext cx="36145" cy="20103"/>
              <a:chOff x="0" y="0"/>
              <a:chExt cx="33145" cy="23927"/>
            </a:xfrm>
          </p:grpSpPr>
          <p:sp>
            <p:nvSpPr>
              <p:cNvPr id="600" name="Прямая со стрелкой 606"/>
              <p:cNvSpPr>
                <a:spLocks noChangeShapeType="1"/>
              </p:cNvSpPr>
              <p:nvPr/>
            </p:nvSpPr>
            <p:spPr bwMode="auto">
              <a:xfrm>
                <a:off x="21972" y="11327"/>
                <a:ext cx="1244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1" name="Прямая соединительная линия 649"/>
              <p:cNvSpPr>
                <a:spLocks noChangeShapeType="1"/>
              </p:cNvSpPr>
              <p:nvPr/>
            </p:nvSpPr>
            <p:spPr bwMode="auto">
              <a:xfrm flipH="1">
                <a:off x="0" y="23883"/>
                <a:ext cx="29038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2" name="Прямая соединительная линия 650"/>
              <p:cNvSpPr>
                <a:spLocks noChangeShapeType="1"/>
              </p:cNvSpPr>
              <p:nvPr/>
            </p:nvSpPr>
            <p:spPr bwMode="auto">
              <a:xfrm flipV="1">
                <a:off x="0" y="17196"/>
                <a:ext cx="0" cy="67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3" name="Прямая со стрелкой 651"/>
              <p:cNvSpPr>
                <a:spLocks noChangeShapeType="1"/>
              </p:cNvSpPr>
              <p:nvPr/>
            </p:nvSpPr>
            <p:spPr bwMode="auto">
              <a:xfrm>
                <a:off x="0" y="17127"/>
                <a:ext cx="1073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sm" len="sm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604" name="Rectangle 473"/>
              <p:cNvSpPr>
                <a:spLocks noChangeArrowheads="1"/>
              </p:cNvSpPr>
              <p:nvPr/>
            </p:nvSpPr>
            <p:spPr bwMode="auto">
              <a:xfrm>
                <a:off x="12624" y="136"/>
                <a:ext cx="9264" cy="22835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vert270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Носитель затрат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05" name="Прямоугольник 445"/>
              <p:cNvSpPr>
                <a:spLocks noChangeArrowheads="1"/>
              </p:cNvSpPr>
              <p:nvPr/>
            </p:nvSpPr>
            <p:spPr bwMode="auto">
              <a:xfrm>
                <a:off x="1091" y="0"/>
                <a:ext cx="9963" cy="2286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Технологи-</a:t>
                </a: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ческий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этап 2</a:t>
                </a:r>
                <a:endPara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06" name="Прямоугольник 443"/>
              <p:cNvSpPr>
                <a:spLocks noChangeArrowheads="1"/>
              </p:cNvSpPr>
              <p:nvPr/>
            </p:nvSpPr>
            <p:spPr bwMode="auto">
              <a:xfrm>
                <a:off x="1910" y="4923"/>
                <a:ext cx="8389" cy="8379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Техноло-гическая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операция 1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07" name="Прямоугольник 444"/>
              <p:cNvSpPr>
                <a:spLocks noChangeArrowheads="1"/>
              </p:cNvSpPr>
              <p:nvPr/>
            </p:nvSpPr>
            <p:spPr bwMode="auto">
              <a:xfrm>
                <a:off x="1910" y="14125"/>
                <a:ext cx="8389" cy="8001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Техноло-гическая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операция 2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08" name="Rectangle 474"/>
              <p:cNvSpPr>
                <a:spLocks noChangeArrowheads="1"/>
              </p:cNvSpPr>
              <p:nvPr/>
            </p:nvSpPr>
            <p:spPr bwMode="auto">
              <a:xfrm>
                <a:off x="14597" y="1091"/>
                <a:ext cx="6363" cy="9551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</a:t>
                </a: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постоян-ные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09" name="Rectangle 475"/>
              <p:cNvSpPr>
                <a:spLocks noChangeArrowheads="1"/>
              </p:cNvSpPr>
              <p:nvPr/>
            </p:nvSpPr>
            <p:spPr bwMode="auto">
              <a:xfrm>
                <a:off x="14597" y="12146"/>
                <a:ext cx="6363" cy="9550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перемен-</a:t>
                </a: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0" name="Rectangle 473"/>
              <p:cNvSpPr>
                <a:spLocks noChangeArrowheads="1"/>
              </p:cNvSpPr>
              <p:nvPr/>
            </p:nvSpPr>
            <p:spPr bwMode="auto">
              <a:xfrm>
                <a:off x="23201" y="68"/>
                <a:ext cx="9944" cy="22834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vert270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Объект калькулирования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1" name="Rectangle 474"/>
              <p:cNvSpPr>
                <a:spLocks noChangeArrowheads="1"/>
              </p:cNvSpPr>
              <p:nvPr/>
            </p:nvSpPr>
            <p:spPr bwMode="auto">
              <a:xfrm>
                <a:off x="25350" y="818"/>
                <a:ext cx="6999" cy="597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</a:t>
                </a: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постоян-ные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2" name="Rectangle 475"/>
              <p:cNvSpPr>
                <a:spLocks noChangeArrowheads="1"/>
              </p:cNvSpPr>
              <p:nvPr/>
            </p:nvSpPr>
            <p:spPr bwMode="auto">
              <a:xfrm>
                <a:off x="25350" y="7574"/>
                <a:ext cx="6987" cy="5744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перемен-</a:t>
                </a:r>
                <a:r>
                  <a:rPr kumimoji="0" lang="ru-RU" sz="110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13" name="Rectangle 475"/>
              <p:cNvSpPr>
                <a:spLocks noChangeArrowheads="1"/>
              </p:cNvSpPr>
              <p:nvPr/>
            </p:nvSpPr>
            <p:spPr bwMode="auto">
              <a:xfrm>
                <a:off x="25350" y="13988"/>
                <a:ext cx="6900" cy="814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horz" wrap="square" lIns="0" tIns="0" rIns="0" bIns="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Затраты перемен-</a:t>
                </a:r>
                <a:r>
                  <a:rPr kumimoji="0" lang="ru-RU" sz="1050" b="0" i="0" u="none" strike="noStrike" cap="none" normalizeH="0" baseline="0" dirty="0" err="1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ные</a:t>
                </a:r>
                <a:r>
                  <a:rPr kumimoji="0" lang="ru-RU" sz="105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(вы-читаемые</a:t>
                </a:r>
                <a:r>
                  <a:rPr kumimoji="0" lang="ru-RU" sz="11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ea typeface="Times New Roman" pitchFamily="18" charset="0"/>
                  </a:rPr>
                  <a:t>) 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</a:endParaRPr>
              </a:p>
            </p:txBody>
          </p:sp>
          <p:sp>
            <p:nvSpPr>
              <p:cNvPr id="614" name="Прямая соединительная линия 648"/>
              <p:cNvSpPr>
                <a:spLocks noChangeShapeType="1"/>
              </p:cNvSpPr>
              <p:nvPr/>
            </p:nvSpPr>
            <p:spPr bwMode="auto">
              <a:xfrm>
                <a:off x="29069" y="22109"/>
                <a:ext cx="0" cy="1757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615" name="Прямая со стрелкой 641"/>
            <p:cNvSpPr>
              <a:spLocks noChangeShapeType="1"/>
            </p:cNvSpPr>
            <p:nvPr/>
          </p:nvSpPr>
          <p:spPr bwMode="auto">
            <a:xfrm flipV="1">
              <a:off x="76775" y="4658"/>
              <a:ext cx="0" cy="2198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4" name="Прямая со стрелкой 606"/>
            <p:cNvSpPr>
              <a:spLocks noChangeShapeType="1"/>
            </p:cNvSpPr>
            <p:nvPr/>
          </p:nvSpPr>
          <p:spPr bwMode="auto">
            <a:xfrm>
              <a:off x="21314" y="35368"/>
              <a:ext cx="173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7" name="Прямая со стрелкой 606"/>
            <p:cNvSpPr>
              <a:spLocks noChangeShapeType="1"/>
            </p:cNvSpPr>
            <p:nvPr/>
          </p:nvSpPr>
          <p:spPr bwMode="auto">
            <a:xfrm>
              <a:off x="58314" y="35454"/>
              <a:ext cx="1734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sm" len="sm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30818" name="Rectangle 98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252413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/>
            </a:r>
            <a:br>
              <a:rPr kumimoji="0" 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</a:b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251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90001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Специфика оптового рынка электроэнергии</a:t>
            </a: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27377" y="5885497"/>
            <a:ext cx="521087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987824" y="1916832"/>
            <a:ext cx="2232248" cy="936104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ПОТРЕБИТЕЛЬ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39552" y="3356992"/>
            <a:ext cx="2304256" cy="1944216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РЫНОК НА СУТКИ ВПЕРЕД </a:t>
            </a:r>
            <a:endParaRPr lang="ru-RU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220072" y="3429000"/>
            <a:ext cx="2592288" cy="1800200"/>
          </a:xfrm>
          <a:prstGeom prst="roundRect">
            <a:avLst/>
          </a:prstGeom>
          <a:ln>
            <a:solidFill>
              <a:schemeClr val="tx2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БАЛАНСИРУЮЩИЙ РЫНОК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>
            <a:off x="1907704" y="2348880"/>
            <a:ext cx="10801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1907704" y="2348880"/>
            <a:ext cx="0" cy="10081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Скругленная прямоугольная выноска 29"/>
          <p:cNvSpPr/>
          <p:nvPr/>
        </p:nvSpPr>
        <p:spPr>
          <a:xfrm>
            <a:off x="611560" y="2276872"/>
            <a:ext cx="1224136" cy="936104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Заявка на сутки вперед </a:t>
            </a:r>
            <a:endParaRPr lang="ru-RU" dirty="0"/>
          </a:p>
        </p:txBody>
      </p:sp>
      <p:sp>
        <p:nvSpPr>
          <p:cNvPr id="32" name="Скругленная прямоугольная выноска 31"/>
          <p:cNvSpPr/>
          <p:nvPr/>
        </p:nvSpPr>
        <p:spPr>
          <a:xfrm>
            <a:off x="5868144" y="1916832"/>
            <a:ext cx="2088232" cy="1296144"/>
          </a:xfrm>
          <a:prstGeom prst="wedgeRound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Докупка недостающих объемов и реализация излишков</a:t>
            </a:r>
            <a:endParaRPr lang="ru-RU" dirty="0"/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5220072" y="2420888"/>
            <a:ext cx="432048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>
            <a:off x="5652120" y="2420888"/>
            <a:ext cx="0" cy="100811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flipV="1">
            <a:off x="2195736" y="2564904"/>
            <a:ext cx="0" cy="7920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2195736" y="2564904"/>
            <a:ext cx="792088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5436096" y="2564904"/>
            <a:ext cx="0" cy="86409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flipH="1">
            <a:off x="5220072" y="2564904"/>
            <a:ext cx="216024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Двойная стрелка влево/вправо 46"/>
          <p:cNvSpPr/>
          <p:nvPr/>
        </p:nvSpPr>
        <p:spPr>
          <a:xfrm>
            <a:off x="2843808" y="3212976"/>
            <a:ext cx="2376264" cy="2304256"/>
          </a:xfrm>
          <a:prstGeom prst="leftRightArrow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Разница в ценах порядка 20%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735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20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1"/>
              <p:cNvSpPr>
                <a:spLocks noChangeArrowheads="1"/>
              </p:cNvSpPr>
              <p:nvPr/>
            </p:nvSpPr>
            <p:spPr bwMode="auto">
              <a:xfrm>
                <a:off x="251520" y="424299"/>
                <a:ext cx="8496944" cy="582967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indent="252413"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252413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092200" algn="l"/>
                    <a:tab pos="3409950" algn="l"/>
                  </a:tabLst>
                </a:pPr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ТВС-МОДЕЛЬ УПРАВЛЕНИЯ ЗАТРАТАМИ</a:t>
                </a:r>
              </a:p>
              <a:p>
                <a:pPr marL="0" marR="0" lvl="0" indent="252413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092200" algn="l"/>
                    <a:tab pos="3409950" algn="l"/>
                  </a:tabLst>
                </a:pPr>
                <a:endPara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endParaRPr>
              </a:p>
              <a:p>
                <a:pPr lvl="0" indent="2774950" algn="ctr">
                  <a:tabLst>
                    <a:tab pos="1092200" algn="l"/>
                    <a:tab pos="7358063" algn="l"/>
                    <a:tab pos="7623175" algn="l"/>
                  </a:tabLs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 </m:t>
                        </m:r>
                        <m:r>
                          <a:rPr lang="en-US" sz="1400" i="1">
                            <a:latin typeface="Cambria Math"/>
                          </a:rPr>
                          <m:t>𝑣𝑐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en-US" sz="1400" i="1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𝑡𝑒𝑐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  <m:r>
                      <a:rPr lang="ru-RU" sz="1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sSub>
                                  <m:sSub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en-US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en-US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r>
                              <a:rPr lang="en-US" sz="1400" i="1">
                                <a:latin typeface="Cambria Math"/>
                              </a:rPr>
                              <m:t>𝑡𝑒𝑐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</m:e>
                      <m:sub/>
                    </m:sSub>
                    <m:r>
                      <a:rPr lang="ru-RU" sz="1400" i="1">
                        <a:latin typeface="Cambria Math"/>
                      </a:rPr>
                      <m:t>×</m:t>
                    </m:r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𝑝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</m:sSub>
                    <m:r>
                      <a:rPr lang="en-US" sz="1400" b="0" i="0" smtClean="0">
                        <a:latin typeface="Cambria Math"/>
                      </a:rPr>
                      <m:t> </m:t>
                    </m:r>
                  </m:oMath>
                </a14:m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kumimoji="0" lang="en-US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	       (1)</a:t>
                </a:r>
              </a:p>
              <a:p>
                <a:pPr indent="0" algn="just">
                  <a:spcBef>
                    <a:spcPts val="600"/>
                  </a:spcBef>
                  <a:tabLst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𝑣𝑐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𝑡𝑒𝑐h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удельные  переменные затраты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по технологической операции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-вида, для производства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-носителя затрат, в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-центре ответственности, на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-технологическом этапе,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ru-RU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технологическом маршруте, в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-подразделении, из </a:t>
                </a:r>
                <a:r>
                  <a:rPr lang="en-US" sz="14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-состава сырья, 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𝑟𝑜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𝑣𝑐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-режиме;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𝑢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𝑡𝑒𝑐h</m:t>
                        </m:r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удельный расход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по технологической операции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-вида, для производства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-носителя затрат в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-центре ответственности, на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-технологическом этапе,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ru-RU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технологическом маршруте, в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-подразделении, из </a:t>
                </a:r>
                <a:r>
                  <a:rPr lang="en-US" sz="1400" i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sh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-состава сырья, в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𝑟𝑜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𝑣𝑐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-режиме;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𝑝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</m:sSub>
                  </m:oMath>
                </a14:m>
                <a:r>
                  <a:rPr lang="ru-RU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цена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endPara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indent="2424113" algn="just">
                  <a:tabLst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𝑉𝐶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  <m:r>
                      <a:rPr lang="ru-RU" sz="1400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ru-RU" sz="1400" i="1">
                            <a:latin typeface="Cambria Math"/>
                          </a:rPr>
                          <m:t>𝑘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𝐾</m:t>
                        </m:r>
                      </m:sup>
                      <m:e>
                        <m:nary>
                          <m:naryPr>
                            <m:chr m:val="∑"/>
                            <m:limLoc m:val="undOvr"/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𝑡𝑒𝑐h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𝑇𝐸𝐶𝐻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  <m:e>
                            <m:nary>
                              <m:naryPr>
                                <m:chr m:val="∑"/>
                                <m:limLoc m:val="undOvr"/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𝑧</m:t>
                                </m:r>
                                <m:r>
                                  <a:rPr lang="ru-RU" sz="1400" i="1">
                                    <a:latin typeface="Cambria Math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ru-RU" sz="1400" i="1">
                                    <a:latin typeface="Cambria Math"/>
                                  </a:rPr>
                                  <m:t>𝑍</m:t>
                                </m:r>
                              </m:sup>
                              <m:e>
                                <m:nary>
                                  <m:naryPr>
                                    <m:chr m:val="∑"/>
                                    <m:limLoc m:val="undOvr"/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naryPr>
                                  <m:sub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𝑟</m:t>
                                    </m:r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=1</m:t>
                                    </m:r>
                                  </m:sub>
                                  <m:sup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𝑅</m:t>
                                    </m:r>
                                  </m:sup>
                                  <m:e>
                                    <m:nary>
                                      <m:naryPr>
                                        <m:chr m:val="∑"/>
                                        <m:limLoc m:val="undOvr"/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naryPr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=1</m:t>
                                        </m:r>
                                      </m:sub>
                                      <m:sup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𝐿</m:t>
                                        </m:r>
                                      </m:sup>
                                      <m:e>
                                        <m:sSubSup>
                                          <m:sSubSupPr>
                                            <m:ctrlPr>
                                              <a:rPr lang="ru-RU" sz="1400" i="1">
                                                <a:latin typeface="Cambria Math"/>
                                              </a:rPr>
                                            </m:ctrlPr>
                                          </m:sSubSupPr>
                                          <m:e>
                                            <m:r>
                                              <a:rPr lang="ru-RU" sz="1400" i="1">
                                                <a:latin typeface="Cambria Math"/>
                                              </a:rPr>
                                              <m:t>𝑣𝑐</m:t>
                                            </m:r>
                                          </m:e>
                                          <m:sub>
                                            <m:sSub>
                                              <m:sSubPr>
                                                <m:ctrlP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  <m:t>𝑣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  <m:t>𝑛</m:t>
                                                </m:r>
                                              </m:sub>
                                            </m:sSub>
                                            <m:sSub>
                                              <m:sSubPr>
                                                <m:ctrlP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  <m:t> </m:t>
                                                </m:r>
                                                <m: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  <m:t>𝑟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  <m:t>𝑙</m:t>
                                                </m:r>
                                              </m:sub>
                                            </m:sSub>
                                          </m:sub>
                                          <m:sup>
                                            <m:sSub>
                                              <m:sSubPr>
                                                <m:ctrlP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</m:ctrlPr>
                                              </m:sSubPr>
                                              <m:e>
                                                <m: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  <m:t>𝑡𝑒𝑐h</m:t>
                                                </m:r>
                                              </m:e>
                                              <m:sub>
                                                <m:r>
                                                  <a:rPr lang="ru-RU" sz="1400" i="1">
                                                    <a:latin typeface="Cambria Math"/>
                                                  </a:rPr>
                                                  <m:t>𝑛</m:t>
                                                </m:r>
                                              </m:sub>
                                            </m:sSub>
                                          </m:sup>
                                        </m:sSubSup>
                                      </m:e>
                                    </m:nary>
                                  </m:e>
                                </m:nary>
                              </m:e>
                            </m:nary>
                          </m:e>
                        </m:nary>
                      </m:e>
                    </m:nary>
                  </m:oMath>
                </a14:m>
                <a:r>
                  <a:rPr lang="ru-RU" sz="11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11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           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(2)</a:t>
                </a:r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0" algn="just">
                  <a:tabLst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𝑉𝐶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удельные переменные затраты на производство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-объекта калькулирования, произведенного на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ru-RU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технологическом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маршруте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             </a:t>
                </a:r>
              </a:p>
              <a:p>
                <a:pPr lvl="0" indent="3136900" algn="just">
                  <a:tabLst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en-US" sz="1400" i="1">
                                <a:latin typeface="Cambria Math"/>
                              </a:rPr>
                              <m:t>𝑄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𝑡𝑒𝑛𝑑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  <m:r>
                      <a:rPr lang="ru-RU" sz="1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1400" i="1">
                        <a:latin typeface="Cambria Math"/>
                      </a:rPr>
                      <m:t>(</m:t>
                    </m:r>
                    <m:sPre>
                      <m:sPrePr>
                        <m:ctrlPr>
                          <a:rPr lang="ru-RU" sz="1400" i="1">
                            <a:latin typeface="Cambria Math"/>
                          </a:rPr>
                        </m:ctrlPr>
                      </m:sPrePr>
                      <m:sub/>
                      <m:sup>
                        <m:r>
                          <a:rPr lang="ru-RU" sz="1400" i="1">
                            <a:latin typeface="Cambria Math"/>
                          </a:rPr>
                          <m:t>𝑄</m:t>
                        </m:r>
                      </m:sup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sPre>
                    <m:r>
                      <a:rPr lang="ru-RU" sz="1400" i="1">
                        <a:latin typeface="Cambria Math"/>
                      </a:rPr>
                      <m:t>×</m:t>
                    </m:r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𝑝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</m:sSub>
                    <m:r>
                      <a:rPr lang="ru-RU" sz="1400" i="1">
                        <a:latin typeface="Cambria Math"/>
                      </a:rPr>
                      <m:t>)</m:t>
                    </m:r>
                  </m:oMath>
                </a14:m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             (3) </a:t>
                </a:r>
              </a:p>
              <a:p>
                <a:pPr lvl="0" indent="2605088" algn="just">
                  <a:tabLst/>
                </a:pPr>
                <a:r>
                  <a:rPr lang="ru-RU" sz="1400" dirty="0"/>
                  <a:t>где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ru-RU" sz="14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ru-RU" sz="1400" i="1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ru-RU" sz="1400" i="1">
                                <a:latin typeface="Cambria Math"/>
                              </a:rPr>
                              <m:t>0,  если 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факт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𝑄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𝑡𝑒𝑛𝑑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p>
                                </m:sSubSup>
                              </m:e>
                            </m:sPre>
                            <m:r>
                              <a:rPr lang="ru-RU" sz="1400" i="1">
                                <a:latin typeface="Cambria Math"/>
                              </a:rPr>
                              <m:t>&lt;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крит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𝑄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𝑡𝑒𝑛𝑑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p>
                                </m:sSubSup>
                              </m:e>
                            </m:sPre>
                          </m:e>
                          <m:e>
                            <m:r>
                              <a:rPr lang="ru-RU" sz="1400" i="1">
                                <a:latin typeface="Cambria Math"/>
                              </a:rPr>
                              <m:t>1,  если 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факт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𝑄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𝑡𝑒𝑛𝑑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p>
                                </m:sSubSup>
                              </m:e>
                            </m:sPre>
                            <m:r>
                              <a:rPr lang="ru-RU" sz="1400" i="1">
                                <a:latin typeface="Cambria Math"/>
                              </a:rPr>
                              <m:t>≥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крит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𝑄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𝑡𝑒𝑛𝑑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p>
                                </m:sSubSup>
                              </m:e>
                            </m:sPre>
                          </m:e>
                        </m:eqArr>
                      </m:e>
                    </m:d>
                  </m:oMath>
                </a14:m>
                <a:endPara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0" algn="just">
                  <a:tabLst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en-US" sz="1400" i="1">
                                <a:latin typeface="Cambria Math"/>
                              </a:rPr>
                              <m:t>𝑄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𝑡𝑒𝑛𝑑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постоянные затраты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(расход которого зависит от количества носителей затрат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);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ru-RU" sz="1400" i="1">
                            <a:latin typeface="Cambria Math"/>
                          </a:rPr>
                        </m:ctrlPr>
                      </m:sPrePr>
                      <m:sub>
                        <m:r>
                          <a:rPr lang="ru-RU" sz="1400" i="1">
                            <a:latin typeface="Cambria Math"/>
                          </a:rPr>
                          <m:t>факт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sPre>
                  </m:oMath>
                </a14:m>
                <a:r>
                  <a:rPr kumimoji="0" lang="en-US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 </a:t>
                </a:r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фактический объем производства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-носителя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затрат;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ru-RU" sz="1400" i="1">
                            <a:latin typeface="Cambria Math"/>
                          </a:rPr>
                        </m:ctrlPr>
                      </m:sPrePr>
                      <m:sub>
                        <m:r>
                          <a:rPr lang="ru-RU" sz="1400" i="1">
                            <a:latin typeface="Cambria Math"/>
                          </a:rPr>
                          <m:t>крит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sPre>
                  </m:oMath>
                </a14:m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- критический объем производства (на который рассчитана стойкость</a:t>
                </a:r>
                <a:r>
                  <a:rPr kumimoji="0" lang="ru-RU" altLang="ru-RU" sz="14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по технологической операции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-вида) для </a:t>
                </a:r>
                <a:r>
                  <a:rPr lang="ru-RU" altLang="ru-RU" sz="1400" dirty="0">
                    <a:latin typeface="Times New Roman" pitchFamily="18" charset="0"/>
                    <a:cs typeface="Times New Roman" pitchFamily="18" charset="0"/>
                  </a:rPr>
                  <a:t>производства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-носителя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затрат. </a:t>
                </a:r>
                <a:endParaRPr lang="ru-RU" altLang="ru-RU" sz="1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252413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092200" algn="l"/>
                    <a:tab pos="3409950" algn="l"/>
                  </a:tabLst>
                </a:pPr>
                <a:endParaRPr lang="ru-RU" altLang="ru-RU" sz="12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252413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092200" algn="l"/>
                    <a:tab pos="3409950" algn="l"/>
                  </a:tabLst>
                </a:pP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20" y="424299"/>
                <a:ext cx="8496944" cy="5829673"/>
              </a:xfrm>
              <a:prstGeom prst="rect">
                <a:avLst/>
              </a:prstGeom>
              <a:blipFill rotWithShape="1">
                <a:blip r:embed="rId2"/>
                <a:stretch>
                  <a:fillRect l="-143" r="-2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70880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21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1"/>
              <p:cNvSpPr>
                <a:spLocks noChangeArrowheads="1"/>
              </p:cNvSpPr>
              <p:nvPr/>
            </p:nvSpPr>
            <p:spPr bwMode="auto">
              <a:xfrm>
                <a:off x="251520" y="615892"/>
                <a:ext cx="8496944" cy="5446491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indent="252413"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252413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092200" algn="l"/>
                    <a:tab pos="3409950" algn="l"/>
                  </a:tabLst>
                </a:pPr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ТВС-МОДЕЛЬ УПРАВЛЕНИЯ ЗАТРАТАМИ (ПРОДОЛЖЕНИЕ)</a:t>
                </a:r>
              </a:p>
              <a:p>
                <a:pPr marL="0" marR="0" lvl="0" indent="252413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092200" algn="l"/>
                    <a:tab pos="3409950" algn="l"/>
                  </a:tabLst>
                </a:pPr>
                <a:endParaRPr kumimoji="0" lang="ru-RU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ea typeface="Calibri" pitchFamily="34" charset="0"/>
                  <a:cs typeface="Times New Roman" pitchFamily="18" charset="0"/>
                </a:endParaRPr>
              </a:p>
              <a:p>
                <a:pPr lvl="0" indent="2695575" algn="ctr">
                  <a:tabLst>
                    <a:tab pos="7358063" algn="l"/>
                    <a:tab pos="7623175" algn="l"/>
                  </a:tabLs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en-US" sz="1400" i="1">
                                <a:latin typeface="Cambria Math"/>
                              </a:rPr>
                              <m:t>𝑇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𝑡𝑒𝑛𝑑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  <m:r>
                      <a:rPr lang="ru-RU" sz="1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1400" i="1">
                        <a:latin typeface="Cambria Math"/>
                      </a:rPr>
                      <m:t>(</m:t>
                    </m:r>
                    <m:sPre>
                      <m:sPrePr>
                        <m:ctrlPr>
                          <a:rPr lang="ru-RU" sz="1400" i="1">
                            <a:latin typeface="Cambria Math"/>
                          </a:rPr>
                        </m:ctrlPr>
                      </m:sPrePr>
                      <m:sub/>
                      <m:sup>
                        <m:r>
                          <a:rPr lang="en-US" sz="1400" i="1">
                            <a:latin typeface="Cambria Math"/>
                          </a:rPr>
                          <m:t>𝑇</m:t>
                        </m:r>
                      </m:sup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sPre>
                    <m:r>
                      <a:rPr lang="ru-RU" sz="1400" i="1">
                        <a:latin typeface="Cambria Math"/>
                      </a:rPr>
                      <m:t>×</m:t>
                    </m:r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𝑝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</m:sSub>
                    <m:r>
                      <a:rPr lang="ru-RU" sz="1400" i="1">
                        <a:latin typeface="Cambria Math"/>
                      </a:rPr>
                      <m:t>)</m:t>
                    </m:r>
                  </m:oMath>
                </a14:m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kumimoji="0" lang="en-US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	       (</a:t>
                </a:r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4</a:t>
                </a:r>
                <a:r>
                  <a:rPr kumimoji="0" lang="en-US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altLang="ru-RU" sz="1400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 indent="0" algn="ctr">
                  <a:tabLst>
                    <a:tab pos="0" algn="l"/>
                  </a:tabLst>
                </a:pP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</a:t>
                </a:r>
                <a:r>
                  <a:rPr lang="ru-RU" sz="1400" dirty="0" smtClean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ru-RU" sz="14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ru-RU" sz="1400" i="1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ru-RU" sz="1400" i="1">
                                <a:latin typeface="Cambria Math"/>
                              </a:rPr>
                              <m:t>0,  если 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факт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𝑡𝑒𝑛𝑑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p>
                                </m:sSubSup>
                              </m:e>
                            </m:sPre>
                            <m:r>
                              <a:rPr lang="ru-RU" sz="1400" i="1">
                                <a:latin typeface="Cambria Math"/>
                              </a:rPr>
                              <m:t>&lt;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крит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 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𝑡𝑒𝑛𝑑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p>
                                </m:sSubSup>
                              </m:e>
                            </m:sPre>
                          </m:e>
                          <m:e>
                            <m:r>
                              <a:rPr lang="ru-RU" sz="1400" i="1">
                                <a:latin typeface="Cambria Math"/>
                              </a:rPr>
                              <m:t>1,  если 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факт</m:t>
                                </m:r>
                              </m:sub>
                              <m:sup/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𝑇</m:t>
                                </m:r>
                              </m:e>
                            </m:sPre>
                            <m:r>
                              <a:rPr lang="ru-RU" sz="1400" i="1">
                                <a:latin typeface="Cambria Math"/>
                              </a:rPr>
                              <m:t>≥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крит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𝑇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𝑡𝑒𝑛𝑑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p>
                                </m:sSubSup>
                              </m:e>
                            </m:sPre>
                          </m:e>
                        </m:eqArr>
                      </m:e>
                    </m:d>
                  </m:oMath>
                </a14:m>
                <a:endParaRPr kumimoji="0" lang="en-US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just">
                  <a:tabLst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en-US" sz="1400" i="1">
                                <a:latin typeface="Cambria Math"/>
                              </a:rPr>
                              <m:t>𝑇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𝑡𝑒𝑛𝑑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постоянные затраты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(расход которого зависит от фактора времени);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ru-RU" sz="1400" i="1">
                                <a:latin typeface="Cambria Math"/>
                              </a:rPr>
                              <m:t>𝑇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𝑢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𝑡𝑒𝑛𝑑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удельный расход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(расход которого зависит от фактора времени);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ru-RU" sz="1400" i="1">
                            <a:latin typeface="Cambria Math"/>
                          </a:rPr>
                        </m:ctrlPr>
                      </m:sPrePr>
                      <m:sub>
                        <m:r>
                          <a:rPr lang="ru-RU" sz="1400" i="1">
                            <a:latin typeface="Cambria Math"/>
                          </a:rPr>
                          <m:t>факт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sPre>
                  </m:oMath>
                </a14:m>
                <a:r>
                  <a:rPr lang="ru-RU" sz="1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фактический период времени, в течение которого эксплуатировался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(расход которого зависит от фактора времени);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ru-RU" sz="1400" i="1">
                            <a:latin typeface="Cambria Math"/>
                          </a:rPr>
                        </m:ctrlPr>
                      </m:sPrePr>
                      <m:sub>
                        <m:r>
                          <a:rPr lang="ru-RU" sz="1400" i="1">
                            <a:latin typeface="Cambria Math"/>
                          </a:rPr>
                          <m:t>крит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𝑇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  <m:r>
                                  <a:rPr lang="ru-RU" sz="1400" i="1">
                                    <a:latin typeface="Cambria Math"/>
                                  </a:rPr>
                                  <m:t> 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sPre>
                  </m:oMath>
                </a14:m>
                <a:r>
                  <a:rPr lang="ru-RU" sz="1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критический 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период времени, в течение которого эксплуатировался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(расход которого зависит от фактора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времени). </a:t>
                </a:r>
              </a:p>
              <a:p>
                <a:pPr lvl="0" indent="3136900" algn="just">
                  <a:tabLst/>
                </a:pPr>
                <a:endParaRPr lang="ru-RU" sz="1400" i="1" dirty="0" smtClean="0"/>
              </a:p>
              <a:p>
                <a:pPr lvl="0" indent="3136900" algn="just">
                  <a:tabLst/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ru-RU" sz="1400" i="1">
                                <a:latin typeface="Cambria Math"/>
                              </a:rPr>
                              <m:t>𝐷𝑅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𝑡𝑒𝑛𝑑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  <m:r>
                      <a:rPr lang="ru-RU" sz="1400" i="1"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ru-RU" sz="1400" i="1">
                        <a:latin typeface="Cambria Math"/>
                      </a:rPr>
                      <m:t>(</m:t>
                    </m:r>
                    <m:sPre>
                      <m:sPrePr>
                        <m:ctrlPr>
                          <a:rPr lang="ru-RU" sz="1400" i="1">
                            <a:latin typeface="Cambria Math"/>
                          </a:rPr>
                        </m:ctrlPr>
                      </m:sPrePr>
                      <m:sub/>
                      <m:sup>
                        <m:r>
                          <a:rPr lang="en-US" sz="1400" i="1">
                            <a:latin typeface="Cambria Math"/>
                          </a:rPr>
                          <m:t>𝐷𝑅</m:t>
                        </m:r>
                      </m:sup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𝑢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sPre>
                    <m:r>
                      <a:rPr lang="ru-RU" sz="1400" i="1">
                        <a:latin typeface="Cambria Math"/>
                      </a:rPr>
                      <m:t>×</m:t>
                    </m:r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𝑝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</m:sSub>
                    <m:r>
                      <a:rPr lang="ru-RU" sz="1400" i="1">
                        <a:latin typeface="Cambria Math"/>
                      </a:rPr>
                      <m:t>)</m:t>
                    </m:r>
                  </m:oMath>
                </a14:m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             (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</a:p>
              <a:p>
                <a:pPr lvl="0" indent="2605088" algn="just">
                  <a:tabLst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ru-RU" sz="1400" i="1">
                            <a:latin typeface="Cambria Math"/>
                          </a:rPr>
                          <m:t>𝛼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3</m:t>
                        </m:r>
                      </m:sub>
                    </m:sSub>
                    <m:r>
                      <a:rPr lang="ru-RU" sz="1400" i="1">
                        <a:latin typeface="Cambria Math"/>
                      </a:rPr>
                      <m:t>=</m:t>
                    </m:r>
                    <m:d>
                      <m:dPr>
                        <m:begChr m:val="{"/>
                        <m:endChr m:val=""/>
                        <m:ctrlPr>
                          <a:rPr lang="ru-RU" sz="1400" i="1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ru-RU" sz="1400" i="1">
                                <a:latin typeface="Cambria Math"/>
                              </a:rPr>
                              <m:t>0,  если 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факт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𝐷𝑅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 </m:t>
                                        </m:r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𝑡𝑒𝑛𝑑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p>
                                </m:sSubSup>
                              </m:e>
                            </m:sPre>
                            <m:r>
                              <a:rPr lang="ru-RU" sz="1400" i="1">
                                <a:latin typeface="Cambria Math"/>
                              </a:rPr>
                              <m:t>&lt;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крит</m:t>
                                </m:r>
                              </m:sub>
                              <m:sup/>
                              <m:e>
                                <m:sSubSup>
                                  <m:sSubSup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Sup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𝐷𝑅</m:t>
                                    </m:r>
                                  </m:e>
                                  <m: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𝑣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𝑟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𝑙</m:t>
                                        </m:r>
                                      </m:sub>
                                    </m:sSub>
                                  </m:sub>
                                  <m:sup>
                                    <m:sSub>
                                      <m:sSubPr>
                                        <m:ctrlPr>
                                          <a:rPr lang="ru-RU" sz="1400" i="1">
                                            <a:latin typeface="Cambria Math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𝑡𝑒𝑛𝑑</m:t>
                                        </m:r>
                                      </m:e>
                                      <m:sub>
                                        <m:r>
                                          <a:rPr lang="ru-RU" sz="1400" i="1">
                                            <a:latin typeface="Cambria Math"/>
                                          </a:rPr>
                                          <m:t>𝑛</m:t>
                                        </m:r>
                                      </m:sub>
                                    </m:sSub>
                                  </m:sup>
                                </m:sSubSup>
                              </m:e>
                            </m:sPre>
                          </m:e>
                          <m:e>
                            <m:r>
                              <a:rPr lang="ru-RU" sz="1400" i="1">
                                <a:latin typeface="Cambria Math"/>
                              </a:rPr>
                              <m:t>1,  если </m:t>
                            </m:r>
                            <m:sPre>
                              <m:sPre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PrePr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факт</m:t>
                                </m:r>
                              </m:sub>
                              <m:sup/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𝐷𝑅</m:t>
                                </m:r>
                              </m:e>
                            </m:sPre>
                            <m:r>
                              <a:rPr lang="ru-RU" sz="1400" i="1">
                                <a:latin typeface="Cambria Math"/>
                              </a:rPr>
                              <m:t>≥</m:t>
                            </m:r>
                          </m:e>
                        </m:eqArr>
                      </m:e>
                    </m:d>
                  </m:oMath>
                </a14:m>
                <a:endPara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0" algn="just">
                  <a:tabLst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en-US" sz="1400" b="0" i="1" smtClean="0">
                                <a:latin typeface="Cambria Math"/>
                              </a:rPr>
                              <m:t>𝐷𝑅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𝑡𝑒𝑛𝑑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постоянные затраты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(расход которого зависит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от количества обслуживающих операций);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ru-RU" sz="1400" i="1">
                                <a:latin typeface="Cambria Math"/>
                              </a:rPr>
                              <m:t>𝑇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𝑢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𝑙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𝑡𝑒𝑛𝑑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удельный расход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(расход которого зависит от фактора времени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);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ru-RU" sz="1400" i="1">
                            <a:latin typeface="Cambria Math"/>
                          </a:rPr>
                        </m:ctrlPr>
                      </m:sPrePr>
                      <m:sub>
                        <m:r>
                          <a:rPr lang="ru-RU" sz="1400" i="1">
                            <a:latin typeface="Cambria Math"/>
                          </a:rPr>
                          <m:t>факт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𝐷𝑅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sPre>
                  </m:oMath>
                </a14:m>
                <a:r>
                  <a:rPr lang="ru-RU" altLang="ru-RU" sz="1400" dirty="0" smtClean="0">
                    <a:latin typeface="Times New Roman" pitchFamily="18" charset="0"/>
                    <a:cs typeface="Times New Roman" pitchFamily="18" charset="0"/>
                  </a:rPr>
                  <a:t> - фактическое количество обслуживающих операций, совершенных с использованием </a:t>
                </a:r>
                <a:r>
                  <a:rPr lang="en-US" sz="1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(расход которого зависит от количества обслуживающих операций); </a:t>
                </a:r>
                <a14:m>
                  <m:oMath xmlns:m="http://schemas.openxmlformats.org/officeDocument/2006/math">
                    <m:sPre>
                      <m:sPrePr>
                        <m:ctrlPr>
                          <a:rPr lang="ru-RU" sz="1400" i="1">
                            <a:latin typeface="Cambria Math"/>
                          </a:rPr>
                        </m:ctrlPr>
                      </m:sPrePr>
                      <m:sub>
                        <m:r>
                          <a:rPr lang="ru-RU" sz="1400" i="1">
                            <a:latin typeface="Cambria Math"/>
                          </a:rPr>
                          <m:t>крит</m:t>
                        </m:r>
                      </m:sub>
                      <m:sup/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𝐷𝑅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sPre>
                  </m:oMath>
                </a14:m>
                <a:r>
                  <a:rPr lang="ru-RU" altLang="ru-RU" sz="1400" dirty="0" smtClean="0">
                    <a:latin typeface="Times New Roman" pitchFamily="18" charset="0"/>
                    <a:cs typeface="Times New Roman" pitchFamily="18" charset="0"/>
                  </a:rPr>
                  <a:t> - критическое количество </a:t>
                </a:r>
                <a:r>
                  <a:rPr lang="ru-RU" altLang="ru-RU" sz="1400" dirty="0">
                    <a:latin typeface="Times New Roman" pitchFamily="18" charset="0"/>
                    <a:cs typeface="Times New Roman" pitchFamily="18" charset="0"/>
                  </a:rPr>
                  <a:t>обслуживающих операций, совершенных с использованием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-ресурса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-вида (расход которого зависит от количества обслуживающих операций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</a:t>
                </a:r>
                <a:endParaRPr lang="ru-RU" altLang="ru-RU" sz="1400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0" marR="0" lvl="0" indent="252413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092200" algn="l"/>
                    <a:tab pos="3409950" algn="l"/>
                  </a:tabLst>
                </a:pP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20" y="615892"/>
                <a:ext cx="8496944" cy="5446491"/>
              </a:xfrm>
              <a:prstGeom prst="rect">
                <a:avLst/>
              </a:prstGeom>
              <a:blipFill rotWithShape="1">
                <a:blip r:embed="rId2"/>
                <a:stretch>
                  <a:fillRect l="-143" r="-287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66908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22</a:t>
            </a:fld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1"/>
              <p:cNvSpPr>
                <a:spLocks noChangeArrowheads="1"/>
              </p:cNvSpPr>
              <p:nvPr/>
            </p:nvSpPr>
            <p:spPr bwMode="auto">
              <a:xfrm>
                <a:off x="251520" y="393172"/>
                <a:ext cx="8640960" cy="589193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  <a:spAutoFit/>
              </a:bodyPr>
              <a:lstStyle>
                <a:lvl1pPr indent="252413"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fontAlgn="base">
                  <a:spcBef>
                    <a:spcPct val="0"/>
                  </a:spcBef>
                  <a:spcAft>
                    <a:spcPct val="0"/>
                  </a:spcAft>
                  <a:tabLst>
                    <a:tab pos="1092200" algn="l"/>
                    <a:tab pos="3409950" algn="l"/>
                  </a:tabLs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0" marR="0" lvl="0" indent="252413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600"/>
                  </a:spcAft>
                  <a:buClrTx/>
                  <a:buSzTx/>
                  <a:buFontTx/>
                  <a:buNone/>
                  <a:tabLst>
                    <a:tab pos="1092200" algn="l"/>
                    <a:tab pos="3409950" algn="l"/>
                  </a:tabLst>
                </a:pPr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ea typeface="Calibri" pitchFamily="34" charset="0"/>
                    <a:cs typeface="Times New Roman" pitchFamily="18" charset="0"/>
                  </a:rPr>
                  <a:t>ТВС-МОДЕЛЬ УПРАВЛЕНИЯ ЗАТРАТАМИ (ОКОНЧАНИЕ)</a:t>
                </a:r>
              </a:p>
              <a:p>
                <a:pPr lvl="0" indent="2695575" algn="ctr">
                  <a:tabLst>
                    <a:tab pos="7358063" algn="l"/>
                    <a:tab pos="7623175" algn="l"/>
                  </a:tabLs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sSubSup>
                              <m:sSubSup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sPre>
                                  <m:sPre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PrePr>
                                  <m:sub/>
                                  <m:sup/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𝑓𝑐</m:t>
                                    </m:r>
                                  </m:e>
                                </m:sPre>
                              </m:e>
                              <m:sub>
                                <m:sSub>
                                  <m:sSub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𝑣</m:t>
                                    </m:r>
                                  </m:e>
                                  <m:sub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ru-RU" sz="1400" i="1">
                                    <a:latin typeface="Cambria Math"/>
                                  </a:rPr>
                                  <m:t> </m:t>
                                </m:r>
                              </m:sub>
                              <m:sup>
                                <m:r>
                                  <a:rPr lang="en-US" sz="1400" i="1">
                                    <a:latin typeface="Cambria Math"/>
                                  </a:rPr>
                                  <m:t>𝑘</m:t>
                                </m:r>
                              </m:sup>
                            </m:sSubSup>
                          </m:e>
                          <m:sub/>
                          <m:sup/>
                        </m:sSubSup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/>
                    </m:sSubSup>
                    <m:r>
                      <a:rPr lang="ru-RU" sz="14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𝑑𝑖𝑟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𝑘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𝑑𝑖𝑟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sub>
                            </m:sSub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</m:sup>
                    </m:sSubSup>
                    <m:r>
                      <a:rPr lang="ru-RU" sz="14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ru-RU" sz="1400" i="1">
                                <a:latin typeface="Cambria Math"/>
                              </a:rPr>
                              <m:t>𝑄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</m:sup>
                    </m:sSubSup>
                    <m:r>
                      <a:rPr lang="ru-RU" sz="1400" i="1">
                        <a:latin typeface="Cambria Math"/>
                      </a:rPr>
                      <m:t>+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ru-RU" sz="1400" i="1">
                                <a:latin typeface="Cambria Math"/>
                              </a:rPr>
                              <m:t>𝑇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</m:sup>
                    </m:sSubSup>
                    <m:r>
                      <a:rPr lang="ru-RU" sz="1400" i="1">
                        <a:latin typeface="Cambria Math"/>
                      </a:rPr>
                      <m:t>+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>
                            <m:r>
                              <a:rPr lang="ru-RU" sz="1400" i="1">
                                <a:latin typeface="Cambria Math"/>
                              </a:rPr>
                              <m:t>𝐷𝑅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</m:sup>
                    </m:sSubSup>
                  </m:oMath>
                </a14:m>
                <a:r>
                  <a:rPr kumimoji="0" lang="en-US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	       (</a:t>
                </a:r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6</a:t>
                </a:r>
                <a:r>
                  <a:rPr kumimoji="0" lang="en-US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)</a:t>
                </a:r>
                <a:endParaRPr lang="ru-RU" altLang="ru-RU" sz="1400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 indent="0" algn="just">
                  <a:tabLst>
                    <a:tab pos="7358063" algn="l"/>
                    <a:tab pos="7623175" algn="l"/>
                  </a:tabLst>
                </a:pPr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где</a:t>
                </a:r>
                <a:r>
                  <a:rPr kumimoji="0" lang="ru-RU" altLang="ru-RU" sz="1400" b="0" i="0" u="none" strike="noStrike" cap="none" normalizeH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/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постоянные затраты ресурсов  для производства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𝑣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-носителя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затрат на 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-технологическом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этапе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lvl="0" indent="0" algn="just">
                  <a:tabLst/>
                </a:pPr>
                <a:endParaRPr lang="ru-RU" altLang="ru-RU" sz="1400" dirty="0">
                  <a:latin typeface="Times New Roman" pitchFamily="18" charset="0"/>
                  <a:cs typeface="Times New Roman" pitchFamily="18" charset="0"/>
                </a:endParaRPr>
              </a:p>
              <a:p>
                <a:pPr lvl="0" indent="2506663" algn="ctr">
                  <a:spcAft>
                    <a:spcPts val="600"/>
                  </a:spcAft>
                  <a:tabLst>
                    <a:tab pos="0" algn="l"/>
                  </a:tabLst>
                </a:pP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𝑓</m:t>
                        </m:r>
                        <m:r>
                          <a:rPr lang="ru-RU" sz="1400" i="1">
                            <a:latin typeface="Cambria Math"/>
                          </a:rPr>
                          <m:t>𝑐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  <m:r>
                      <a:rPr lang="ru-RU" sz="1400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1400" i="1">
                            <a:latin typeface="Cambria Math"/>
                          </a:rPr>
                          <m:t>𝑘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𝐾</m:t>
                        </m:r>
                      </m:sup>
                      <m:e/>
                    </m:nary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𝑡𝑒𝑛𝑑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𝑇𝐸𝑁𝐷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  <m:e/>
                    </m:nary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1400" i="1">
                            <a:latin typeface="Cambria Math"/>
                          </a:rPr>
                          <m:t>𝑧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𝑍</m:t>
                        </m:r>
                      </m:sup>
                      <m:e/>
                    </m:nary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1400" i="1">
                            <a:latin typeface="Cambria Math"/>
                          </a:rPr>
                          <m:t>𝑟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𝑅</m:t>
                        </m:r>
                      </m:sup>
                      <m:e/>
                    </m:nary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en-US" sz="1400" i="1">
                            <a:latin typeface="Cambria Math"/>
                          </a:rPr>
                          <m:t>𝑙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𝐿</m:t>
                        </m:r>
                      </m:sup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sz="1400" i="1">
                                    <a:latin typeface="Cambria Math"/>
                                  </a:rPr>
                                  <m:t>𝑣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𝑙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𝑡𝑒𝑛𝑑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p>
                        </m:sSubSup>
                      </m:e>
                    </m:nary>
                  </m:oMath>
                </a14:m>
                <a:r>
                  <a:rPr kumimoji="0" lang="ru-RU" altLang="ru-RU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itchFamily="18" charset="0"/>
                    <a:cs typeface="Times New Roman" pitchFamily="18" charset="0"/>
                  </a:rPr>
                  <a:t> 	        (7)</a:t>
                </a:r>
                <a:endParaRPr kumimoji="0" lang="en-US" altLang="ru-RU" sz="1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Times New Roman" pitchFamily="18" charset="0"/>
                </a:endParaRPr>
              </a:p>
              <a:p>
                <a:pPr indent="0" algn="just">
                  <a:tabLst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en-US" sz="1400" i="1">
                            <a:latin typeface="Cambria Math"/>
                          </a:rPr>
                          <m:t>𝑓</m:t>
                        </m:r>
                        <m:r>
                          <a:rPr lang="ru-RU" sz="1400" i="1">
                            <a:latin typeface="Cambria Math"/>
                          </a:rPr>
                          <m:t>𝑐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постоянные затраты на производство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-объекта калькулирования, на </a:t>
                </a:r>
                <a:r>
                  <a:rPr lang="en-US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ru-RU" sz="1400" i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</a:t>
                </a: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технологическом маршруте.</a:t>
                </a:r>
                <a:endParaRPr lang="ru-RU" sz="14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3136900" algn="just">
                  <a:tabLst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𝑃𝑅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</m:e>
                      <m:sub/>
                    </m:sSub>
                    <m:r>
                      <a:rPr lang="ru-RU" sz="14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/>
                          <m:e>
                            <m:r>
                              <a:rPr lang="ru-RU" sz="1400" i="1">
                                <a:latin typeface="Cambria Math"/>
                              </a:rPr>
                              <m:t>𝑃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  <m:r>
                      <a:rPr lang="ru-RU" sz="1400" i="1">
                        <a:latin typeface="Cambria Math"/>
                      </a:rPr>
                      <m:t>×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  <m:r>
                          <a:rPr lang="ru-RU" sz="1400" i="1">
                            <a:latin typeface="Cambria Math"/>
                          </a:rPr>
                          <m:t>−(</m:t>
                        </m:r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𝑣𝑐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  <m:r>
                          <a:rPr lang="ru-RU" sz="1400" i="1">
                            <a:latin typeface="Cambria Math"/>
                          </a:rPr>
                          <m:t>×</m:t>
                        </m:r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  <m:r>
                              <a:rPr lang="ru-RU" sz="1400" i="1">
                                <a:latin typeface="Cambria Math"/>
                              </a:rPr>
                              <m:t> </m:t>
                            </m:r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  <m:r>
                          <a:rPr lang="ru-RU" sz="1400" i="1">
                            <a:latin typeface="Cambria Math"/>
                          </a:rPr>
                          <m:t>+</m:t>
                        </m:r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𝑓𝑐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  <m:r>
                          <a:rPr lang="ru-RU" sz="1400" i="1">
                            <a:latin typeface="Cambria Math"/>
                          </a:rPr>
                          <m:t>)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, </m:t>
                        </m:r>
                      </m:sub>
                      <m:sup/>
                    </m:sSubSup>
                  </m:oMath>
                </a14:m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            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</a:t>
                </a:r>
                <a:r>
                  <a:rPr lang="en-US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endParaRPr lang="ru-RU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0" algn="just">
                  <a:spcAft>
                    <a:spcPts val="600"/>
                  </a:spcAft>
                  <a:tabLst/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𝑃𝑅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прибыль от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-объекта калькулирования, произведенного на </a:t>
                </a:r>
                <a14:m>
                  <m:oMath xmlns:m="http://schemas.openxmlformats.org/officeDocument/2006/math">
                    <m:r>
                      <a:rPr lang="ru-RU" sz="1400" i="1">
                        <a:latin typeface="Cambria Math"/>
                      </a:rPr>
                      <m:t>h</m:t>
                    </m:r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-технологическом маршруте;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sPre>
                          <m:sPre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PrePr>
                          <m:sub/>
                          <m:sup/>
                          <m:e>
                            <m:r>
                              <a:rPr lang="ru-RU" sz="1400" i="1">
                                <a:latin typeface="Cambria Math"/>
                              </a:rPr>
                              <m:t>𝑃</m:t>
                            </m:r>
                          </m:e>
                        </m:sPre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цена реализации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-объекта калькулирования, произведенного на </a:t>
                </a:r>
                <a14:m>
                  <m:oMath xmlns:m="http://schemas.openxmlformats.org/officeDocument/2006/math">
                    <m:r>
                      <a:rPr lang="ru-RU" sz="1400" i="1">
                        <a:latin typeface="Cambria Math"/>
                      </a:rPr>
                      <m:t>h</m:t>
                    </m:r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-технологическом маршруте;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  <m:r>
                          <a:rPr lang="ru-RU" sz="1400" i="1">
                            <a:latin typeface="Cambria Math"/>
                          </a:rPr>
                          <m:t>𝑄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количество</a:t>
                </a:r>
                <a14:m>
                  <m:oMath xmlns:m="http://schemas.openxmlformats.org/officeDocument/2006/math">
                    <m:r>
                      <a:rPr lang="ru-RU" sz="1400" i="1">
                        <a:latin typeface="Cambria Math"/>
                      </a:rPr>
                      <m:t> </m:t>
                    </m:r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-объекта калькулирования, произведенного на </a:t>
                </a:r>
                <a14:m>
                  <m:oMath xmlns:m="http://schemas.openxmlformats.org/officeDocument/2006/math">
                    <m:r>
                      <a:rPr lang="ru-RU" sz="1400" i="1">
                        <a:latin typeface="Cambria Math"/>
                      </a:rPr>
                      <m:t>h</m:t>
                    </m:r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-технологическом маршруте.</a:t>
                </a:r>
                <a:endPara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 indent="2605088" algn="just">
                  <a:tabLst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𝑃𝑅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/>
                        </m:sSubSup>
                      </m:e>
                      <m:sub/>
                    </m:sSub>
                    <m:r>
                      <a:rPr lang="ru-RU" sz="1400" i="1">
                        <a:latin typeface="Cambria Math"/>
                      </a:rPr>
                      <m:t>=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nary>
                          <m:naryPr>
                            <m:chr m:val="∑"/>
                            <m:limLoc m:val="undOvr"/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𝐻</m:t>
                            </m:r>
                          </m:sup>
                          <m:e>
                            <m:sSubSup>
                              <m:sSubSup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sPre>
                                  <m:sPre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PrePr>
                                  <m:sub/>
                                  <m:sup/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</m:sPre>
                              </m:e>
                              <m:sub>
                                <m:sSub>
                                  <m:sSub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ru-RU" sz="1400" i="1">
                                    <a:latin typeface="Cambria Math"/>
                                  </a:rPr>
                                  <m:t> </m:t>
                                </m:r>
                              </m:sub>
                              <m:sup>
                                <m:r>
                                  <a:rPr lang="ru-RU" sz="1400" i="1">
                                    <a:latin typeface="Cambria Math"/>
                                  </a:rPr>
                                  <m:t>h</m:t>
                                </m:r>
                              </m:sup>
                            </m:sSubSup>
                          </m:e>
                        </m:nary>
                        <m:r>
                          <a:rPr lang="ru-RU" sz="1400" i="1">
                            <a:latin typeface="Cambria Math"/>
                          </a:rPr>
                          <m:t>×</m:t>
                        </m:r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𝑄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  <m:r>
                          <a:rPr lang="ru-RU" sz="1400" i="1">
                            <a:latin typeface="Cambria Math"/>
                          </a:rPr>
                          <m:t>−</m:t>
                        </m:r>
                        <m:nary>
                          <m:naryPr>
                            <m:chr m:val="∑"/>
                            <m:limLoc m:val="undOvr"/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  <m:r>
                              <a:rPr lang="ru-RU" sz="1400" i="1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𝐻</m:t>
                            </m:r>
                          </m:sup>
                          <m:e>
                            <m:r>
                              <a:rPr lang="ru-RU" sz="1400" i="1">
                                <a:latin typeface="Cambria Math"/>
                              </a:rPr>
                              <m:t>(</m:t>
                            </m:r>
                            <m:sSubSup>
                              <m:sSubSup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ru-RU" sz="1400" i="1">
                                    <a:latin typeface="Cambria Math"/>
                                  </a:rPr>
                                  <m:t>𝑣𝑐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ru-RU" sz="1400" i="1">
                                    <a:latin typeface="Cambria Math"/>
                                  </a:rPr>
                                  <m:t> </m:t>
                                </m:r>
                              </m:sub>
                              <m:sup>
                                <m:r>
                                  <a:rPr lang="ru-RU" sz="1400" i="1">
                                    <a:latin typeface="Cambria Math"/>
                                  </a:rPr>
                                  <m:t>h</m:t>
                                </m:r>
                              </m:sup>
                            </m:sSubSup>
                            <m:r>
                              <a:rPr lang="ru-RU" sz="1400" i="1">
                                <a:latin typeface="Cambria Math"/>
                              </a:rPr>
                              <m:t>×</m:t>
                            </m:r>
                            <m:sSubSup>
                              <m:sSubSup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ru-RU" sz="1400" i="1">
                                    <a:latin typeface="Cambria Math"/>
                                  </a:rPr>
                                  <m:t>𝑄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1400" i="1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  <m:r>
                                  <a:rPr lang="ru-RU" sz="1400" i="1">
                                    <a:latin typeface="Cambria Math"/>
                                  </a:rPr>
                                  <m:t> </m:t>
                                </m:r>
                              </m:sub>
                              <m:sup>
                                <m:r>
                                  <a:rPr lang="ru-RU" sz="1400" i="1">
                                    <a:latin typeface="Cambria Math"/>
                                  </a:rPr>
                                  <m:t>h</m:t>
                                </m:r>
                              </m:sup>
                            </m:sSubSup>
                            <m:r>
                              <a:rPr lang="ru-RU" sz="1400" i="1">
                                <a:latin typeface="Cambria Math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Sup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𝑓𝑐</m:t>
                                </m:r>
                              </m:e>
                              <m:sub>
                                <m:sSub>
                                  <m:sSubPr>
                                    <m:ctrlPr>
                                      <a:rPr lang="ru-RU" sz="1400" i="1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ru-RU" sz="1400" i="1">
                                        <a:latin typeface="Cambria Math"/>
                                      </a:rPr>
                                      <m:t>𝑛</m:t>
                                    </m:r>
                                  </m:sub>
                                </m:sSub>
                              </m:sub>
                              <m:sup>
                                <m:r>
                                  <a:rPr lang="ru-RU" sz="1400" i="1">
                                    <a:latin typeface="Cambria Math"/>
                                  </a:rPr>
                                  <m:t>h</m:t>
                                </m:r>
                              </m:sup>
                            </m:sSubSup>
                          </m:e>
                        </m:nary>
                        <m:r>
                          <a:rPr lang="ru-RU" sz="1400" i="1">
                            <a:latin typeface="Cambria Math"/>
                          </a:rPr>
                          <m:t>)</m:t>
                        </m:r>
                        <m:r>
                          <a:rPr lang="ru-RU" sz="1400">
                            <a:latin typeface="Cambria Math"/>
                          </a:rPr>
                          <m:t>,</m:t>
                        </m:r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e>
                      <m:sub>
                        <m:r>
                          <a:rPr lang="ru-RU" sz="1400" i="1">
                            <a:latin typeface="Cambria Math"/>
                          </a:rPr>
                          <m:t> </m:t>
                        </m:r>
                      </m:sub>
                      <m:sup/>
                    </m:sSubSup>
                  </m:oMath>
                </a14:m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            (9)</a:t>
                </a:r>
                <a:endParaRPr lang="en-US" sz="14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indent="0">
                  <a:spcAft>
                    <a:spcPts val="600"/>
                  </a:spcAft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𝑃𝑅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/>
                    </m:sSubSup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- прибыль от производства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1400" i="1">
                            <a:latin typeface="Cambria Math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/>
                          </a:rPr>
                          <m:t>𝑖</m:t>
                        </m:r>
                      </m:e>
                      <m:sub>
                        <m:r>
                          <a:rPr lang="en-US" sz="1400" i="1">
                            <a:latin typeface="Cambria Math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-объекта калькулирования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</a:p>
              <a:p>
                <a:pPr indent="2427288"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𝐶</m:t>
                    </m:r>
                    <m:r>
                      <a:rPr lang="ru-RU" sz="1400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  <m:e/>
                    </m:nary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𝐻</m:t>
                        </m:r>
                      </m:sup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𝑣𝑐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</m:e>
                    </m:nary>
                    <m:r>
                      <a:rPr lang="ru-RU" sz="1400" i="1">
                        <a:latin typeface="Cambria Math"/>
                      </a:rPr>
                      <m:t>×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𝑄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  <m:r>
                      <a:rPr lang="ru-RU" sz="1400" i="1">
                        <a:latin typeface="Cambria Math"/>
                      </a:rPr>
                      <m:t>)+</m:t>
                    </m:r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  <m:e/>
                    </m:nary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𝐻</m:t>
                        </m:r>
                      </m:sup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𝑓𝑐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</m:e>
                    </m:nary>
                  </m:oMath>
                </a14:m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	 	            (10)	</a:t>
                </a:r>
              </a:p>
              <a:p>
                <a:pPr indent="0">
                  <a:spcAft>
                    <a:spcPts val="600"/>
                  </a:spcAft>
                </a:pPr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/>
                      </a:rPr>
                      <m:t>𝐶</m:t>
                    </m:r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– полная себестоимость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продукции.</a:t>
                </a:r>
              </a:p>
              <a:p>
                <a:pPr indent="1435100">
                  <a:spcAft>
                    <a:spcPts val="600"/>
                  </a:spcAft>
                </a:pPr>
                <a14:m>
                  <m:oMath xmlns:m="http://schemas.openxmlformats.org/officeDocument/2006/math">
                    <m:r>
                      <a:rPr lang="ru-RU" sz="1400" i="1">
                        <a:latin typeface="Cambria Math"/>
                      </a:rPr>
                      <m:t>𝑃𝑅</m:t>
                    </m:r>
                    <m:r>
                      <a:rPr lang="ru-RU" sz="1400" i="1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  <m:e/>
                    </m:nary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𝐻</m:t>
                        </m:r>
                      </m:sup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</m:e>
                    </m:nary>
                    <m:r>
                      <a:rPr lang="ru-RU" sz="1400" i="1">
                        <a:latin typeface="Cambria Math"/>
                      </a:rPr>
                      <m:t>×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𝑄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  <m:r>
                      <a:rPr lang="ru-RU" sz="1400" i="1">
                        <a:latin typeface="Cambria Math"/>
                      </a:rPr>
                      <m:t>)−(</m:t>
                    </m:r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  <m:e/>
                    </m:nary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𝐻</m:t>
                        </m:r>
                      </m:sup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ru-RU" sz="1400" i="1">
                                <a:latin typeface="Cambria Math"/>
                              </a:rPr>
                              <m:t>(</m:t>
                            </m:r>
                            <m:r>
                              <a:rPr lang="en-US" sz="1400" i="1">
                                <a:latin typeface="Cambria Math"/>
                              </a:rPr>
                              <m:t>𝑣𝑐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</m:e>
                    </m:nary>
                    <m:r>
                      <a:rPr lang="ru-RU" sz="1400" i="1">
                        <a:latin typeface="Cambria Math"/>
                      </a:rPr>
                      <m:t>×</m:t>
                    </m:r>
                    <m:sSubSup>
                      <m:sSubSupPr>
                        <m:ctrlPr>
                          <a:rPr lang="ru-RU" sz="1400" i="1">
                            <a:latin typeface="Cambria Math"/>
                          </a:rPr>
                        </m:ctrlPr>
                      </m:sSubSupPr>
                      <m:e>
                        <m:r>
                          <a:rPr lang="ru-RU" sz="1400" i="1">
                            <a:latin typeface="Cambria Math"/>
                          </a:rPr>
                          <m:t>𝑄</m:t>
                        </m:r>
                      </m:e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b>
                      <m:sup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</m:sup>
                    </m:sSubSup>
                    <m:r>
                      <a:rPr lang="ru-RU" sz="1400" i="1">
                        <a:latin typeface="Cambria Math"/>
                      </a:rPr>
                      <m:t>)+</m:t>
                    </m:r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ru-RU" sz="1400" i="1">
                                <a:latin typeface="Cambria Math"/>
                              </a:rPr>
                              <m:t>𝑖</m:t>
                            </m:r>
                          </m:e>
                          <m:sub>
                            <m:r>
                              <a:rPr lang="ru-RU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sSub>
                          <m:sSub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𝐼</m:t>
                            </m:r>
                          </m:e>
                          <m:sub>
                            <m:r>
                              <a:rPr lang="en-US" sz="1400" i="1">
                                <a:latin typeface="Cambria Math"/>
                              </a:rPr>
                              <m:t>𝑛</m:t>
                            </m:r>
                          </m:sub>
                        </m:sSub>
                      </m:sup>
                      <m:e/>
                    </m:nary>
                    <m:nary>
                      <m:naryPr>
                        <m:chr m:val="∑"/>
                        <m:limLoc m:val="undOvr"/>
                        <m:ctrlPr>
                          <a:rPr lang="ru-RU" sz="1400" i="1">
                            <a:latin typeface="Cambria Math"/>
                          </a:rPr>
                        </m:ctrlPr>
                      </m:naryPr>
                      <m:sub>
                        <m:r>
                          <a:rPr lang="ru-RU" sz="1400" i="1">
                            <a:latin typeface="Cambria Math"/>
                          </a:rPr>
                          <m:t>h</m:t>
                        </m:r>
                        <m:r>
                          <a:rPr lang="ru-RU" sz="1400" i="1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sz="1400" i="1">
                            <a:latin typeface="Cambria Math"/>
                          </a:rPr>
                          <m:t>𝐻</m:t>
                        </m:r>
                      </m:sup>
                      <m:e>
                        <m:sSubSup>
                          <m:sSubSupPr>
                            <m:ctrlPr>
                              <a:rPr lang="ru-RU" sz="1400" i="1">
                                <a:latin typeface="Cambria Math"/>
                              </a:rPr>
                            </m:ctrlPr>
                          </m:sSubSupPr>
                          <m:e>
                            <m:r>
                              <a:rPr lang="en-US" sz="1400" i="1">
                                <a:latin typeface="Cambria Math"/>
                              </a:rPr>
                              <m:t>𝑓𝑐</m:t>
                            </m:r>
                          </m:e>
                          <m:sub>
                            <m:sSub>
                              <m:sSubPr>
                                <m:ctrlPr>
                                  <a:rPr lang="ru-RU" sz="1400" i="1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ru-RU" sz="1400" i="1">
                                    <a:latin typeface="Cambria Math"/>
                                  </a:rPr>
                                  <m:t>𝑖</m:t>
                                </m:r>
                              </m:e>
                              <m:sub>
                                <m:r>
                                  <a:rPr lang="ru-RU" sz="1400" i="1">
                                    <a:latin typeface="Cambria Math"/>
                                  </a:rPr>
                                  <m:t>𝑛</m:t>
                                </m:r>
                              </m:sub>
                            </m:sSub>
                          </m:sub>
                          <m:sup>
                            <m:r>
                              <a:rPr lang="ru-RU" sz="1400" i="1">
                                <a:latin typeface="Cambria Math"/>
                              </a:rPr>
                              <m:t>h</m:t>
                            </m:r>
                          </m:sup>
                        </m:sSubSup>
                      </m:e>
                    </m:nary>
                    <m:r>
                      <a:rPr lang="ru-RU" sz="1400" i="1">
                        <a:latin typeface="Cambria Math"/>
                      </a:rPr>
                      <m:t>)</m:t>
                    </m:r>
                  </m:oMath>
                </a14:m>
                <a:r>
                  <a:rPr lang="ru-RU" sz="1400" dirty="0"/>
                  <a:t>,</a:t>
                </a:r>
                <a:r>
                  <a:rPr lang="ru-RU" sz="1400" dirty="0" smtClean="0"/>
                  <a:t>        </a:t>
                </a:r>
                <a:r>
                  <a:rPr lang="ru-RU" sz="1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(11)</a:t>
                </a:r>
              </a:p>
              <a:p>
                <a:pPr indent="0"/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где </a:t>
                </a:r>
                <a14:m>
                  <m:oMath xmlns:m="http://schemas.openxmlformats.org/officeDocument/2006/math">
                    <m:r>
                      <a:rPr lang="ru-RU" sz="1400" i="1">
                        <a:latin typeface="Cambria Math"/>
                      </a:rPr>
                      <m:t>𝑃𝑅</m:t>
                    </m:r>
                  </m:oMath>
                </a14:m>
                <a:r>
                  <a:rPr lang="ru-RU" sz="1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 прибыль от производства всех видов объектов калькулирования.</a:t>
                </a:r>
              </a:p>
              <a:p>
                <a:pPr indent="1435100"/>
                <a:endParaRPr lang="ru-RU" sz="1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252413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1092200" algn="l"/>
                    <a:tab pos="3409950" algn="l"/>
                  </a:tabLst>
                </a:pPr>
                <a:endParaRPr kumimoji="0" lang="ru-RU" altLang="ru-RU" sz="12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1520" y="393172"/>
                <a:ext cx="8640960" cy="5891934"/>
              </a:xfrm>
              <a:prstGeom prst="rect">
                <a:avLst/>
              </a:prstGeom>
              <a:blipFill rotWithShape="1">
                <a:blip r:embed="rId2"/>
                <a:stretch>
                  <a:fillRect l="-141" r="-21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87680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23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947490"/>
              </p:ext>
            </p:extLst>
          </p:nvPr>
        </p:nvGraphicFramePr>
        <p:xfrm>
          <a:off x="827584" y="1196752"/>
          <a:ext cx="7632847" cy="4693920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5724894"/>
                <a:gridCol w="1907953"/>
              </a:tblGrid>
              <a:tr h="205726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Значение 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Эмпирические показатели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Объем производства, тонн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5297,5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Фактическая величина затрат на производство продукции, млн. руб.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44,15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Теоретические показатели: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АВС-метод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Удельные переменные затраты, млн. руб.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0,009077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постоянные затраты, млн. руб.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сумма затрат на производство продукции, млн. руб.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52,085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ТВС-метод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Удельные переменные затраты, млн. руб.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0,006215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Общие постоянные затраты, млн. руб.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13,3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indent="2159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Общая сумма затрат на производство продукции, млн. руб.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46,224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726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Сравнительный анализ теоретических и эмпирических показателей 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5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Абсолютное отклонение общей суммы затрат, рассчитанной АВС-методом, от фактической величины затрат, млн. руб.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+7,935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5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Относительное отклонение общей суммы затрат, рассчитанной АВС-методом, от фактической величины затрат, 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+17,05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5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Абсолютное отклонение общей суммы затрат, рассчитанной ТВС-методом, от фактической величины затрат, млн. руб.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+2,074</a:t>
                      </a:r>
                      <a:endParaRPr lang="ru-RU" sz="14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145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Относительное отклонение общей суммы затрат, рассчитанной ТВС-методом, от фактической величины затрат, %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+4,7</a:t>
                      </a:r>
                      <a:endParaRPr lang="ru-RU" sz="14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44084" marR="4408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161147"/>
            <a:ext cx="8424936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24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5241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СРАВНИТЕЛЬНЫЙ АНАЛИЗ ТЕОРЕТИЧЕСКИХ И ЭМПИРИЧЕСКИХ ПОКАЗАТЕЛЕЙ ЗАТРАТ,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524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РАССЧИТАННЫХ НА ОСНОВЕ ТВС-МОДЕЛИ И АВС-МЕТОДА (за месяц)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5241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852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24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84153"/>
              </p:ext>
            </p:extLst>
          </p:nvPr>
        </p:nvGraphicFramePr>
        <p:xfrm>
          <a:off x="539552" y="1124744"/>
          <a:ext cx="8208911" cy="5149234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387336"/>
                <a:gridCol w="1394193"/>
                <a:gridCol w="2632686"/>
                <a:gridCol w="3794696"/>
              </a:tblGrid>
              <a:tr h="432048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метода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Достоинства метода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Недостатки метода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7332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Target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costing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(целевой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расчет норм)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Учитывает влияние внешней среды в части ограничения себестоимости со стороны цены на продукцию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учитываются: состав сырья, состояние оборудования, режимы работы, технологические маршруты, поведение затрат с изменением объемов производства, виды выполняемых операций.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16442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Бенчмаркинг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Учитывает влияние внешней среды в части ориентации норм на уровень норм конкурирующих предприятий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53774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Опытный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Позволяет получить энергетические характеристики оборудования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Замеры проводятся при проведении опытно-конструкторских работ, при условии нахождения оборудования в эталонном состоянии, что не всегда соответствует хозяйственной практике; высокая стоимость проведения замеров; не учитывается поведение затрат с изменением объемов производства, виды выполняемых операций.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4664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Опытно-статистический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Учитывает фактическое состояние оборудование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расчет принимаются данные о работе оборудования с нарушением технологических режимов, которые закладываются в норму; не учитывается, поведение затрат с изменением объемов производства, виды выполняемых операций.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74664">
                <a:tc>
                  <a:txBody>
                    <a:bodyPr/>
                    <a:lstStyle/>
                    <a:p>
                      <a:pPr indent="25209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Расчётно-аналитический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 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(на основе энергетических профилей)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Учитывает режимы работы оборудования, взаимосвязь между энергопотребляющими агрегатами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 учитывается поведение затрат с изменением объемов производства, виды выполняемых операций.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8683" marR="386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95536" y="84203"/>
            <a:ext cx="842493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4. Разработана методология нормирования энергоресурсов, наиболее чувствительных к качеству планирования, учитывающая выделение и включающая методы расчета постоянной и переменной частей энергопотребления, основанная на ТВС-модели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8260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АНАЛИЗ МЕТОДОВ НОРМИРОВАНИЯ ЭНЕРГОРЕСУРСОВ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3195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3" name="Rectangle 25"/>
          <p:cNvSpPr>
            <a:spLocks noChangeArrowheads="1"/>
          </p:cNvSpPr>
          <p:nvPr/>
        </p:nvSpPr>
        <p:spPr bwMode="auto">
          <a:xfrm>
            <a:off x="251520" y="289193"/>
            <a:ext cx="856895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24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СХЕМА ФОРМИРОВАНИЯ НОРМАТИВНОГО ЭНЕРГОПОТРЕБЛЕНИЯ, ОСНОВАННАЯ НА ТВС-МОДЕЛИ УПРАВЛЕНИЯ ЗАТРАТАМИ</a:t>
            </a: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pSp>
        <p:nvGrpSpPr>
          <p:cNvPr id="4" name="Группа 3"/>
          <p:cNvGrpSpPr>
            <a:grpSpLocks/>
          </p:cNvGrpSpPr>
          <p:nvPr/>
        </p:nvGrpSpPr>
        <p:grpSpPr>
          <a:xfrm>
            <a:off x="251520" y="548680"/>
            <a:ext cx="8640960" cy="5832648"/>
            <a:chOff x="0" y="0"/>
            <a:chExt cx="8912657" cy="5509158"/>
          </a:xfrm>
        </p:grpSpPr>
        <p:cxnSp>
          <p:nvCxnSpPr>
            <p:cNvPr id="5" name="AutoShape 555"/>
            <p:cNvCxnSpPr>
              <a:cxnSpLocks noChangeShapeType="1"/>
            </p:cNvCxnSpPr>
            <p:nvPr/>
          </p:nvCxnSpPr>
          <p:spPr bwMode="auto">
            <a:xfrm>
              <a:off x="1221638" y="4784140"/>
              <a:ext cx="0" cy="28194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" name="Rectangle 419"/>
            <p:cNvSpPr>
              <a:spLocks noChangeArrowheads="1"/>
            </p:cNvSpPr>
            <p:nvPr/>
          </p:nvSpPr>
          <p:spPr bwMode="auto">
            <a:xfrm>
              <a:off x="7198157" y="7315"/>
              <a:ext cx="1714500" cy="22428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100">
                  <a:effectLst/>
                  <a:latin typeface="Times New Roman"/>
                  <a:ea typeface="Times New Roman"/>
                </a:rPr>
                <a:t>Внешняя среда:</a:t>
              </a:r>
              <a:endParaRPr lang="ru-RU" sz="1200">
                <a:effectLst/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ru-RU" sz="1100">
                  <a:effectLst/>
                  <a:latin typeface="Times New Roman"/>
                  <a:ea typeface="Times New Roman"/>
                </a:rPr>
                <a:t>- состояние рынка (наличие заказов на производство продукции);</a:t>
              </a:r>
              <a:endParaRPr lang="ru-RU" sz="1200">
                <a:effectLst/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ru-RU" sz="1100">
                  <a:effectLst/>
                  <a:latin typeface="Times New Roman"/>
                  <a:ea typeface="Times New Roman"/>
                </a:rPr>
                <a:t>- ценовые ограничения на энергетические ресурсы с учетом точности планирования энергопотребления;</a:t>
              </a:r>
              <a:endParaRPr lang="ru-RU" sz="1200">
                <a:effectLst/>
                <a:latin typeface="Times New Roman"/>
                <a:ea typeface="Times New Roman"/>
              </a:endParaRPr>
            </a:p>
            <a:p>
              <a:pPr>
                <a:spcAft>
                  <a:spcPts val="0"/>
                </a:spcAft>
              </a:pPr>
              <a:r>
                <a:rPr lang="ru-RU" sz="1100">
                  <a:effectLst/>
                  <a:latin typeface="Times New Roman"/>
                  <a:ea typeface="Times New Roman"/>
                </a:rPr>
                <a:t>- нормативно-правовая база.</a:t>
              </a:r>
              <a:endParaRPr lang="ru-RU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7" name="Rectangle 420"/>
            <p:cNvSpPr>
              <a:spLocks noChangeArrowheads="1"/>
            </p:cNvSpPr>
            <p:nvPr/>
          </p:nvSpPr>
          <p:spPr bwMode="auto">
            <a:xfrm>
              <a:off x="87782" y="7315"/>
              <a:ext cx="1938020" cy="224282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Внутренняя среда: </a:t>
              </a:r>
            </a:p>
            <a:p>
              <a:pPr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- политика управления оборотными активами;</a:t>
              </a:r>
            </a:p>
            <a:p>
              <a:pPr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- специфика технологии производства; </a:t>
              </a:r>
            </a:p>
            <a:p>
              <a:pPr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- состояние производственной мощности;</a:t>
              </a:r>
            </a:p>
            <a:p>
              <a:pPr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- изменение графика производственного процесса.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Rectangle 423"/>
                <p:cNvSpPr>
                  <a:spLocks noChangeArrowheads="1"/>
                </p:cNvSpPr>
                <p:nvPr/>
              </p:nvSpPr>
              <p:spPr bwMode="auto">
                <a:xfrm>
                  <a:off x="0" y="2443276"/>
                  <a:ext cx="2628900" cy="111887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3А. Расчет</a:t>
                  </a:r>
                </a:p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переменной технологической нормы энергопотребления для заданного объекта нормирования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SupPr>
                        <m:e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𝑢</m:t>
                          </m:r>
                        </m:e>
                        <m:sub>
                          <m:r>
                            <a:rPr lang="en-US" sz="1200" i="1">
                              <a:effectLst/>
                              <a:latin typeface="Cambria Math"/>
                              <a:ea typeface="Times New Roman"/>
                            </a:rPr>
                            <m:t>𝑣𝑐</m:t>
                          </m:r>
                        </m:sub>
                        <m:sup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  </m:t>
                          </m:r>
                          <m:r>
                            <a:rPr lang="en-US" sz="1200" i="1">
                              <a:effectLst/>
                              <a:latin typeface="Cambria Math"/>
                              <a:ea typeface="Times New Roman"/>
                            </a:rPr>
                            <m:t>𝑡𝑒𝑐</m:t>
                          </m:r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h</m:t>
                          </m:r>
                        </m:sup>
                      </m:sSubSup>
                    </m:oMath>
                  </a14:m>
                  <a:endParaRPr lang="ru-RU" sz="120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 </a:t>
                  </a:r>
                  <a:endParaRPr lang="ru-RU" sz="12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8" name="Rectangle 4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0" y="2443276"/>
                  <a:ext cx="2628900" cy="111887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9" name="Rectangle 424"/>
            <p:cNvSpPr>
              <a:spLocks noChangeArrowheads="1"/>
            </p:cNvSpPr>
            <p:nvPr/>
          </p:nvSpPr>
          <p:spPr bwMode="auto">
            <a:xfrm>
              <a:off x="2282342" y="0"/>
              <a:ext cx="4554855" cy="57150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1. Формирование планового производственного задания с учетом отходов, потерь и брака) для каждого технологического этапа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0" name="Rectangle 425"/>
                <p:cNvSpPr>
                  <a:spLocks noChangeArrowheads="1"/>
                </p:cNvSpPr>
                <p:nvPr/>
              </p:nvSpPr>
              <p:spPr bwMode="auto">
                <a:xfrm>
                  <a:off x="2282342" y="870508"/>
                  <a:ext cx="4554855" cy="129476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0"/>
                    </a:spcAft>
                  </a:pPr>
                  <a:r>
                    <a:rPr lang="ru-RU" sz="1100" dirty="0">
                      <a:effectLst/>
                      <a:latin typeface="Times New Roman"/>
                      <a:ea typeface="Times New Roman"/>
                    </a:rPr>
                    <a:t>2. Формирование множества объектов нормирования (единицы оборудования (</a:t>
                  </a:r>
                  <a:r>
                    <a:rPr lang="en-US" sz="1100" dirty="0">
                      <a:effectLst/>
                      <a:latin typeface="Times New Roman"/>
                      <a:ea typeface="Times New Roman"/>
                    </a:rPr>
                    <a:t>j</a:t>
                  </a:r>
                  <a:r>
                    <a:rPr lang="ru-RU" sz="1100" dirty="0">
                      <a:effectLst/>
                      <a:latin typeface="Times New Roman"/>
                      <a:ea typeface="Times New Roman"/>
                    </a:rPr>
                    <a:t>), задействованные в технологических (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𝑡𝑒𝑐h</m:t>
                          </m:r>
                        </m:e>
                        <m:sub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ru-RU" sz="1100" dirty="0">
                      <a:solidFill>
                        <a:srgbClr val="000000"/>
                      </a:solidFill>
                      <a:effectLst/>
                      <a:latin typeface="Times New Roman"/>
                      <a:ea typeface="Times New Roman"/>
                    </a:rPr>
                    <a:t>) </a:t>
                  </a:r>
                  <a:r>
                    <a:rPr lang="ru-RU" sz="1100" dirty="0">
                      <a:effectLst/>
                      <a:latin typeface="Times New Roman"/>
                      <a:ea typeface="Times New Roman"/>
                    </a:rPr>
                    <a:t>и обслуживающих 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𝑡𝑒𝑛𝑑</m:t>
                          </m:r>
                        </m:e>
                        <m:sub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ru-RU" sz="1100" dirty="0">
                      <a:solidFill>
                        <a:srgbClr val="000000"/>
                      </a:solidFill>
                      <a:effectLst/>
                      <a:latin typeface="Times New Roman"/>
                      <a:ea typeface="Times New Roman"/>
                    </a:rPr>
                    <a:t>)</a:t>
                  </a:r>
                  <a:r>
                    <a:rPr lang="ru-RU" sz="1100" dirty="0">
                      <a:effectLst/>
                      <a:latin typeface="Times New Roman"/>
                      <a:ea typeface="Times New Roman"/>
                    </a:rPr>
                    <a:t> операциях, выполняемых в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𝑟𝑜</m:t>
                          </m:r>
                        </m:e>
                        <m:sub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𝑣𝑐</m:t>
                          </m:r>
                        </m:sub>
                      </m:sSub>
                    </m:oMath>
                  </a14:m>
                  <a:r>
                    <a:rPr lang="ru-RU" sz="1100" dirty="0">
                      <a:effectLst/>
                      <a:latin typeface="Times New Roman"/>
                      <a:ea typeface="Times New Roman"/>
                    </a:rPr>
                    <a:t> или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𝑟𝑜</m:t>
                          </m:r>
                        </m:e>
                        <m:sub>
                          <m:r>
                            <a:rPr lang="en-US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𝑓</m:t>
                          </m:r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𝑐</m:t>
                          </m:r>
                        </m:sub>
                      </m:sSub>
                    </m:oMath>
                  </a14:m>
                  <a:r>
                    <a:rPr lang="ru-RU" sz="1100" dirty="0">
                      <a:solidFill>
                        <a:srgbClr val="000000"/>
                      </a:solidFill>
                      <a:effectLst/>
                      <a:latin typeface="Times New Roman"/>
                      <a:ea typeface="Times New Roman"/>
                    </a:rPr>
                    <a:t>-режимах, в</a:t>
                  </a:r>
                  <a14:m>
                    <m:oMath xmlns:m="http://schemas.openxmlformats.org/officeDocument/2006/math">
                      <m:r>
                        <a:rPr lang="ru-RU" sz="1100" i="1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</a:rPr>
                        <m:t> </m:t>
                      </m:r>
                      <m:r>
                        <a:rPr lang="en-US" sz="1100" i="1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</a:rPr>
                        <m:t>𝑧</m:t>
                      </m:r>
                    </m:oMath>
                  </a14:m>
                  <a:r>
                    <a:rPr lang="ru-RU" sz="1100" dirty="0">
                      <a:solidFill>
                        <a:srgbClr val="000000"/>
                      </a:solidFill>
                      <a:effectLst/>
                      <a:latin typeface="Times New Roman"/>
                      <a:ea typeface="Times New Roman"/>
                    </a:rPr>
                    <a:t>-центре ответственности, для производства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Pr>
                        <m:e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𝑖</m:t>
                          </m:r>
                        </m:e>
                        <m:sub>
                          <m:r>
                            <a:rPr lang="ru-RU" sz="1100" i="1">
                              <a:solidFill>
                                <a:srgbClr val="000000"/>
                              </a:solidFill>
                              <a:effectLst/>
                              <a:latin typeface="Cambria Math"/>
                              <a:ea typeface="Times New Roman"/>
                            </a:rPr>
                            <m:t>𝑛</m:t>
                          </m:r>
                        </m:sub>
                      </m:sSub>
                    </m:oMath>
                  </a14:m>
                  <a:r>
                    <a:rPr lang="ru-RU" sz="1100" dirty="0">
                      <a:solidFill>
                        <a:srgbClr val="000000"/>
                      </a:solidFill>
                      <a:effectLst/>
                      <a:latin typeface="Times New Roman"/>
                      <a:ea typeface="Times New Roman"/>
                    </a:rPr>
                    <a:t>-объекта калькулирования на  </a:t>
                  </a:r>
                  <a14:m>
                    <m:oMath xmlns:m="http://schemas.openxmlformats.org/officeDocument/2006/math">
                      <m:r>
                        <a:rPr lang="ru-RU" sz="1100" i="1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</a:rPr>
                        <m:t>𝑘</m:t>
                      </m:r>
                    </m:oMath>
                  </a14:m>
                  <a:r>
                    <a:rPr lang="ru-RU" sz="1100" dirty="0">
                      <a:solidFill>
                        <a:srgbClr val="000000"/>
                      </a:solidFill>
                      <a:effectLst/>
                      <a:latin typeface="Times New Roman"/>
                      <a:ea typeface="Times New Roman"/>
                    </a:rPr>
                    <a:t>-технологическом этапе, </a:t>
                  </a:r>
                  <a14:m>
                    <m:oMath xmlns:m="http://schemas.openxmlformats.org/officeDocument/2006/math">
                      <m:r>
                        <a:rPr lang="ru-RU" sz="1100" i="1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</a:rPr>
                        <m:t>h</m:t>
                      </m:r>
                    </m:oMath>
                  </a14:m>
                  <a:r>
                    <a:rPr lang="ru-RU" sz="1100" dirty="0">
                      <a:solidFill>
                        <a:srgbClr val="000000"/>
                      </a:solidFill>
                      <a:effectLst/>
                      <a:latin typeface="Times New Roman"/>
                      <a:ea typeface="Times New Roman"/>
                    </a:rPr>
                    <a:t>-технологическом маршруте, в </a:t>
                  </a:r>
                  <a14:m>
                    <m:oMath xmlns:m="http://schemas.openxmlformats.org/officeDocument/2006/math">
                      <m:r>
                        <a:rPr lang="ru-RU" sz="1100" i="1">
                          <a:solidFill>
                            <a:srgbClr val="000000"/>
                          </a:solidFill>
                          <a:effectLst/>
                          <a:latin typeface="Cambria Math"/>
                          <a:ea typeface="Times New Roman"/>
                        </a:rPr>
                        <m:t>𝑚</m:t>
                      </m:r>
                    </m:oMath>
                  </a14:m>
                  <a:r>
                    <a:rPr lang="ru-RU" sz="1100" dirty="0">
                      <a:solidFill>
                        <a:srgbClr val="000000"/>
                      </a:solidFill>
                      <a:effectLst/>
                      <a:latin typeface="Times New Roman"/>
                      <a:ea typeface="Times New Roman"/>
                    </a:rPr>
                    <a:t>-подразделении. </a:t>
                  </a:r>
                  <a:endParaRPr lang="ru-RU" sz="1200" dirty="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10" name="Rectangle 4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282342" y="870508"/>
                  <a:ext cx="4554855" cy="12947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1" name="Rectangle 426"/>
                <p:cNvSpPr>
                  <a:spLocks noChangeArrowheads="1"/>
                </p:cNvSpPr>
                <p:nvPr/>
              </p:nvSpPr>
              <p:spPr bwMode="auto">
                <a:xfrm>
                  <a:off x="6035040" y="2457907"/>
                  <a:ext cx="2840355" cy="110045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3В. Расчет</a:t>
                  </a:r>
                </a:p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постоянной нетехнологической нормы энергопотребления в зависимости от фактора времени </a:t>
                  </a:r>
                  <a14:m>
                    <m:oMath xmlns:m="http://schemas.openxmlformats.org/officeDocument/2006/math">
                      <m:sPre>
                        <m:sPre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PrePr>
                        <m:sub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𝑇</m:t>
                          </m:r>
                        </m:sub>
                        <m:sup/>
                        <m:e>
                          <m:sSubSup>
                            <m:sSubSupPr>
                              <m:ctrlP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SupPr>
                            <m:e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𝑓𝑐</m:t>
                              </m:r>
                            </m:sub>
                            <m:sup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𝑒</m:t>
                              </m:r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ru-RU" sz="14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ru-RU" sz="14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𝑡𝑒𝑛𝑑</m:t>
                                  </m:r>
                                </m:e>
                                <m:sub>
                                  <m:r>
                                    <a:rPr lang="ru-RU" sz="14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𝑛</m:t>
                                  </m:r>
                                </m:sub>
                              </m:sSub>
                            </m:sup>
                          </m:sSubSup>
                        </m:e>
                      </m:sPre>
                    </m:oMath>
                  </a14:m>
                  <a:endParaRPr lang="ru-RU" sz="12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11" name="Rectangle 4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035040" y="2457907"/>
                  <a:ext cx="2840355" cy="1100455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Rectangle 428"/>
                <p:cNvSpPr>
                  <a:spLocks noChangeArrowheads="1"/>
                </p:cNvSpPr>
                <p:nvPr/>
              </p:nvSpPr>
              <p:spPr bwMode="auto">
                <a:xfrm>
                  <a:off x="2794406" y="2443276"/>
                  <a:ext cx="2971800" cy="111887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3Б. Расчет</a:t>
                  </a:r>
                </a:p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постоянной нетехнологической нормы энергопотребления в зависимости от количества обслуживающих операций </a:t>
                  </a:r>
                  <a14:m>
                    <m:oMath xmlns:m="http://schemas.openxmlformats.org/officeDocument/2006/math">
                      <m:sPre>
                        <m:sPre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PrePr>
                        <m:sub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𝐷𝑅</m:t>
                          </m:r>
                        </m:sub>
                        <m:sup/>
                        <m:e>
                          <m:sSubSup>
                            <m:sSubSupPr>
                              <m:ctrlP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SupPr>
                            <m:e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𝑓𝑐</m:t>
                              </m:r>
                            </m:sub>
                            <m:sup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𝑒</m:t>
                              </m:r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 </m:t>
                              </m:r>
                              <m:sSub>
                                <m:sSubPr>
                                  <m:ctrlPr>
                                    <a:rPr lang="ru-RU" sz="12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𝑡𝑒𝑛𝑑</m:t>
                                  </m:r>
                                </m:e>
                                <m:sub>
                                  <m:r>
                                    <a:rPr lang="ru-RU" sz="1200" i="1">
                                      <a:effectLst/>
                                      <a:latin typeface="Cambria Math"/>
                                      <a:ea typeface="Times New Roman"/>
                                    </a:rPr>
                                    <m:t>𝑛</m:t>
                                  </m:r>
                                </m:sub>
                              </m:sSub>
                            </m:sup>
                          </m:sSubSup>
                        </m:e>
                      </m:sPre>
                    </m:oMath>
                  </a14:m>
                  <a:endParaRPr lang="ru-RU" sz="12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12" name="Rectangle 4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794406" y="2443276"/>
                  <a:ext cx="2971800" cy="1118870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Rectangle 429"/>
                <p:cNvSpPr>
                  <a:spLocks noChangeArrowheads="1"/>
                </p:cNvSpPr>
                <p:nvPr/>
              </p:nvSpPr>
              <p:spPr bwMode="auto">
                <a:xfrm>
                  <a:off x="0" y="3774643"/>
                  <a:ext cx="2628900" cy="99949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4А. Расчет</a:t>
                  </a:r>
                </a:p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общей переменной технологической нормы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SupPr>
                        <m:e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𝑢</m:t>
                          </m:r>
                        </m:e>
                        <m:sub>
                          <m:r>
                            <a:rPr lang="en-US" sz="1200" i="1">
                              <a:effectLst/>
                              <a:latin typeface="Cambria Math"/>
                              <a:ea typeface="Times New Roman"/>
                            </a:rPr>
                            <m:t>𝑣𝑐</m:t>
                          </m:r>
                        </m:sub>
                        <m:sup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  </m:t>
                          </m:r>
                        </m:sup>
                      </m:sSubSup>
                    </m:oMath>
                  </a14:m>
                  <a:endParaRPr lang="ru-RU" sz="12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13" name="Rectangle 42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0" y="3774643"/>
                  <a:ext cx="2628900" cy="999490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4" name="Rectangle 430"/>
                <p:cNvSpPr>
                  <a:spLocks noChangeArrowheads="1"/>
                </p:cNvSpPr>
                <p:nvPr/>
              </p:nvSpPr>
              <p:spPr bwMode="auto">
                <a:xfrm>
                  <a:off x="2852755" y="3767046"/>
                  <a:ext cx="2971800" cy="1024052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4Б. Расчет</a:t>
                  </a:r>
                </a:p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общей постоянной нетехнологической нормы в зависимости от количества </a:t>
                  </a:r>
                </a:p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обслуживающих операций </a:t>
                  </a:r>
                  <a14:m>
                    <m:oMath xmlns:m="http://schemas.openxmlformats.org/officeDocument/2006/math">
                      <m:sPre>
                        <m:sPre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PrePr>
                        <m:sub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𝐷𝑅</m:t>
                          </m:r>
                        </m:sub>
                        <m:sup/>
                        <m:e>
                          <m:sSubSup>
                            <m:sSubSupPr>
                              <m:ctrlP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SupPr>
                            <m:e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𝑓𝑐</m:t>
                              </m:r>
                            </m:sub>
                            <m:sup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𝑒</m:t>
                              </m:r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 </m:t>
                              </m:r>
                            </m:sup>
                          </m:sSubSup>
                        </m:e>
                      </m:sPre>
                    </m:oMath>
                  </a14:m>
                  <a:endParaRPr lang="ru-RU" sz="120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 </a:t>
                  </a:r>
                  <a:endParaRPr lang="ru-RU" sz="12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14" name="Rectangle 43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2852755" y="3767046"/>
                  <a:ext cx="2971800" cy="102405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5" name="Rectangle 431"/>
                <p:cNvSpPr>
                  <a:spLocks noChangeArrowheads="1"/>
                </p:cNvSpPr>
                <p:nvPr/>
              </p:nvSpPr>
              <p:spPr bwMode="auto">
                <a:xfrm>
                  <a:off x="6035040" y="3752697"/>
                  <a:ext cx="2857500" cy="1028065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4В. Расчет</a:t>
                  </a:r>
                </a:p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постоянной нетехнологической нормы энергопотребления, в которой расход ресурсов зависит от фактора времени </a:t>
                  </a:r>
                  <a14:m>
                    <m:oMath xmlns:m="http://schemas.openxmlformats.org/officeDocument/2006/math">
                      <m:sPre>
                        <m:sPre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PrePr>
                        <m:sub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𝑇</m:t>
                          </m:r>
                        </m:sub>
                        <m:sup/>
                        <m:e>
                          <m:sSubSup>
                            <m:sSubSupPr>
                              <m:ctrlP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SupPr>
                            <m:e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𝑓𝑐</m:t>
                              </m:r>
                            </m:sub>
                            <m:sup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𝑒</m:t>
                              </m:r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 </m:t>
                              </m:r>
                            </m:sup>
                          </m:sSubSup>
                        </m:e>
                      </m:sPre>
                    </m:oMath>
                  </a14:m>
                  <a:endParaRPr lang="ru-RU" sz="120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 </a:t>
                  </a:r>
                  <a:endParaRPr lang="ru-RU" sz="1200">
                    <a:effectLst/>
                    <a:latin typeface="Times New Roman"/>
                    <a:ea typeface="Times New Roman"/>
                  </a:endParaRPr>
                </a:p>
                <a:p>
                  <a:pPr>
                    <a:spcAft>
                      <a:spcPts val="0"/>
                    </a:spcAft>
                  </a:pPr>
                  <a:r>
                    <a:rPr lang="ru-RU" sz="1000">
                      <a:effectLst/>
                      <a:latin typeface="Times New Roman"/>
                      <a:ea typeface="Times New Roman"/>
                    </a:rPr>
                    <a:t> </a:t>
                  </a:r>
                  <a:endParaRPr lang="ru-RU" sz="12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15" name="Rectangle 43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6035040" y="3752697"/>
                  <a:ext cx="2857500" cy="10280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6" name="Rectangle 432"/>
                <p:cNvSpPr>
                  <a:spLocks noChangeArrowheads="1"/>
                </p:cNvSpPr>
                <p:nvPr/>
              </p:nvSpPr>
              <p:spPr bwMode="auto">
                <a:xfrm>
                  <a:off x="0" y="5062118"/>
                  <a:ext cx="8898255" cy="447040"/>
                </a:xfrm>
                <a:prstGeom prst="rect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 algn="ctr">
                    <a:spcAft>
                      <a:spcPts val="0"/>
                    </a:spcAft>
                  </a:pPr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5. Формирование плановой заявки на энергопотребление на выполнение производственного задания: 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SupPr>
                        <m:e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𝑢</m:t>
                          </m:r>
                        </m:e>
                        <m:sub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𝑝𝑙</m:t>
                          </m:r>
                        </m:sub>
                        <m:sup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</m:sup>
                      </m:sSubSup>
                    </m:oMath>
                  </a14:m>
                  <a:r>
                    <a:rPr lang="ru-RU" sz="1200">
                      <a:effectLst/>
                      <a:latin typeface="Times New Roman"/>
                      <a:ea typeface="Times New Roman"/>
                    </a:rPr>
                    <a:t>=</a:t>
                  </a:r>
                  <a14:m>
                    <m:oMath xmlns:m="http://schemas.openxmlformats.org/officeDocument/2006/math">
                      <m:sSubSup>
                        <m:sSubSup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SubSupPr>
                        <m:e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𝑢</m:t>
                          </m:r>
                        </m:e>
                        <m:sub>
                          <m:r>
                            <a:rPr lang="en-US" sz="1200" i="1">
                              <a:effectLst/>
                              <a:latin typeface="Cambria Math"/>
                              <a:ea typeface="Times New Roman"/>
                            </a:rPr>
                            <m:t>𝑣𝑐</m:t>
                          </m:r>
                        </m:sub>
                        <m:sup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𝑒</m:t>
                          </m:r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  </m:t>
                          </m:r>
                        </m:sup>
                      </m:sSubSup>
                      <m:r>
                        <a:rPr lang="ru-RU" sz="1200" i="1">
                          <a:effectLst/>
                          <a:latin typeface="Cambria Math"/>
                          <a:ea typeface="Times New Roman"/>
                        </a:rPr>
                        <m:t>+</m:t>
                      </m:r>
                      <m:sPre>
                        <m:sPre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PrePr>
                        <m:sub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𝐷𝑅</m:t>
                          </m:r>
                        </m:sub>
                        <m:sup/>
                        <m:e>
                          <m:sSubSup>
                            <m:sSubSupPr>
                              <m:ctrlP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SupPr>
                            <m:e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𝑓𝑐</m:t>
                              </m:r>
                            </m:sub>
                            <m:sup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𝑒</m:t>
                              </m:r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 </m:t>
                              </m:r>
                            </m:sup>
                          </m:sSubSup>
                        </m:e>
                      </m:sPre>
                      <m:r>
                        <a:rPr lang="ru-RU" sz="1200" i="1">
                          <a:effectLst/>
                          <a:latin typeface="Cambria Math"/>
                          <a:ea typeface="Times New Roman"/>
                        </a:rPr>
                        <m:t>+</m:t>
                      </m:r>
                      <m:sPre>
                        <m:sPrePr>
                          <m:ctrlP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</m:ctrlPr>
                        </m:sPrePr>
                        <m:sub>
                          <m:r>
                            <a:rPr lang="ru-RU" sz="1200" i="1">
                              <a:effectLst/>
                              <a:latin typeface="Cambria Math"/>
                              <a:ea typeface="Times New Roman"/>
                            </a:rPr>
                            <m:t>𝑇</m:t>
                          </m:r>
                        </m:sub>
                        <m:sup/>
                        <m:e>
                          <m:sSubSup>
                            <m:sSubSupPr>
                              <m:ctrlP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</m:ctrlPr>
                            </m:sSubSupPr>
                            <m:e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𝑢</m:t>
                              </m:r>
                            </m:e>
                            <m:sub>
                              <m:r>
                                <a:rPr lang="en-US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𝑓𝑐</m:t>
                              </m:r>
                            </m:sub>
                            <m:sup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𝑒</m:t>
                              </m:r>
                              <m:r>
                                <a:rPr lang="ru-RU" sz="1200" i="1">
                                  <a:effectLst/>
                                  <a:latin typeface="Cambria Math"/>
                                  <a:ea typeface="Times New Roman"/>
                                </a:rPr>
                                <m:t> </m:t>
                              </m:r>
                            </m:sup>
                          </m:sSubSup>
                        </m:e>
                      </m:sPre>
                    </m:oMath>
                  </a14:m>
                  <a:endParaRPr lang="ru-RU" sz="1200">
                    <a:effectLst/>
                    <a:latin typeface="Times New Roman"/>
                    <a:ea typeface="Times New Roman"/>
                  </a:endParaRPr>
                </a:p>
              </p:txBody>
            </p:sp>
          </mc:Choice>
          <mc:Fallback xmlns="">
            <p:sp>
              <p:nvSpPr>
                <p:cNvPr id="16" name="Rectangle 43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0" y="5062118"/>
                  <a:ext cx="8898255" cy="447040"/>
                </a:xfrm>
                <a:prstGeom prst="rect">
                  <a:avLst/>
                </a:prstGeom>
                <a:blipFill rotWithShape="1">
                  <a:blip r:embed="rId9"/>
                  <a:stretch>
                    <a:fillRect/>
                  </a:stretch>
                </a:blip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r>
                    <a:rPr lang="ru-RU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7" name="AutoShape 433"/>
            <p:cNvSpPr>
              <a:spLocks noChangeArrowheads="1"/>
            </p:cNvSpPr>
            <p:nvPr/>
          </p:nvSpPr>
          <p:spPr bwMode="auto">
            <a:xfrm>
              <a:off x="2026187" y="234078"/>
              <a:ext cx="256017" cy="114300"/>
            </a:xfrm>
            <a:prstGeom prst="rightArrow">
              <a:avLst>
                <a:gd name="adj1" fmla="val 50000"/>
                <a:gd name="adj2" fmla="val 76111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8" name="AutoShape 435"/>
            <p:cNvSpPr>
              <a:spLocks noChangeArrowheads="1"/>
            </p:cNvSpPr>
            <p:nvPr/>
          </p:nvSpPr>
          <p:spPr bwMode="auto">
            <a:xfrm>
              <a:off x="6839712" y="234086"/>
              <a:ext cx="342900" cy="114300"/>
            </a:xfrm>
            <a:prstGeom prst="leftArrow">
              <a:avLst>
                <a:gd name="adj1" fmla="val 50000"/>
                <a:gd name="adj2" fmla="val 75000"/>
              </a:avLst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19" name="AutoShape 497"/>
            <p:cNvCxnSpPr>
              <a:cxnSpLocks noChangeShapeType="1"/>
            </p:cNvCxnSpPr>
            <p:nvPr/>
          </p:nvCxnSpPr>
          <p:spPr bwMode="auto">
            <a:xfrm>
              <a:off x="4345229" y="4791456"/>
              <a:ext cx="635" cy="27686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0" name="AutoShape 498"/>
            <p:cNvCxnSpPr>
              <a:cxnSpLocks noChangeShapeType="1"/>
            </p:cNvCxnSpPr>
            <p:nvPr/>
          </p:nvCxnSpPr>
          <p:spPr bwMode="auto">
            <a:xfrm>
              <a:off x="7454189" y="4791456"/>
              <a:ext cx="635" cy="27686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1" name="AutoShape 499"/>
            <p:cNvCxnSpPr>
              <a:cxnSpLocks noChangeShapeType="1"/>
            </p:cNvCxnSpPr>
            <p:nvPr/>
          </p:nvCxnSpPr>
          <p:spPr bwMode="auto">
            <a:xfrm>
              <a:off x="1185062" y="3562502"/>
              <a:ext cx="0" cy="212116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AutoShape 500"/>
            <p:cNvCxnSpPr>
              <a:cxnSpLocks noChangeShapeType="1"/>
            </p:cNvCxnSpPr>
            <p:nvPr/>
          </p:nvCxnSpPr>
          <p:spPr bwMode="auto">
            <a:xfrm>
              <a:off x="4337913" y="3562502"/>
              <a:ext cx="0" cy="21176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AutoShape 501"/>
            <p:cNvCxnSpPr>
              <a:cxnSpLocks noChangeShapeType="1"/>
            </p:cNvCxnSpPr>
            <p:nvPr/>
          </p:nvCxnSpPr>
          <p:spPr bwMode="auto">
            <a:xfrm>
              <a:off x="7454189" y="3555187"/>
              <a:ext cx="635" cy="20510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AutoShape 502"/>
            <p:cNvCxnSpPr>
              <a:cxnSpLocks noChangeShapeType="1"/>
            </p:cNvCxnSpPr>
            <p:nvPr/>
          </p:nvCxnSpPr>
          <p:spPr bwMode="auto">
            <a:xfrm>
              <a:off x="2414016" y="2165299"/>
              <a:ext cx="0" cy="292786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5" name="AutoShape 503"/>
            <p:cNvCxnSpPr>
              <a:cxnSpLocks noChangeShapeType="1"/>
            </p:cNvCxnSpPr>
            <p:nvPr/>
          </p:nvCxnSpPr>
          <p:spPr bwMode="auto">
            <a:xfrm>
              <a:off x="4279392" y="2172614"/>
              <a:ext cx="635" cy="27686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AutoShape 504"/>
            <p:cNvCxnSpPr>
              <a:cxnSpLocks noChangeShapeType="1"/>
            </p:cNvCxnSpPr>
            <p:nvPr/>
          </p:nvCxnSpPr>
          <p:spPr bwMode="auto">
            <a:xfrm>
              <a:off x="6473952" y="2165299"/>
              <a:ext cx="0" cy="30612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AutoShape 506"/>
            <p:cNvCxnSpPr>
              <a:cxnSpLocks noChangeShapeType="1"/>
            </p:cNvCxnSpPr>
            <p:nvPr/>
          </p:nvCxnSpPr>
          <p:spPr bwMode="auto">
            <a:xfrm>
              <a:off x="4272077" y="577900"/>
              <a:ext cx="635" cy="291956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sm" len="sm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8" name="Rectangle 3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5241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5241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alt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5241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69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26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7046395"/>
              </p:ext>
            </p:extLst>
          </p:nvPr>
        </p:nvGraphicFramePr>
        <p:xfrm>
          <a:off x="457200" y="1782921"/>
          <a:ext cx="8229599" cy="4159190"/>
        </p:xfrm>
        <a:graphic>
          <a:graphicData uri="http://schemas.openxmlformats.org/drawingml/2006/table">
            <a:tbl>
              <a:tblPr firstRow="1" firstCol="1" bandRow="1" bandCol="1">
                <a:tableStyleId>{2D5ABB26-0587-4C30-8999-92F81FD0307C}</a:tableStyleId>
              </a:tblPr>
              <a:tblGrid>
                <a:gridCol w="3308004"/>
                <a:gridCol w="1640342"/>
                <a:gridCol w="1640342"/>
                <a:gridCol w="1640911"/>
              </a:tblGrid>
              <a:tr h="891255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ТВС-модель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Метод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энергетических профилей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</a:t>
                      </a:r>
                    </a:p>
                    <a:p>
                      <a:pPr marL="0"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абсолютное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17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Плановая заявка на потребление электроэнергии, кВт/ч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13 037 255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21 446 946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9 266 991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17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Фактическое потребление электроэнергии, кВт/ч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13 193 702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13 193 702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17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Отклонение фактического энергопотребления от планового, кВт/ч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156 447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8 253 244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8 096 797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4170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Фактическая стоимость энергоресурсов, руб.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10 426 153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11 846 454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1 420 301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91255">
                <a:tc>
                  <a:txBody>
                    <a:bodyPr/>
                    <a:lstStyle/>
                    <a:p>
                      <a:pPr marL="0" lvl="0"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Переплата за энергоресурсы вследствие неточного планирования энергопотребления, руб. 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25 032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1 320 519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1 295 488</a:t>
                      </a:r>
                    </a:p>
                    <a:p>
                      <a:pPr marR="140970" indent="20955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1466" marR="61466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323528" y="404664"/>
            <a:ext cx="8496944" cy="1015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2063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0638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ОЦЕНКИ СТОИМОСТИ ЭНЕРГОПОТРЕБЛЕНИЯ НА ОСНОВЕ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063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ТВС-МОДЕЛИ И МЕТОДОМ ЭНЕРГЕТИЧЕСКИХ ПРОФИЛЕЙ (ЗА ГОД),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0638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ПО ДАННЫМ ОАО «ПОЛИСТРОМ»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20638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305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7920880" cy="864096"/>
          </a:xfrm>
        </p:spPr>
        <p:txBody>
          <a:bodyPr>
            <a:normAutofit/>
          </a:bodyPr>
          <a:lstStyle/>
          <a:p>
            <a:r>
              <a:rPr lang="ru-RU" sz="1800" dirty="0" smtClean="0"/>
              <a:t>Оценка соответствия методологий управления затратами задачам управления</a:t>
            </a:r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27</a:t>
            </a:fld>
            <a:endParaRPr lang="ru-RU"/>
          </a:p>
        </p:txBody>
      </p:sp>
      <p:graphicFrame>
        <p:nvGraphicFramePr>
          <p:cNvPr id="22" name="Диаграмма 2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62838847"/>
              </p:ext>
            </p:extLst>
          </p:nvPr>
        </p:nvGraphicFramePr>
        <p:xfrm>
          <a:off x="467544" y="1268760"/>
          <a:ext cx="7992888" cy="4536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899592" y="5013176"/>
            <a:ext cx="6889065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25241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Значения баллов заданы экспертным путем: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0 – метод не решает управленческую задачу;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 – решает с погрешностью, с помощью применения дополнительных методов;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 – решает частично, с погрешностью; </a:t>
            </a:r>
            <a:endParaRPr kumimoji="0" lang="ru-RU" alt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alt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– решает в соответствии с потребностью управленческой практики.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04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26005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Специфика рынка газа</a:t>
            </a: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27377" y="5885497"/>
            <a:ext cx="521087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0767014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Стрелка вправо 12"/>
          <p:cNvSpPr/>
          <p:nvPr/>
        </p:nvSpPr>
        <p:spPr>
          <a:xfrm>
            <a:off x="3059832" y="3645024"/>
            <a:ext cx="86409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>
            <a:off x="3059832" y="5085184"/>
            <a:ext cx="864096" cy="50405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Блок-схема: альтернативный процесс 14"/>
          <p:cNvSpPr/>
          <p:nvPr/>
        </p:nvSpPr>
        <p:spPr>
          <a:xfrm>
            <a:off x="3923928" y="3284984"/>
            <a:ext cx="1584176" cy="2736304"/>
          </a:xfrm>
          <a:prstGeom prst="flowChartAlternateProcess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ru-RU" sz="2000" dirty="0" err="1" smtClean="0"/>
              <a:t>Финан-совые</a:t>
            </a:r>
            <a:r>
              <a:rPr lang="ru-RU" sz="2000" dirty="0" smtClean="0"/>
              <a:t> </a:t>
            </a:r>
            <a:r>
              <a:rPr lang="ru-RU" sz="2000" dirty="0" err="1" smtClean="0"/>
              <a:t>последс-твия</a:t>
            </a:r>
            <a:r>
              <a:rPr lang="ru-RU" sz="2000" dirty="0" smtClean="0"/>
              <a:t> </a:t>
            </a:r>
            <a:endParaRPr lang="ru-RU" sz="2000" dirty="0"/>
          </a:p>
        </p:txBody>
      </p:sp>
      <p:sp>
        <p:nvSpPr>
          <p:cNvPr id="16" name="Стрелка вправо 15"/>
          <p:cNvSpPr/>
          <p:nvPr/>
        </p:nvSpPr>
        <p:spPr>
          <a:xfrm>
            <a:off x="5508104" y="4509120"/>
            <a:ext cx="288032" cy="360040"/>
          </a:xfrm>
          <a:prstGeom prst="rightArrow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97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26005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Сколько стоит для потребителей несовершенство планирования энергопотребления? </a:t>
            </a: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27377" y="5885497"/>
            <a:ext cx="521087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587854"/>
              </p:ext>
            </p:extLst>
          </p:nvPr>
        </p:nvGraphicFramePr>
        <p:xfrm>
          <a:off x="457200" y="1628801"/>
          <a:ext cx="7620000" cy="44644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10000"/>
                <a:gridCol w="3810000"/>
              </a:tblGrid>
              <a:tr h="1219119"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Зоны 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95250" marB="95250" anchor="ctr"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</a:rPr>
                        <a:t>Увеличение обязательств </a:t>
                      </a:r>
                      <a:r>
                        <a:rPr lang="ru-RU" sz="2000" dirty="0">
                          <a:effectLst/>
                        </a:rPr>
                        <a:t>по оплате </a:t>
                      </a:r>
                      <a:r>
                        <a:rPr lang="ru-RU" sz="2000" dirty="0" smtClean="0">
                          <a:effectLst/>
                        </a:rPr>
                        <a:t>электроэнергии за год на каждый мега ватт отклонений, руб.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675" marR="66675" marT="95250" marB="95250" anchor="ctr"/>
                </a:tc>
              </a:tr>
              <a:tr h="649075"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Средняя Волга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289 080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649075"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Центр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308 790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649075"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Северо-Запад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429 240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649075"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Юг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459 900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  <a:tr h="649075"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</a:rPr>
                        <a:t>Урал</a:t>
                      </a:r>
                      <a:endParaRPr lang="ru-RU" sz="2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  <a:tc>
                  <a:txBody>
                    <a:bodyPr/>
                    <a:lstStyle/>
                    <a:p>
                      <a:pPr indent="252095" algn="l">
                        <a:lnSpc>
                          <a:spcPts val="15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</a:rPr>
                        <a:t>280 320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7150" marR="57150" marT="57150" marB="5715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657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8291264" cy="126005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 чем причина возникновения отклонений между планом и фактом энергопотребления? </a:t>
            </a: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27377" y="5885497"/>
            <a:ext cx="521087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9746505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34784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26005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В чем проявляется ущерб от некорректного планирования? </a:t>
            </a: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27377" y="5885497"/>
            <a:ext cx="521087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8144317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68952" cy="756002"/>
          </a:xfrm>
        </p:spPr>
        <p:txBody>
          <a:bodyPr>
            <a:normAutofit fontScale="90000"/>
          </a:bodyPr>
          <a:lstStyle/>
          <a:p>
            <a:pPr lvl="0" algn="ctr" fontAlgn="base">
              <a:spcAft>
                <a:spcPct val="0"/>
              </a:spcAft>
            </a:pPr>
            <a:r>
              <a:rPr lang="ru-RU" altLang="ru-RU" sz="180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АПРОБАЦИЯ </a:t>
            </a:r>
            <a:r>
              <a:rPr lang="ru-RU" altLang="ru-RU" sz="1800" cap="none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ТВС-МЕТОДОЛОГИИ </a:t>
            </a:r>
            <a:r>
              <a:rPr lang="ru-RU" altLang="ru-RU" sz="180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ДЛЯ ПРОВЕДЕНИЯ ФАКТОРНОГО АНАЛИЗА ЗАТРАТ </a:t>
            </a:r>
            <a:r>
              <a:rPr lang="ru-RU" altLang="ru-RU" sz="1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1800" cap="none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ДЛЯ ЦЕЛЕЙ МОТИВАЦИИ ТРУДА (по операции «Обжиг», «Пылеулов»)</a:t>
            </a:r>
            <a:r>
              <a:rPr lang="ru-RU" altLang="ru-RU" sz="1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1800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845698" y="6165304"/>
            <a:ext cx="1315721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 dirty="0"/>
          </a:p>
        </p:txBody>
      </p: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467544" y="836712"/>
            <a:ext cx="7776864" cy="5230361"/>
            <a:chOff x="0" y="0"/>
            <a:chExt cx="36798" cy="41619"/>
          </a:xfrm>
        </p:grpSpPr>
        <p:grpSp>
          <p:nvGrpSpPr>
            <p:cNvPr id="7" name="Группа 6"/>
            <p:cNvGrpSpPr>
              <a:grpSpLocks/>
            </p:cNvGrpSpPr>
            <p:nvPr/>
          </p:nvGrpSpPr>
          <p:grpSpPr bwMode="auto">
            <a:xfrm>
              <a:off x="0" y="0"/>
              <a:ext cx="36688" cy="22221"/>
              <a:chOff x="0" y="0"/>
              <a:chExt cx="36688" cy="22221"/>
            </a:xfrm>
          </p:grpSpPr>
          <p:sp>
            <p:nvSpPr>
              <p:cNvPr id="16" name="Прямоугольник 15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6688" cy="22221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 dirty="0">
                    <a:effectLst/>
                    <a:latin typeface="Times New Roman"/>
                    <a:ea typeface="Times New Roman"/>
                  </a:rPr>
                  <a:t>Факторный анализ  затрат на основе АВС-метода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7" name="Прямоугольник 16"/>
                  <p:cNvSpPr>
                    <a:spLocks noChangeArrowheads="1"/>
                  </p:cNvSpPr>
                  <p:nvPr/>
                </p:nvSpPr>
                <p:spPr bwMode="auto">
                  <a:xfrm>
                    <a:off x="3356" y="2662"/>
                    <a:ext cx="32258" cy="7055"/>
                  </a:xfrm>
                  <a:prstGeom prst="rect">
                    <a:avLst/>
                  </a:prstGeom>
                  <a:solidFill>
                    <a:srgbClr val="FFFFFF"/>
                  </a:solid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 rot="0" vert="horz" wrap="square" lIns="91440" tIns="45720" rIns="91440" bIns="45720" anchor="ctr" anchorCtr="0" upright="1">
                    <a:noAutofit/>
                  </a:bodyPr>
                  <a:lstStyle/>
                  <a:p>
                    <a:pPr algn="ctr">
                      <a:spcAft>
                        <a:spcPts val="0"/>
                      </a:spcAft>
                    </a:pPr>
                    <a:r>
                      <a:rPr lang="ru-RU" sz="1600" dirty="0">
                        <a:effectLst/>
                        <a:latin typeface="Times New Roman"/>
                        <a:ea typeface="Times New Roman"/>
                      </a:rPr>
                      <a:t>Отклонение фактических затрат от плановых на этапе обжига (ЦФО - обжигальщик)</a:t>
                    </a:r>
                  </a:p>
                  <a:p>
                    <a:pPr algn="ctr">
                      <a:spcAft>
                        <a:spcPts val="0"/>
                      </a:spcAft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ru-RU" sz="1600" i="1">
                              <a:effectLst/>
                              <a:latin typeface="Cambria Math"/>
                              <a:ea typeface="Times New Roman"/>
                            </a:rPr>
                            <m:t>∆С=−30558 руб.</m:t>
                          </m:r>
                        </m:oMath>
                      </m:oMathPara>
                    </a14:m>
                    <a:endParaRPr lang="ru-RU" sz="1600" dirty="0">
                      <a:effectLst/>
                      <a:latin typeface="Times New Roman"/>
                      <a:ea typeface="Times New Roman"/>
                    </a:endParaRPr>
                  </a:p>
                </p:txBody>
              </p:sp>
            </mc:Choice>
            <mc:Fallback xmlns="">
              <p:sp>
                <p:nvSpPr>
                  <p:cNvPr id="17" name="Прямоугольник 1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3356" y="2662"/>
                    <a:ext cx="32258" cy="7055"/>
                  </a:xfrm>
                  <a:prstGeom prst="rect">
                    <a:avLst/>
                  </a:prstGeom>
                  <a:blipFill rotWithShape="1">
                    <a:blip r:embed="rId2"/>
                    <a:stretch>
                      <a:fillRect/>
                    </a:stretch>
                  </a:blipFill>
                  <a:ln w="25400">
                    <a:solidFill>
                      <a:srgbClr val="000000"/>
                    </a:solidFill>
                    <a:miter lim="800000"/>
                    <a:headEnd/>
                    <a:tailEnd/>
                  </a:ln>
                </p:spPr>
                <p:txBody>
                  <a:bodyPr/>
                  <a:lstStyle/>
                  <a:p>
                    <a:r>
                      <a:rPr lang="ru-RU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8" name="Прямая соединительная линия 17"/>
              <p:cNvCxnSpPr/>
              <p:nvPr/>
            </p:nvCxnSpPr>
            <p:spPr bwMode="auto">
              <a:xfrm>
                <a:off x="6481" y="10880"/>
                <a:ext cx="2430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9" name="Прямая со стрелкой 18"/>
              <p:cNvCxnSpPr>
                <a:cxnSpLocks noChangeShapeType="1"/>
              </p:cNvCxnSpPr>
              <p:nvPr/>
            </p:nvCxnSpPr>
            <p:spPr bwMode="auto">
              <a:xfrm>
                <a:off x="6481" y="10880"/>
                <a:ext cx="0" cy="161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0" name="Прямая со стрелкой 19"/>
              <p:cNvCxnSpPr>
                <a:cxnSpLocks noChangeShapeType="1"/>
              </p:cNvCxnSpPr>
              <p:nvPr/>
            </p:nvCxnSpPr>
            <p:spPr bwMode="auto">
              <a:xfrm>
                <a:off x="18866" y="10880"/>
                <a:ext cx="0" cy="149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1" name="Прямоугольник 20"/>
              <p:cNvSpPr>
                <a:spLocks noChangeArrowheads="1"/>
              </p:cNvSpPr>
              <p:nvPr/>
            </p:nvSpPr>
            <p:spPr bwMode="auto">
              <a:xfrm>
                <a:off x="694" y="12500"/>
                <a:ext cx="10877" cy="878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effectLst/>
                    <a:latin typeface="Times New Roman"/>
                    <a:ea typeface="Times New Roman"/>
                  </a:rPr>
                  <a:t>Влияние объема производства </a:t>
                </a:r>
              </a:p>
              <a:p>
                <a:pPr algn="ctr">
                  <a:spcAft>
                    <a:spcPts val="0"/>
                  </a:spcAft>
                </a:pPr>
                <a:r>
                  <a:rPr lang="ru-RU" sz="1600">
                    <a:effectLst/>
                    <a:latin typeface="Times New Roman"/>
                    <a:ea typeface="Times New Roman"/>
                  </a:rPr>
                  <a:t>-60445 руб.</a:t>
                </a:r>
              </a:p>
            </p:txBody>
          </p:sp>
          <p:sp>
            <p:nvSpPr>
              <p:cNvPr id="22" name="Прямоугольник 21"/>
              <p:cNvSpPr>
                <a:spLocks noChangeArrowheads="1"/>
              </p:cNvSpPr>
              <p:nvPr/>
            </p:nvSpPr>
            <p:spPr bwMode="auto">
              <a:xfrm>
                <a:off x="12847" y="12384"/>
                <a:ext cx="12064" cy="878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 dirty="0">
                    <a:effectLst/>
                    <a:latin typeface="Times New Roman"/>
                    <a:ea typeface="Times New Roman"/>
                  </a:rPr>
                  <a:t>Влияние удельного расхода ресурса </a:t>
                </a:r>
              </a:p>
              <a:p>
                <a:pPr algn="ctr">
                  <a:spcAft>
                    <a:spcPts val="0"/>
                  </a:spcAft>
                </a:pPr>
                <a:r>
                  <a:rPr lang="ru-RU" sz="1600" dirty="0">
                    <a:effectLst/>
                    <a:latin typeface="Times New Roman"/>
                    <a:ea typeface="Times New Roman"/>
                  </a:rPr>
                  <a:t>+111629 руб. </a:t>
                </a:r>
              </a:p>
            </p:txBody>
          </p:sp>
          <p:sp>
            <p:nvSpPr>
              <p:cNvPr id="23" name="Прямоугольник 22"/>
              <p:cNvSpPr>
                <a:spLocks noChangeArrowheads="1"/>
              </p:cNvSpPr>
              <p:nvPr/>
            </p:nvSpPr>
            <p:spPr bwMode="auto">
              <a:xfrm>
                <a:off x="25927" y="12500"/>
                <a:ext cx="9727" cy="8788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effectLst/>
                    <a:latin typeface="Times New Roman"/>
                    <a:ea typeface="Times New Roman"/>
                  </a:rPr>
                  <a:t>Влияние цены на ресурсы </a:t>
                </a:r>
              </a:p>
              <a:p>
                <a:pPr algn="ctr">
                  <a:spcAft>
                    <a:spcPts val="0"/>
                  </a:spcAft>
                </a:pPr>
                <a:r>
                  <a:rPr lang="ru-RU" sz="1600">
                    <a:effectLst/>
                    <a:latin typeface="Times New Roman"/>
                    <a:ea typeface="Times New Roman"/>
                  </a:rPr>
                  <a:t>-81742 руб.</a:t>
                </a:r>
              </a:p>
            </p:txBody>
          </p:sp>
          <p:cxnSp>
            <p:nvCxnSpPr>
              <p:cNvPr id="24" name="Прямая со стрелкой 23"/>
              <p:cNvCxnSpPr>
                <a:cxnSpLocks noChangeShapeType="1"/>
              </p:cNvCxnSpPr>
              <p:nvPr/>
            </p:nvCxnSpPr>
            <p:spPr bwMode="auto">
              <a:xfrm>
                <a:off x="30788" y="10880"/>
                <a:ext cx="0" cy="149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5" name="Прямая со стрелкой 24"/>
              <p:cNvCxnSpPr>
                <a:cxnSpLocks noChangeShapeType="1"/>
              </p:cNvCxnSpPr>
              <p:nvPr/>
            </p:nvCxnSpPr>
            <p:spPr bwMode="auto">
              <a:xfrm>
                <a:off x="14121" y="9722"/>
                <a:ext cx="0" cy="104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grpSp>
          <p:nvGrpSpPr>
            <p:cNvPr id="8" name="Группа 7"/>
            <p:cNvGrpSpPr>
              <a:grpSpLocks/>
            </p:cNvGrpSpPr>
            <p:nvPr/>
          </p:nvGrpSpPr>
          <p:grpSpPr bwMode="auto">
            <a:xfrm>
              <a:off x="231" y="21297"/>
              <a:ext cx="36567" cy="20322"/>
              <a:chOff x="0" y="0"/>
              <a:chExt cx="36569" cy="20323"/>
            </a:xfrm>
          </p:grpSpPr>
          <p:sp>
            <p:nvSpPr>
              <p:cNvPr id="9" name="Rectangle 393"/>
              <p:cNvSpPr>
                <a:spLocks noChangeArrowheads="1"/>
              </p:cNvSpPr>
              <p:nvPr/>
            </p:nvSpPr>
            <p:spPr bwMode="auto">
              <a:xfrm>
                <a:off x="0" y="1967"/>
                <a:ext cx="36569" cy="18356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b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effectLst/>
                    <a:latin typeface="Times New Roman"/>
                    <a:ea typeface="Times New Roman"/>
                  </a:rPr>
                  <a:t>Факторный  анализ затрат на основе ТВС-метода</a:t>
                </a:r>
              </a:p>
            </p:txBody>
          </p:sp>
          <p:sp>
            <p:nvSpPr>
              <p:cNvPr id="10" name="Прямоугольник 9"/>
              <p:cNvSpPr>
                <a:spLocks noChangeArrowheads="1"/>
              </p:cNvSpPr>
              <p:nvPr/>
            </p:nvSpPr>
            <p:spPr bwMode="auto">
              <a:xfrm>
                <a:off x="578" y="5092"/>
                <a:ext cx="17050" cy="11799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>
                    <a:effectLst/>
                    <a:latin typeface="Times New Roman"/>
                    <a:ea typeface="Times New Roman"/>
                  </a:rPr>
                  <a:t> Влияние удельного расхода ресурса на операции пылеулова (ЦФО – оператор газоочистки) </a:t>
                </a:r>
              </a:p>
              <a:p>
                <a:pPr algn="ctr">
                  <a:spcAft>
                    <a:spcPts val="0"/>
                  </a:spcAft>
                </a:pPr>
                <a:r>
                  <a:rPr lang="ru-RU" sz="1600">
                    <a:effectLst/>
                    <a:latin typeface="Times New Roman"/>
                    <a:ea typeface="Times New Roman"/>
                  </a:rPr>
                  <a:t>+146880 руб.</a:t>
                </a:r>
              </a:p>
            </p:txBody>
          </p:sp>
          <p:sp>
            <p:nvSpPr>
              <p:cNvPr id="11" name="Прямоугольник 10"/>
              <p:cNvSpPr>
                <a:spLocks noChangeArrowheads="1"/>
              </p:cNvSpPr>
              <p:nvPr/>
            </p:nvSpPr>
            <p:spPr bwMode="auto">
              <a:xfrm>
                <a:off x="18403" y="5092"/>
                <a:ext cx="17019" cy="11802"/>
              </a:xfrm>
              <a:prstGeom prst="rect">
                <a:avLst/>
              </a:prstGeom>
              <a:solidFill>
                <a:srgbClr val="FFFFFF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ctr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ru-RU" sz="1600" dirty="0">
                    <a:effectLst/>
                    <a:latin typeface="Times New Roman"/>
                    <a:ea typeface="Times New Roman"/>
                  </a:rPr>
                  <a:t>Влияние удельного расхода ресурса на операции обжига на вращающихся печах (ЦФО – обжигальщик) </a:t>
                </a:r>
              </a:p>
              <a:p>
                <a:pPr algn="ctr">
                  <a:spcAft>
                    <a:spcPts val="0"/>
                  </a:spcAft>
                </a:pPr>
                <a:r>
                  <a:rPr lang="ru-RU" sz="1600" dirty="0">
                    <a:effectLst/>
                    <a:latin typeface="Times New Roman"/>
                    <a:ea typeface="Times New Roman"/>
                  </a:rPr>
                  <a:t>-35251 руб.</a:t>
                </a:r>
              </a:p>
            </p:txBody>
          </p:sp>
          <p:cxnSp>
            <p:nvCxnSpPr>
              <p:cNvPr id="12" name="Прямая со стрелкой 11"/>
              <p:cNvCxnSpPr>
                <a:cxnSpLocks noChangeShapeType="1"/>
              </p:cNvCxnSpPr>
              <p:nvPr/>
            </p:nvCxnSpPr>
            <p:spPr bwMode="auto">
              <a:xfrm>
                <a:off x="9375" y="3125"/>
                <a:ext cx="0" cy="19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3" name="Прямая со стрелкой 12"/>
              <p:cNvCxnSpPr>
                <a:cxnSpLocks noChangeShapeType="1"/>
              </p:cNvCxnSpPr>
              <p:nvPr/>
            </p:nvCxnSpPr>
            <p:spPr bwMode="auto">
              <a:xfrm>
                <a:off x="21297" y="3125"/>
                <a:ext cx="0" cy="19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Прямая соединительная линия 13"/>
              <p:cNvCxnSpPr/>
              <p:nvPr/>
            </p:nvCxnSpPr>
            <p:spPr bwMode="auto">
              <a:xfrm>
                <a:off x="9375" y="3125"/>
                <a:ext cx="11957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5" name="Прямая со стрелкой 14"/>
              <p:cNvCxnSpPr>
                <a:cxnSpLocks noChangeShapeType="1"/>
              </p:cNvCxnSpPr>
              <p:nvPr/>
            </p:nvCxnSpPr>
            <p:spPr bwMode="auto">
              <a:xfrm>
                <a:off x="16436" y="0"/>
                <a:ext cx="0" cy="312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arrow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</p:grpSp>
    </p:spTree>
    <p:extLst>
      <p:ext uri="{BB962C8B-B14F-4D97-AF65-F5344CB8AC3E}">
        <p14:creationId xmlns:p14="http://schemas.microsoft.com/office/powerpoint/2010/main" val="264785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19256" cy="756002"/>
          </a:xfrm>
        </p:spPr>
        <p:txBody>
          <a:bodyPr>
            <a:normAutofit/>
          </a:bodyPr>
          <a:lstStyle/>
          <a:p>
            <a:r>
              <a:rPr lang="ru-RU" sz="1800" dirty="0" err="1" smtClean="0"/>
              <a:t>Твс</a:t>
            </a:r>
            <a:r>
              <a:rPr lang="ru-RU" sz="1800" dirty="0" smtClean="0"/>
              <a:t>-методология управления затратами и энергопотреблением промышленных предприятий </a:t>
            </a:r>
            <a:endParaRPr lang="ru-RU" sz="1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668344" y="6237312"/>
            <a:ext cx="1315721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grpSp>
        <p:nvGrpSpPr>
          <p:cNvPr id="6" name="Group 472"/>
          <p:cNvGrpSpPr>
            <a:grpSpLocks/>
          </p:cNvGrpSpPr>
          <p:nvPr/>
        </p:nvGrpSpPr>
        <p:grpSpPr bwMode="auto">
          <a:xfrm>
            <a:off x="323528" y="908720"/>
            <a:ext cx="8370930" cy="5366267"/>
            <a:chOff x="1238" y="1469"/>
            <a:chExt cx="14282" cy="8756"/>
          </a:xfrm>
        </p:grpSpPr>
        <p:sp>
          <p:nvSpPr>
            <p:cNvPr id="7" name="Прямоугольник 6"/>
            <p:cNvSpPr>
              <a:spLocks noChangeArrowheads="1"/>
            </p:cNvSpPr>
            <p:nvPr/>
          </p:nvSpPr>
          <p:spPr bwMode="auto">
            <a:xfrm>
              <a:off x="1238" y="1469"/>
              <a:ext cx="14205" cy="1359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Экономический эффект</a:t>
              </a:r>
            </a:p>
            <a:p>
              <a:pPr marL="450215" indent="-221615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Минимизация затрат за счет оптимального размещения заказов на производственных мощностях</a:t>
              </a:r>
            </a:p>
            <a:p>
              <a:pPr marL="450215" indent="-221615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Увеличение прибыли от принятия к производству наиболее рентабельных заказов</a:t>
              </a:r>
            </a:p>
            <a:p>
              <a:pPr marL="450215" indent="-221615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Экономия ресурсов за счет повышения точности планирования ресурсов и соблюдения балансов в мотивации труда</a:t>
              </a:r>
            </a:p>
          </p:txBody>
        </p:sp>
        <p:sp>
          <p:nvSpPr>
            <p:cNvPr id="8" name="Прямоугольник 7"/>
            <p:cNvSpPr>
              <a:spLocks noChangeArrowheads="1"/>
            </p:cNvSpPr>
            <p:nvPr/>
          </p:nvSpPr>
          <p:spPr bwMode="auto">
            <a:xfrm>
              <a:off x="5625" y="4013"/>
              <a:ext cx="5935" cy="3059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ТВС-модель </a:t>
              </a:r>
            </a:p>
          </p:txBody>
        </p:sp>
        <p:sp>
          <p:nvSpPr>
            <p:cNvPr id="9" name="Прямоугольник 8"/>
            <p:cNvSpPr>
              <a:spLocks noChangeArrowheads="1"/>
            </p:cNvSpPr>
            <p:nvPr/>
          </p:nvSpPr>
          <p:spPr bwMode="auto">
            <a:xfrm>
              <a:off x="5837" y="5477"/>
              <a:ext cx="5324" cy="517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400">
                  <a:effectLst/>
                  <a:latin typeface="Times New Roman"/>
                  <a:ea typeface="Times New Roman"/>
                </a:rPr>
                <a:t>Функция постоянных затрат </a:t>
              </a:r>
              <a:endParaRPr lang="ru-RU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0" name="Прямоугольник 9"/>
            <p:cNvSpPr>
              <a:spLocks noChangeArrowheads="1"/>
            </p:cNvSpPr>
            <p:nvPr/>
          </p:nvSpPr>
          <p:spPr bwMode="auto">
            <a:xfrm>
              <a:off x="5837" y="6125"/>
              <a:ext cx="5327" cy="824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400">
                  <a:effectLst/>
                  <a:latin typeface="Times New Roman"/>
                  <a:ea typeface="Times New Roman"/>
                </a:rPr>
                <a:t>Методологические принципы </a:t>
              </a:r>
              <a:endParaRPr lang="ru-RU" sz="1200">
                <a:effectLst/>
                <a:latin typeface="Times New Roman"/>
                <a:ea typeface="Times New Roman"/>
              </a:endParaRPr>
            </a:p>
            <a:p>
              <a:pPr algn="ctr">
                <a:spcAft>
                  <a:spcPts val="0"/>
                </a:spcAft>
              </a:pPr>
              <a:r>
                <a:rPr lang="ru-RU" sz="1400">
                  <a:effectLst/>
                  <a:latin typeface="Times New Roman"/>
                  <a:ea typeface="Times New Roman"/>
                </a:rPr>
                <a:t>формирования затрат </a:t>
              </a:r>
              <a:endParaRPr lang="ru-RU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1" name="Прямоугольник 10"/>
            <p:cNvSpPr>
              <a:spLocks noChangeArrowheads="1"/>
            </p:cNvSpPr>
            <p:nvPr/>
          </p:nvSpPr>
          <p:spPr bwMode="auto">
            <a:xfrm>
              <a:off x="1238" y="3101"/>
              <a:ext cx="2914" cy="7124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400">
                  <a:solidFill>
                    <a:srgbClr val="000000"/>
                  </a:solidFill>
                  <a:effectLst/>
                  <a:latin typeface="Times New Roman"/>
                  <a:ea typeface="Times New Roman"/>
                </a:rPr>
                <a:t>АВС-метод </a:t>
              </a:r>
              <a:endParaRPr lang="ru-RU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2" name="Прямоугольник 11"/>
            <p:cNvSpPr>
              <a:spLocks noChangeArrowheads="1"/>
            </p:cNvSpPr>
            <p:nvPr/>
          </p:nvSpPr>
          <p:spPr bwMode="auto">
            <a:xfrm>
              <a:off x="1468" y="3543"/>
              <a:ext cx="2408" cy="3168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72000" tIns="0" rIns="0" bIns="0" anchor="ctr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Достоинства:</a:t>
              </a:r>
            </a:p>
            <a:p>
              <a:pPr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 1.Учитывает промежуточные стадии процесса</a:t>
              </a:r>
            </a:p>
            <a:p>
              <a:pPr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2. Частично отражает причинно-следственные связи между затратами и затратообразующими факторами</a:t>
              </a:r>
            </a:p>
          </p:txBody>
        </p:sp>
        <p:sp>
          <p:nvSpPr>
            <p:cNvPr id="13" name="Прямоугольник 12"/>
            <p:cNvSpPr>
              <a:spLocks noChangeArrowheads="1"/>
            </p:cNvSpPr>
            <p:nvPr/>
          </p:nvSpPr>
          <p:spPr bwMode="auto">
            <a:xfrm>
              <a:off x="1497" y="6869"/>
              <a:ext cx="2397" cy="3222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72000" tIns="0" rIns="0" bIns="0" anchor="ctr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Недостатки:</a:t>
              </a:r>
            </a:p>
            <a:p>
              <a:pPr>
                <a:spcAft>
                  <a:spcPts val="0"/>
                </a:spcAft>
              </a:pPr>
              <a:r>
                <a:rPr lang="ru-RU" sz="1200" dirty="0" smtClean="0">
                  <a:effectLst/>
                  <a:latin typeface="Times New Roman"/>
                  <a:ea typeface="Times New Roman"/>
                </a:rPr>
                <a:t>1. Недостаточная </a:t>
              </a:r>
              <a:r>
                <a:rPr lang="ru-RU" sz="1200" dirty="0">
                  <a:effectLst/>
                  <a:latin typeface="Times New Roman"/>
                  <a:ea typeface="Times New Roman"/>
                </a:rPr>
                <a:t>разработанность теоретических основ</a:t>
              </a:r>
            </a:p>
            <a:p>
              <a:pPr>
                <a:spcAft>
                  <a:spcPts val="0"/>
                </a:spcAft>
              </a:pPr>
              <a:r>
                <a:rPr lang="ru-RU" sz="1200" dirty="0" smtClean="0">
                  <a:effectLst/>
                  <a:latin typeface="Times New Roman"/>
                  <a:ea typeface="Times New Roman"/>
                </a:rPr>
                <a:t>2. Не </a:t>
              </a:r>
              <a:r>
                <a:rPr lang="ru-RU" sz="1200" dirty="0">
                  <a:effectLst/>
                  <a:latin typeface="Times New Roman"/>
                  <a:ea typeface="Times New Roman"/>
                </a:rPr>
                <a:t>учитывает поведение затрат с изменением объема производства </a:t>
              </a:r>
            </a:p>
          </p:txBody>
        </p:sp>
        <p:sp>
          <p:nvSpPr>
            <p:cNvPr id="15" name="Прямоугольник 14"/>
            <p:cNvSpPr>
              <a:spLocks noChangeArrowheads="1"/>
            </p:cNvSpPr>
            <p:nvPr/>
          </p:nvSpPr>
          <p:spPr bwMode="auto">
            <a:xfrm>
              <a:off x="5837" y="4709"/>
              <a:ext cx="5342" cy="589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400">
                  <a:effectLst/>
                  <a:latin typeface="Times New Roman"/>
                  <a:ea typeface="Times New Roman"/>
                </a:rPr>
                <a:t>Функция переменных затрат </a:t>
              </a:r>
              <a:endParaRPr lang="ru-RU" sz="1200">
                <a:effectLst/>
                <a:latin typeface="Times New Roman"/>
                <a:ea typeface="Times New Roman"/>
              </a:endParaRPr>
            </a:p>
          </p:txBody>
        </p:sp>
        <p:sp>
          <p:nvSpPr>
            <p:cNvPr id="16" name="Стрелка вправо 15"/>
            <p:cNvSpPr>
              <a:spLocks noChangeArrowheads="1"/>
            </p:cNvSpPr>
            <p:nvPr/>
          </p:nvSpPr>
          <p:spPr bwMode="auto">
            <a:xfrm>
              <a:off x="3880" y="4709"/>
              <a:ext cx="1739" cy="472"/>
            </a:xfrm>
            <a:prstGeom prst="rightArrow">
              <a:avLst>
                <a:gd name="adj1" fmla="val 50000"/>
                <a:gd name="adj2" fmla="val 49124"/>
              </a:avLst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7" name="Стрелка вправо 16"/>
            <p:cNvSpPr>
              <a:spLocks noChangeArrowheads="1"/>
            </p:cNvSpPr>
            <p:nvPr/>
          </p:nvSpPr>
          <p:spPr bwMode="auto">
            <a:xfrm>
              <a:off x="3880" y="6773"/>
              <a:ext cx="1737" cy="382"/>
            </a:xfrm>
            <a:prstGeom prst="rightArrow">
              <a:avLst>
                <a:gd name="adj1" fmla="val 50000"/>
                <a:gd name="adj2" fmla="val 49113"/>
              </a:avLst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8" name="Умножение 400"/>
            <p:cNvSpPr>
              <a:spLocks/>
            </p:cNvSpPr>
            <p:nvPr/>
          </p:nvSpPr>
          <p:spPr bwMode="auto">
            <a:xfrm>
              <a:off x="4351" y="6461"/>
              <a:ext cx="740" cy="922"/>
            </a:xfrm>
            <a:custGeom>
              <a:avLst/>
              <a:gdLst>
                <a:gd name="T0" fmla="*/ 71171 w 477520"/>
                <a:gd name="T1" fmla="*/ 176109 h 585470"/>
                <a:gd name="T2" fmla="*/ 158206 w 477520"/>
                <a:gd name="T3" fmla="*/ 105122 h 585470"/>
                <a:gd name="T4" fmla="*/ 238760 w 477520"/>
                <a:gd name="T5" fmla="*/ 203887 h 585470"/>
                <a:gd name="T6" fmla="*/ 319314 w 477520"/>
                <a:gd name="T7" fmla="*/ 105122 h 585470"/>
                <a:gd name="T8" fmla="*/ 406349 w 477520"/>
                <a:gd name="T9" fmla="*/ 176109 h 585470"/>
                <a:gd name="T10" fmla="*/ 311226 w 477520"/>
                <a:gd name="T11" fmla="*/ 292735 h 585470"/>
                <a:gd name="T12" fmla="*/ 406349 w 477520"/>
                <a:gd name="T13" fmla="*/ 409361 h 585470"/>
                <a:gd name="T14" fmla="*/ 319314 w 477520"/>
                <a:gd name="T15" fmla="*/ 480348 h 585470"/>
                <a:gd name="T16" fmla="*/ 238760 w 477520"/>
                <a:gd name="T17" fmla="*/ 381583 h 585470"/>
                <a:gd name="T18" fmla="*/ 158206 w 477520"/>
                <a:gd name="T19" fmla="*/ 480348 h 585470"/>
                <a:gd name="T20" fmla="*/ 71171 w 477520"/>
                <a:gd name="T21" fmla="*/ 409361 h 585470"/>
                <a:gd name="T22" fmla="*/ 166294 w 477520"/>
                <a:gd name="T23" fmla="*/ 292735 h 585470"/>
                <a:gd name="T24" fmla="*/ 71171 w 477520"/>
                <a:gd name="T25" fmla="*/ 176109 h 5854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77520" h="585470">
                  <a:moveTo>
                    <a:pt x="71171" y="176109"/>
                  </a:moveTo>
                  <a:lnTo>
                    <a:pt x="158206" y="105122"/>
                  </a:lnTo>
                  <a:lnTo>
                    <a:pt x="238760" y="203887"/>
                  </a:lnTo>
                  <a:lnTo>
                    <a:pt x="319314" y="105122"/>
                  </a:lnTo>
                  <a:lnTo>
                    <a:pt x="406349" y="176109"/>
                  </a:lnTo>
                  <a:lnTo>
                    <a:pt x="311226" y="292735"/>
                  </a:lnTo>
                  <a:lnTo>
                    <a:pt x="406349" y="409361"/>
                  </a:lnTo>
                  <a:lnTo>
                    <a:pt x="319314" y="480348"/>
                  </a:lnTo>
                  <a:lnTo>
                    <a:pt x="238760" y="381583"/>
                  </a:lnTo>
                  <a:lnTo>
                    <a:pt x="158206" y="480348"/>
                  </a:lnTo>
                  <a:lnTo>
                    <a:pt x="71171" y="409361"/>
                  </a:lnTo>
                  <a:lnTo>
                    <a:pt x="166294" y="292735"/>
                  </a:lnTo>
                  <a:lnTo>
                    <a:pt x="71171" y="176109"/>
                  </a:lnTo>
                  <a:close/>
                </a:path>
              </a:pathLst>
            </a:cu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19" name="Прямоугольник 18"/>
            <p:cNvSpPr>
              <a:spLocks noChangeArrowheads="1"/>
            </p:cNvSpPr>
            <p:nvPr/>
          </p:nvSpPr>
          <p:spPr bwMode="auto">
            <a:xfrm>
              <a:off x="5130" y="7349"/>
              <a:ext cx="6823" cy="1375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b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 </a:t>
              </a:r>
            </a:p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Многопродуктовое производство </a:t>
              </a:r>
            </a:p>
          </p:txBody>
        </p:sp>
        <p:sp>
          <p:nvSpPr>
            <p:cNvPr id="20" name="Прямоугольник 19"/>
            <p:cNvSpPr>
              <a:spLocks noChangeArrowheads="1"/>
            </p:cNvSpPr>
            <p:nvPr/>
          </p:nvSpPr>
          <p:spPr bwMode="auto">
            <a:xfrm>
              <a:off x="5217" y="8960"/>
              <a:ext cx="6822" cy="1151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Ресурсы </a:t>
              </a:r>
            </a:p>
          </p:txBody>
        </p:sp>
        <p:sp>
          <p:nvSpPr>
            <p:cNvPr id="21" name="Прямоугольник 20"/>
            <p:cNvSpPr>
              <a:spLocks noChangeArrowheads="1"/>
            </p:cNvSpPr>
            <p:nvPr/>
          </p:nvSpPr>
          <p:spPr bwMode="auto">
            <a:xfrm>
              <a:off x="12607" y="3173"/>
              <a:ext cx="2913" cy="6938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«Директ-костинг» </a:t>
              </a:r>
            </a:p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(CVP – модель)</a:t>
              </a:r>
            </a:p>
          </p:txBody>
        </p:sp>
        <p:sp>
          <p:nvSpPr>
            <p:cNvPr id="22" name="Прямоугольник 21"/>
            <p:cNvSpPr>
              <a:spLocks noChangeArrowheads="1"/>
            </p:cNvSpPr>
            <p:nvPr/>
          </p:nvSpPr>
          <p:spPr bwMode="auto">
            <a:xfrm>
              <a:off x="12984" y="4109"/>
              <a:ext cx="2406" cy="2488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Достоинства:</a:t>
              </a:r>
            </a:p>
            <a:p>
              <a:pPr marL="28575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учитывает поведение затрат с изменением объемов производства</a:t>
              </a:r>
            </a:p>
          </p:txBody>
        </p:sp>
        <p:sp>
          <p:nvSpPr>
            <p:cNvPr id="23" name="Прямоугольник 22"/>
            <p:cNvSpPr>
              <a:spLocks noChangeArrowheads="1"/>
            </p:cNvSpPr>
            <p:nvPr/>
          </p:nvSpPr>
          <p:spPr bwMode="auto">
            <a:xfrm>
              <a:off x="12961" y="6749"/>
              <a:ext cx="2424" cy="3222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72000" tIns="0" rIns="0" bIns="0" anchor="ctr" anchorCtr="0" upright="1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Недостатки:</a:t>
              </a:r>
            </a:p>
            <a:p>
              <a:pPr lvl="0">
                <a:spcAft>
                  <a:spcPts val="0"/>
                </a:spcAft>
                <a:buFont typeface="+mj-lt"/>
                <a:buAutoNum type="arabicPeriod"/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Не учитывает промежуточные стадии процесса производства</a:t>
              </a:r>
            </a:p>
            <a:p>
              <a:pPr lvl="0">
                <a:spcAft>
                  <a:spcPts val="0"/>
                </a:spcAft>
                <a:buFont typeface="+mj-lt"/>
                <a:buAutoNum type="arabicPeriod"/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Недостаточная эффективность методов разделения затрат на постоянные и переменные</a:t>
              </a:r>
            </a:p>
          </p:txBody>
        </p:sp>
        <p:sp>
          <p:nvSpPr>
            <p:cNvPr id="24" name="Стрелка влево 23"/>
            <p:cNvSpPr>
              <a:spLocks noChangeArrowheads="1"/>
            </p:cNvSpPr>
            <p:nvPr/>
          </p:nvSpPr>
          <p:spPr bwMode="auto">
            <a:xfrm>
              <a:off x="11560" y="4709"/>
              <a:ext cx="1432" cy="472"/>
            </a:xfrm>
            <a:prstGeom prst="leftArrow">
              <a:avLst>
                <a:gd name="adj1" fmla="val 50000"/>
                <a:gd name="adj2" fmla="val 49146"/>
              </a:avLst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5" name="Стрелка влево 24"/>
            <p:cNvSpPr>
              <a:spLocks noChangeArrowheads="1"/>
            </p:cNvSpPr>
            <p:nvPr/>
          </p:nvSpPr>
          <p:spPr bwMode="auto">
            <a:xfrm>
              <a:off x="11545" y="6749"/>
              <a:ext cx="1406" cy="452"/>
            </a:xfrm>
            <a:prstGeom prst="leftArrow">
              <a:avLst>
                <a:gd name="adj1" fmla="val 50000"/>
                <a:gd name="adj2" fmla="val 49165"/>
              </a:avLst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6" name="Умножение 408"/>
            <p:cNvSpPr>
              <a:spLocks/>
            </p:cNvSpPr>
            <p:nvPr/>
          </p:nvSpPr>
          <p:spPr bwMode="auto">
            <a:xfrm>
              <a:off x="11876" y="6509"/>
              <a:ext cx="749" cy="882"/>
            </a:xfrm>
            <a:custGeom>
              <a:avLst/>
              <a:gdLst>
                <a:gd name="T0" fmla="*/ 73154 w 483870"/>
                <a:gd name="T1" fmla="*/ 171715 h 560070"/>
                <a:gd name="T2" fmla="*/ 159272 w 483870"/>
                <a:gd name="T3" fmla="*/ 97314 h 560070"/>
                <a:gd name="T4" fmla="*/ 241935 w 483870"/>
                <a:gd name="T5" fmla="*/ 192994 h 560070"/>
                <a:gd name="T6" fmla="*/ 324598 w 483870"/>
                <a:gd name="T7" fmla="*/ 97314 h 560070"/>
                <a:gd name="T8" fmla="*/ 410716 w 483870"/>
                <a:gd name="T9" fmla="*/ 171715 h 560070"/>
                <a:gd name="T10" fmla="*/ 317133 w 483870"/>
                <a:gd name="T11" fmla="*/ 280035 h 560070"/>
                <a:gd name="T12" fmla="*/ 410716 w 483870"/>
                <a:gd name="T13" fmla="*/ 388355 h 560070"/>
                <a:gd name="T14" fmla="*/ 324598 w 483870"/>
                <a:gd name="T15" fmla="*/ 462756 h 560070"/>
                <a:gd name="T16" fmla="*/ 241935 w 483870"/>
                <a:gd name="T17" fmla="*/ 367076 h 560070"/>
                <a:gd name="T18" fmla="*/ 159272 w 483870"/>
                <a:gd name="T19" fmla="*/ 462756 h 560070"/>
                <a:gd name="T20" fmla="*/ 73154 w 483870"/>
                <a:gd name="T21" fmla="*/ 388355 h 560070"/>
                <a:gd name="T22" fmla="*/ 166737 w 483870"/>
                <a:gd name="T23" fmla="*/ 280035 h 560070"/>
                <a:gd name="T24" fmla="*/ 73154 w 483870"/>
                <a:gd name="T25" fmla="*/ 171715 h 560070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0" t="0" r="r" b="b"/>
              <a:pathLst>
                <a:path w="483870" h="560070">
                  <a:moveTo>
                    <a:pt x="73154" y="171715"/>
                  </a:moveTo>
                  <a:lnTo>
                    <a:pt x="159272" y="97314"/>
                  </a:lnTo>
                  <a:lnTo>
                    <a:pt x="241935" y="192994"/>
                  </a:lnTo>
                  <a:lnTo>
                    <a:pt x="324598" y="97314"/>
                  </a:lnTo>
                  <a:lnTo>
                    <a:pt x="410716" y="171715"/>
                  </a:lnTo>
                  <a:lnTo>
                    <a:pt x="317133" y="280035"/>
                  </a:lnTo>
                  <a:lnTo>
                    <a:pt x="410716" y="388355"/>
                  </a:lnTo>
                  <a:lnTo>
                    <a:pt x="324598" y="462756"/>
                  </a:lnTo>
                  <a:lnTo>
                    <a:pt x="241935" y="367076"/>
                  </a:lnTo>
                  <a:lnTo>
                    <a:pt x="159272" y="462756"/>
                  </a:lnTo>
                  <a:lnTo>
                    <a:pt x="73154" y="388355"/>
                  </a:lnTo>
                  <a:lnTo>
                    <a:pt x="166737" y="280035"/>
                  </a:lnTo>
                  <a:lnTo>
                    <a:pt x="73154" y="171715"/>
                  </a:lnTo>
                  <a:close/>
                </a:path>
              </a:pathLst>
            </a:cu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round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27" name="Прямоугольник 26"/>
            <p:cNvSpPr>
              <a:spLocks noChangeArrowheads="1"/>
            </p:cNvSpPr>
            <p:nvPr/>
          </p:nvSpPr>
          <p:spPr bwMode="auto">
            <a:xfrm>
              <a:off x="5389" y="7493"/>
              <a:ext cx="1732" cy="730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0" tIns="0" rIns="0" bIns="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Технология</a:t>
              </a:r>
            </a:p>
            <a:p>
              <a:pPr algn="ctr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производства  </a:t>
              </a:r>
            </a:p>
          </p:txBody>
        </p:sp>
        <p:sp>
          <p:nvSpPr>
            <p:cNvPr id="28" name="Прямоугольник 27"/>
            <p:cNvSpPr>
              <a:spLocks noChangeArrowheads="1"/>
            </p:cNvSpPr>
            <p:nvPr/>
          </p:nvSpPr>
          <p:spPr bwMode="auto">
            <a:xfrm>
              <a:off x="7441" y="7493"/>
              <a:ext cx="2028" cy="730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Организация производства </a:t>
              </a:r>
            </a:p>
          </p:txBody>
        </p:sp>
        <p:sp>
          <p:nvSpPr>
            <p:cNvPr id="29" name="Прямоугольник 28"/>
            <p:cNvSpPr>
              <a:spLocks noChangeArrowheads="1"/>
            </p:cNvSpPr>
            <p:nvPr/>
          </p:nvSpPr>
          <p:spPr bwMode="auto">
            <a:xfrm>
              <a:off x="9776" y="7493"/>
              <a:ext cx="2028" cy="730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 dirty="0">
                  <a:effectLst/>
                  <a:latin typeface="Times New Roman"/>
                  <a:ea typeface="Times New Roman"/>
                </a:rPr>
                <a:t>Операционный подход </a:t>
              </a:r>
            </a:p>
          </p:txBody>
        </p:sp>
        <p:sp>
          <p:nvSpPr>
            <p:cNvPr id="30" name="Стрелка вверх 29"/>
            <p:cNvSpPr>
              <a:spLocks noChangeArrowheads="1"/>
            </p:cNvSpPr>
            <p:nvPr/>
          </p:nvSpPr>
          <p:spPr bwMode="auto">
            <a:xfrm>
              <a:off x="6356" y="7072"/>
              <a:ext cx="275" cy="421"/>
            </a:xfrm>
            <a:prstGeom prst="upArrow">
              <a:avLst>
                <a:gd name="adj1" fmla="val 50000"/>
                <a:gd name="adj2" fmla="val 62051"/>
              </a:avLst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31" name="Стрелка вверх 30"/>
            <p:cNvSpPr>
              <a:spLocks noChangeArrowheads="1"/>
            </p:cNvSpPr>
            <p:nvPr/>
          </p:nvSpPr>
          <p:spPr bwMode="auto">
            <a:xfrm>
              <a:off x="10649" y="7109"/>
              <a:ext cx="274" cy="392"/>
            </a:xfrm>
            <a:prstGeom prst="upArrow">
              <a:avLst>
                <a:gd name="adj1" fmla="val 50000"/>
                <a:gd name="adj2" fmla="val 58014"/>
              </a:avLst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32" name="Прямоугольник 31"/>
            <p:cNvSpPr>
              <a:spLocks noChangeArrowheads="1"/>
            </p:cNvSpPr>
            <p:nvPr/>
          </p:nvSpPr>
          <p:spPr bwMode="auto">
            <a:xfrm>
              <a:off x="5389" y="9125"/>
              <a:ext cx="2324" cy="846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Складируемые </a:t>
              </a:r>
            </a:p>
          </p:txBody>
        </p:sp>
        <p:sp>
          <p:nvSpPr>
            <p:cNvPr id="33" name="Прямоугольник 32"/>
            <p:cNvSpPr>
              <a:spLocks noChangeArrowheads="1"/>
            </p:cNvSpPr>
            <p:nvPr/>
          </p:nvSpPr>
          <p:spPr bwMode="auto">
            <a:xfrm>
              <a:off x="9352" y="9125"/>
              <a:ext cx="2448" cy="846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Нескладируемые </a:t>
              </a:r>
            </a:p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(энергоресурсы)  </a:t>
              </a:r>
            </a:p>
          </p:txBody>
        </p:sp>
        <p:sp>
          <p:nvSpPr>
            <p:cNvPr id="34" name="Стрелка вверх 33"/>
            <p:cNvSpPr>
              <a:spLocks noChangeArrowheads="1"/>
            </p:cNvSpPr>
            <p:nvPr/>
          </p:nvSpPr>
          <p:spPr bwMode="auto">
            <a:xfrm>
              <a:off x="6238" y="8717"/>
              <a:ext cx="275" cy="383"/>
            </a:xfrm>
            <a:prstGeom prst="upArrow">
              <a:avLst>
                <a:gd name="adj1" fmla="val 50000"/>
                <a:gd name="adj2" fmla="val 50648"/>
              </a:avLst>
            </a:prstGeom>
            <a:solidFill>
              <a:schemeClr val="lt1">
                <a:lumMod val="100000"/>
                <a:lumOff val="0"/>
              </a:schemeClr>
            </a:solidFill>
            <a:ln w="127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35" name="Стрелка вверх 34"/>
            <p:cNvSpPr>
              <a:spLocks noChangeArrowheads="1"/>
            </p:cNvSpPr>
            <p:nvPr/>
          </p:nvSpPr>
          <p:spPr bwMode="auto">
            <a:xfrm>
              <a:off x="10083" y="8717"/>
              <a:ext cx="274" cy="374"/>
            </a:xfrm>
            <a:prstGeom prst="upArrow">
              <a:avLst>
                <a:gd name="adj1" fmla="val 50000"/>
                <a:gd name="adj2" fmla="val 50914"/>
              </a:avLst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36" name="Прямоугольник 35"/>
            <p:cNvSpPr>
              <a:spLocks noChangeArrowheads="1"/>
            </p:cNvSpPr>
            <p:nvPr/>
          </p:nvSpPr>
          <p:spPr bwMode="auto">
            <a:xfrm>
              <a:off x="7253" y="3197"/>
              <a:ext cx="3109" cy="547"/>
            </a:xfrm>
            <a:prstGeom prst="rect">
              <a:avLst/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ru-RU" sz="1200">
                  <a:effectLst/>
                  <a:latin typeface="Times New Roman"/>
                  <a:ea typeface="Times New Roman"/>
                </a:rPr>
                <a:t>Оптимизация затрат </a:t>
              </a:r>
            </a:p>
          </p:txBody>
        </p:sp>
        <p:sp>
          <p:nvSpPr>
            <p:cNvPr id="37" name="Стрелка вверх 36"/>
            <p:cNvSpPr>
              <a:spLocks noChangeArrowheads="1"/>
            </p:cNvSpPr>
            <p:nvPr/>
          </p:nvSpPr>
          <p:spPr bwMode="auto">
            <a:xfrm>
              <a:off x="8668" y="2837"/>
              <a:ext cx="354" cy="348"/>
            </a:xfrm>
            <a:prstGeom prst="upArrow">
              <a:avLst>
                <a:gd name="adj1" fmla="val 50000"/>
                <a:gd name="adj2" fmla="val 50000"/>
              </a:avLst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38" name="Стрелка вверх 37"/>
            <p:cNvSpPr>
              <a:spLocks noChangeArrowheads="1"/>
            </p:cNvSpPr>
            <p:nvPr/>
          </p:nvSpPr>
          <p:spPr bwMode="auto">
            <a:xfrm>
              <a:off x="8393" y="7072"/>
              <a:ext cx="275" cy="421"/>
            </a:xfrm>
            <a:prstGeom prst="upArrow">
              <a:avLst>
                <a:gd name="adj1" fmla="val 50000"/>
                <a:gd name="adj2" fmla="val 62051"/>
              </a:avLst>
            </a:prstGeom>
            <a:solidFill>
              <a:schemeClr val="lt1">
                <a:lumMod val="100000"/>
                <a:lumOff val="0"/>
              </a:schemeClr>
            </a:solidFill>
            <a:ln w="25400">
              <a:solidFill>
                <a:schemeClr val="tx1">
                  <a:lumMod val="100000"/>
                  <a:lumOff val="0"/>
                </a:schemeClr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39" name="AutoShape 471"/>
            <p:cNvSpPr>
              <a:spLocks noChangeArrowheads="1"/>
            </p:cNvSpPr>
            <p:nvPr/>
          </p:nvSpPr>
          <p:spPr bwMode="auto">
            <a:xfrm>
              <a:off x="8668" y="3744"/>
              <a:ext cx="354" cy="269"/>
            </a:xfrm>
            <a:prstGeom prst="downArrow">
              <a:avLst>
                <a:gd name="adj1" fmla="val 50000"/>
                <a:gd name="adj2" fmla="val 25000"/>
              </a:avLst>
            </a:prstGeom>
            <a:solidFill>
              <a:srgbClr val="FFFFFF"/>
            </a:solidFill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eaVert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3331118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8291264" cy="126005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Результаты апробации ТВС-методологии</a:t>
            </a:r>
            <a:br>
              <a:rPr lang="ru-RU" sz="2400" dirty="0" smtClean="0"/>
            </a:br>
            <a:r>
              <a:rPr lang="ru-RU" sz="2400" dirty="0" smtClean="0"/>
              <a:t>(суммарная экономия себестоимости составляет 8,4%) </a:t>
            </a:r>
            <a:endParaRPr lang="ru-RU" sz="240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227377" y="5885497"/>
            <a:ext cx="521087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2511924"/>
              </p:ext>
            </p:extLst>
          </p:nvPr>
        </p:nvGraphicFramePr>
        <p:xfrm>
          <a:off x="457200" y="1752600"/>
          <a:ext cx="7620000" cy="4373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471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523</TotalTime>
  <Words>3119</Words>
  <Application>Microsoft Office PowerPoint</Application>
  <PresentationFormat>Экран (4:3)</PresentationFormat>
  <Paragraphs>668</Paragraphs>
  <Slides>27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28" baseType="lpstr">
      <vt:lpstr>Главная</vt:lpstr>
      <vt:lpstr>Новые методологические инструменты планирования как источник повышения эффективности экономики и роста доверия к новому народному правительству</vt:lpstr>
      <vt:lpstr>Специфика оптового рынка электроэнергии</vt:lpstr>
      <vt:lpstr>Специфика рынка газа</vt:lpstr>
      <vt:lpstr>Сколько стоит для потребителей несовершенство планирования энергопотребления? </vt:lpstr>
      <vt:lpstr>В чем причина возникновения отклонений между планом и фактом энергопотребления? </vt:lpstr>
      <vt:lpstr>В чем проявляется ущерб от некорректного планирования? </vt:lpstr>
      <vt:lpstr>АПРОБАЦИЯ ТВС-МЕТОДОЛОГИИ ДЛЯ ПРОВЕДЕНИЯ ФАКТОРНОГО АНАЛИЗА ЗАТРАТ  ДЛЯ ЦЕЛЕЙ МОТИВАЦИИ ТРУДА (по операции «Обжиг», «Пылеулов») </vt:lpstr>
      <vt:lpstr>Твс-методология управления затратами и энергопотреблением промышленных предприятий </vt:lpstr>
      <vt:lpstr>Результаты апробации ТВС-методологии (суммарная экономия себестоимости составляет 8,4%) </vt:lpstr>
      <vt:lpstr>Крупнейшие потребители электроэнергии в челябинской области</vt:lpstr>
      <vt:lpstr>СРАВНЕНИЕ МЕТОДОВ УПРАВЛЕНИЯ ЗАТРАТАМИ</vt:lpstr>
      <vt:lpstr>ОЦЕНКА ПОГРЕШНОСТИ МЕТОДОВ РАЗДЕЛЕНИЯ ЗАТРАТ НА ПОСТОЯННЫЕ И ПЕРЕМЕННЫЕ  (ПО ДАННЫМ ОАО «ПОЛИСТРОМ» ЗА  2014 ГОД) </vt:lpstr>
      <vt:lpstr>ОПРЕДЕЛЕНИЯ ПОНЯТИЙ</vt:lpstr>
      <vt:lpstr>КЛАССИФИКАЦИИ ПОНЯТИЙ</vt:lpstr>
      <vt:lpstr>Методологический принцип формирования затрат в авс-методе :</vt:lpstr>
      <vt:lpstr>Методологический принцип формирования затрат в твс-методологии: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Оценка соответствия методологий управления затратами задачам управления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НОВЫЕ МЕТОДОЛОГИЧЕСКИЕ ПОДХОДЫ К ПОВЫШЕНИЮ ЭНЕРГОЭФФЕКТИВНОСТИ РЕГИОНОВ</dc:title>
  <dc:creator>natalia</dc:creator>
  <cp:lastModifiedBy>natalia</cp:lastModifiedBy>
  <cp:revision>44</cp:revision>
  <dcterms:created xsi:type="dcterms:W3CDTF">2015-03-02T14:44:31Z</dcterms:created>
  <dcterms:modified xsi:type="dcterms:W3CDTF">2016-03-23T19:49:39Z</dcterms:modified>
</cp:coreProperties>
</file>