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65" r:id="rId2"/>
  </p:sldMasterIdLst>
  <p:notesMasterIdLst>
    <p:notesMasterId r:id="rId17"/>
  </p:notesMasterIdLst>
  <p:handoutMasterIdLst>
    <p:handoutMasterId r:id="rId18"/>
  </p:handoutMasterIdLst>
  <p:sldIdLst>
    <p:sldId id="258" r:id="rId3"/>
    <p:sldId id="342" r:id="rId4"/>
    <p:sldId id="350" r:id="rId5"/>
    <p:sldId id="349" r:id="rId6"/>
    <p:sldId id="348" r:id="rId7"/>
    <p:sldId id="347" r:id="rId8"/>
    <p:sldId id="346" r:id="rId9"/>
    <p:sldId id="353" r:id="rId10"/>
    <p:sldId id="352" r:id="rId11"/>
    <p:sldId id="345" r:id="rId12"/>
    <p:sldId id="344" r:id="rId13"/>
    <p:sldId id="351" r:id="rId14"/>
    <p:sldId id="343" r:id="rId15"/>
    <p:sldId id="354" r:id="rId16"/>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4B"/>
    <a:srgbClr val="001B55"/>
    <a:srgbClr val="003399"/>
    <a:srgbClr val="0033CC"/>
    <a:srgbClr val="336699"/>
    <a:srgbClr val="009900"/>
    <a:srgbClr val="9EC59D"/>
    <a:srgbClr val="0000FF"/>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14" autoAdjust="0"/>
    <p:restoredTop sz="92665" autoAdjust="0"/>
  </p:normalViewPr>
  <p:slideViewPr>
    <p:cSldViewPr>
      <p:cViewPr>
        <p:scale>
          <a:sx n="67" d="100"/>
          <a:sy n="67" d="100"/>
        </p:scale>
        <p:origin x="-1416" y="-234"/>
      </p:cViewPr>
      <p:guideLst>
        <p:guide orient="horz" pos="2160"/>
        <p:guide pos="2880"/>
      </p:guideLst>
    </p:cSldViewPr>
  </p:slideViewPr>
  <p:outlineViewPr>
    <p:cViewPr>
      <p:scale>
        <a:sx n="33" d="100"/>
        <a:sy n="33" d="100"/>
      </p:scale>
      <p:origin x="21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4E866C05-00C6-401C-A41E-15A025EB6CD4}" type="datetimeFigureOut">
              <a:rPr lang="en-US" smtClean="0"/>
              <a:pPr/>
              <a:t>3/23/2016</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1FD0CEC-C13B-47DB-86B9-275A41E0E6FF}" type="slidenum">
              <a:rPr lang="en-US" smtClean="0"/>
              <a:pPr/>
              <a:t>‹#›</a:t>
            </a:fld>
            <a:endParaRPr lang="en-US"/>
          </a:p>
        </p:txBody>
      </p:sp>
    </p:spTree>
    <p:extLst>
      <p:ext uri="{BB962C8B-B14F-4D97-AF65-F5344CB8AC3E}">
        <p14:creationId xmlns:p14="http://schemas.microsoft.com/office/powerpoint/2010/main" val="13345614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3A769ABA-9CEF-420F-8221-E703674AAA88}" type="datetimeFigureOut">
              <a:rPr lang="ru-RU" smtClean="0"/>
              <a:pPr/>
              <a:t>23.03.2016</a:t>
            </a:fld>
            <a:endParaRPr lang="ru-RU"/>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45F5CBB5-77EC-4D4B-ABCD-BB2818511792}" type="slidenum">
              <a:rPr lang="ru-RU" smtClean="0"/>
              <a:pPr/>
              <a:t>‹#›</a:t>
            </a:fld>
            <a:endParaRPr lang="ru-RU"/>
          </a:p>
        </p:txBody>
      </p:sp>
    </p:spTree>
    <p:extLst>
      <p:ext uri="{BB962C8B-B14F-4D97-AF65-F5344CB8AC3E}">
        <p14:creationId xmlns:p14="http://schemas.microsoft.com/office/powerpoint/2010/main" val="3650507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 </a:t>
            </a:r>
            <a:endParaRPr lang="ru-RU" dirty="0"/>
          </a:p>
        </p:txBody>
      </p:sp>
      <p:sp>
        <p:nvSpPr>
          <p:cNvPr id="4" name="Номер слайда 3"/>
          <p:cNvSpPr>
            <a:spLocks noGrp="1"/>
          </p:cNvSpPr>
          <p:nvPr>
            <p:ph type="sldNum" sz="quarter" idx="10"/>
          </p:nvPr>
        </p:nvSpPr>
        <p:spPr/>
        <p:txBody>
          <a:bodyPr/>
          <a:lstStyle/>
          <a:p>
            <a:fld id="{45F5CBB5-77EC-4D4B-ABCD-BB2818511792}" type="slidenum">
              <a:rPr lang="ru-RU" smtClean="0"/>
              <a:pPr/>
              <a:t>1</a:t>
            </a:fld>
            <a:endParaRPr lang="ru-RU"/>
          </a:p>
        </p:txBody>
      </p:sp>
    </p:spTree>
    <p:extLst>
      <p:ext uri="{BB962C8B-B14F-4D97-AF65-F5344CB8AC3E}">
        <p14:creationId xmlns:p14="http://schemas.microsoft.com/office/powerpoint/2010/main" val="4214810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5F5CBB5-77EC-4D4B-ABCD-BB2818511792}" type="slidenum">
              <a:rPr lang="ru-RU" smtClean="0"/>
              <a:pPr/>
              <a:t>2</a:t>
            </a:fld>
            <a:endParaRPr lang="ru-RU"/>
          </a:p>
        </p:txBody>
      </p:sp>
    </p:spTree>
    <p:extLst>
      <p:ext uri="{BB962C8B-B14F-4D97-AF65-F5344CB8AC3E}">
        <p14:creationId xmlns:p14="http://schemas.microsoft.com/office/powerpoint/2010/main" val="32894787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descr="entry-slide-title-0"/>
          <p:cNvPicPr>
            <a:picLocks noChangeAspect="1" noChangeArrowheads="1"/>
          </p:cNvPicPr>
          <p:nvPr/>
        </p:nvPicPr>
        <p:blipFill>
          <a:blip r:embed="rId2" cstate="print"/>
          <a:srcRect/>
          <a:stretch>
            <a:fillRect/>
          </a:stretch>
        </p:blipFill>
        <p:spPr bwMode="auto">
          <a:xfrm>
            <a:off x="0" y="-9525"/>
            <a:ext cx="9144000" cy="6877050"/>
          </a:xfrm>
          <a:prstGeom prst="rect">
            <a:avLst/>
          </a:prstGeom>
          <a:noFill/>
          <a:ln w="9525">
            <a:noFill/>
            <a:miter lim="800000"/>
            <a:headEnd/>
            <a:tailEnd/>
          </a:ln>
        </p:spPr>
      </p:pic>
      <p:sp>
        <p:nvSpPr>
          <p:cNvPr id="8202" name="Rectangle 10"/>
          <p:cNvSpPr>
            <a:spLocks noGrp="1" noChangeArrowheads="1"/>
          </p:cNvSpPr>
          <p:nvPr>
            <p:ph type="ctrTitle"/>
          </p:nvPr>
        </p:nvSpPr>
        <p:spPr>
          <a:xfrm>
            <a:off x="2513013" y="1919288"/>
            <a:ext cx="6630987" cy="1470025"/>
          </a:xfrm>
        </p:spPr>
        <p:txBody>
          <a:bodyPr lIns="457200" rIns="457200" anchor="ctr"/>
          <a:lstStyle>
            <a:lvl1pPr>
              <a:defRPr>
                <a:solidFill>
                  <a:srgbClr val="003399"/>
                </a:solidFill>
              </a:defRPr>
            </a:lvl1pPr>
          </a:lstStyle>
          <a:p>
            <a:r>
              <a:rPr lang="en-US" smtClean="0"/>
              <a:t>Click to edit Master title style</a:t>
            </a:r>
            <a:endParaRPr lang="en-US" dirty="0"/>
          </a:p>
        </p:txBody>
      </p:sp>
      <p:sp>
        <p:nvSpPr>
          <p:cNvPr id="8203" name="Rectangle 11"/>
          <p:cNvSpPr>
            <a:spLocks noGrp="1" noChangeArrowheads="1"/>
          </p:cNvSpPr>
          <p:nvPr>
            <p:ph type="subTitle" idx="1"/>
          </p:nvPr>
        </p:nvSpPr>
        <p:spPr>
          <a:xfrm>
            <a:off x="2513013" y="3886200"/>
            <a:ext cx="6627812" cy="1752600"/>
          </a:xfrm>
        </p:spPr>
        <p:txBody>
          <a:bodyPr lIns="457200" rIns="457200"/>
          <a:lstStyle>
            <a:lvl1pPr marL="0" indent="0">
              <a:buFontTx/>
              <a:buNone/>
              <a:defRPr>
                <a:solidFill>
                  <a:srgbClr val="003399"/>
                </a:solidFill>
              </a:defRPr>
            </a:lvl1pPr>
          </a:lstStyle>
          <a:p>
            <a:r>
              <a:rPr lang="en-US" smtClean="0"/>
              <a:t>Click to edit Master subtitle style</a:t>
            </a:r>
            <a:endParaRPr lang="en-US" dirty="0"/>
          </a:p>
        </p:txBody>
      </p:sp>
      <p:sp>
        <p:nvSpPr>
          <p:cNvPr id="5" name="Rectangle 13"/>
          <p:cNvSpPr>
            <a:spLocks noGrp="1" noChangeArrowheads="1"/>
          </p:cNvSpPr>
          <p:nvPr>
            <p:ph type="sldNum" sz="quarter" idx="10"/>
          </p:nvPr>
        </p:nvSpPr>
        <p:spPr>
          <a:xfrm>
            <a:off x="7092950" y="6516688"/>
            <a:ext cx="1582738" cy="320675"/>
          </a:xfrm>
        </p:spPr>
        <p:txBody>
          <a:bodyPr/>
          <a:lstStyle>
            <a:lvl1pPr>
              <a:defRPr>
                <a:solidFill>
                  <a:srgbClr val="003399"/>
                </a:solidFill>
              </a:defRPr>
            </a:lvl1pPr>
          </a:lstStyle>
          <a:p>
            <a:pPr>
              <a:defRPr/>
            </a:pPr>
            <a:fld id="{1E4312B2-5599-4BAB-9629-F8FF3E2D26F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3375" y="455613"/>
            <a:ext cx="1998663" cy="56705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4213" y="455613"/>
            <a:ext cx="5846762" cy="5670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ftr" sz="quarter" idx="10"/>
          </p:nvPr>
        </p:nvSpPr>
        <p:spPr>
          <a:ln/>
        </p:spPr>
        <p:txBody>
          <a:bodyPr/>
          <a:lstStyle>
            <a:lvl1pPr>
              <a:defRPr/>
            </a:lvl1pPr>
          </a:lstStyle>
          <a:p>
            <a:pPr>
              <a:defRPr/>
            </a:pPr>
            <a:endParaRPr lang="en-US"/>
          </a:p>
        </p:txBody>
      </p:sp>
      <p:sp>
        <p:nvSpPr>
          <p:cNvPr id="5" name="Rectangle 17"/>
          <p:cNvSpPr>
            <a:spLocks noGrp="1" noChangeArrowheads="1"/>
          </p:cNvSpPr>
          <p:nvPr>
            <p:ph type="sldNum" sz="quarter" idx="11"/>
          </p:nvPr>
        </p:nvSpPr>
        <p:spPr>
          <a:ln/>
        </p:spPr>
        <p:txBody>
          <a:bodyPr/>
          <a:lstStyle>
            <a:lvl1pPr>
              <a:defRPr/>
            </a:lvl1pPr>
          </a:lstStyle>
          <a:p>
            <a:pPr>
              <a:defRPr/>
            </a:pPr>
            <a:fld id="{8356F685-8D31-4F3D-8A52-5F9F92A1AC1B}" type="slidenum">
              <a:rPr lang="en-US"/>
              <a:pPr>
                <a:defRPr/>
              </a:pPr>
              <a:t>‹#›</a:t>
            </a:fld>
            <a:r>
              <a:rPr lang="en-US"/>
              <a:t>, date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entry-slide-title-0"/>
          <p:cNvPicPr>
            <a:picLocks noChangeAspect="1" noChangeArrowheads="1"/>
          </p:cNvPicPr>
          <p:nvPr/>
        </p:nvPicPr>
        <p:blipFill>
          <a:blip r:embed="rId2" cstate="print"/>
          <a:srcRect/>
          <a:stretch>
            <a:fillRect/>
          </a:stretch>
        </p:blipFill>
        <p:spPr bwMode="auto">
          <a:xfrm>
            <a:off x="0" y="-9525"/>
            <a:ext cx="9144000" cy="6877050"/>
          </a:xfrm>
          <a:prstGeom prst="rect">
            <a:avLst/>
          </a:prstGeom>
          <a:noFill/>
          <a:ln w="9525">
            <a:noFill/>
            <a:miter lim="800000"/>
            <a:headEnd/>
            <a:tailEnd/>
          </a:ln>
        </p:spPr>
      </p:pic>
      <p:sp>
        <p:nvSpPr>
          <p:cNvPr id="106505" name="Rectangle 9"/>
          <p:cNvSpPr>
            <a:spLocks noGrp="1" noChangeArrowheads="1"/>
          </p:cNvSpPr>
          <p:nvPr>
            <p:ph type="ctrTitle"/>
          </p:nvPr>
        </p:nvSpPr>
        <p:spPr>
          <a:xfrm>
            <a:off x="2513013" y="1919288"/>
            <a:ext cx="6630987" cy="1470025"/>
          </a:xfrm>
        </p:spPr>
        <p:txBody>
          <a:bodyPr lIns="457200" rIns="457200" anchor="ctr"/>
          <a:lstStyle>
            <a:lvl1pPr>
              <a:defRPr sz="4500"/>
            </a:lvl1pPr>
          </a:lstStyle>
          <a:p>
            <a:r>
              <a:rPr lang="en-US" dirty="0"/>
              <a:t>Click to edit Master</a:t>
            </a:r>
            <a:br>
              <a:rPr lang="en-US" dirty="0"/>
            </a:br>
            <a:r>
              <a:rPr lang="en-US" dirty="0"/>
              <a:t>title style</a:t>
            </a:r>
          </a:p>
        </p:txBody>
      </p:sp>
      <p:sp>
        <p:nvSpPr>
          <p:cNvPr id="106506" name="Rectangle 10"/>
          <p:cNvSpPr>
            <a:spLocks noGrp="1" noChangeArrowheads="1"/>
          </p:cNvSpPr>
          <p:nvPr>
            <p:ph type="subTitle" idx="1"/>
          </p:nvPr>
        </p:nvSpPr>
        <p:spPr>
          <a:xfrm>
            <a:off x="2513013" y="3886200"/>
            <a:ext cx="6627812" cy="1752600"/>
          </a:xfrm>
        </p:spPr>
        <p:txBody>
          <a:bodyPr lIns="457200" rIns="457200"/>
          <a:lstStyle>
            <a:lvl1pPr marL="0" indent="0">
              <a:buFontTx/>
              <a:buNone/>
              <a:defRPr/>
            </a:lvl1pPr>
          </a:lstStyle>
          <a:p>
            <a:r>
              <a:rPr lang="en-US" dirty="0"/>
              <a:t>Click to edit Master subtitle style</a:t>
            </a:r>
          </a:p>
        </p:txBody>
      </p:sp>
      <p:sp>
        <p:nvSpPr>
          <p:cNvPr id="5" name="Rectangle 12"/>
          <p:cNvSpPr>
            <a:spLocks noGrp="1" noChangeArrowheads="1"/>
          </p:cNvSpPr>
          <p:nvPr>
            <p:ph type="sldNum" sz="quarter" idx="10"/>
          </p:nvPr>
        </p:nvSpPr>
        <p:spPr>
          <a:xfrm>
            <a:off x="7092950" y="6516688"/>
            <a:ext cx="1582738" cy="320675"/>
          </a:xfrm>
        </p:spPr>
        <p:txBody>
          <a:bodyPr/>
          <a:lstStyle>
            <a:lvl1pPr>
              <a:defRPr/>
            </a:lvl1pPr>
          </a:lstStyle>
          <a:p>
            <a:pPr>
              <a:defRPr/>
            </a:pPr>
            <a:fld id="{5F6694AA-2A09-4281-A0AC-055865A5D50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fld id="{4114CD66-9604-4305-B5A8-78B29733E3FB}" type="slidenum">
              <a:rPr lang="en-US"/>
              <a:pPr>
                <a:defRPr/>
              </a:pPr>
              <a:t>‹#›</a:t>
            </a:fld>
            <a:r>
              <a:rPr lang="en-US"/>
              <a:t>, date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4213" y="1600200"/>
            <a:ext cx="39227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59325" y="1600200"/>
            <a:ext cx="39227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pPr>
              <a:defRPr/>
            </a:pPr>
            <a:fld id="{56642101-ADE3-4411-8509-CE09211AA481}" type="slidenum">
              <a:rPr lang="en-US"/>
              <a:pPr>
                <a:defRPr/>
              </a:pPr>
              <a:t>‹#›</a:t>
            </a:fld>
            <a:r>
              <a:rPr lang="en-US"/>
              <a:t>, date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ftr" sz="quarter" idx="10"/>
          </p:nvPr>
        </p:nvSpPr>
        <p:spPr>
          <a:ln/>
        </p:spPr>
        <p:txBody>
          <a:bodyPr/>
          <a:lstStyle>
            <a:lvl1pPr>
              <a:defRPr/>
            </a:lvl1pPr>
          </a:lstStyle>
          <a:p>
            <a:pPr>
              <a:defRPr/>
            </a:pPr>
            <a:endParaRPr lang="en-US"/>
          </a:p>
        </p:txBody>
      </p:sp>
      <p:sp>
        <p:nvSpPr>
          <p:cNvPr id="8" name="Rectangle 10"/>
          <p:cNvSpPr>
            <a:spLocks noGrp="1" noChangeArrowheads="1"/>
          </p:cNvSpPr>
          <p:nvPr>
            <p:ph type="sldNum" sz="quarter" idx="11"/>
          </p:nvPr>
        </p:nvSpPr>
        <p:spPr>
          <a:ln/>
        </p:spPr>
        <p:txBody>
          <a:bodyPr/>
          <a:lstStyle>
            <a:lvl1pPr>
              <a:defRPr/>
            </a:lvl1pPr>
          </a:lstStyle>
          <a:p>
            <a:pPr>
              <a:defRPr/>
            </a:pPr>
            <a:fld id="{30857529-EAD9-48B3-91A9-187C3E17D5BF}" type="slidenum">
              <a:rPr lang="en-US"/>
              <a:pPr>
                <a:defRPr/>
              </a:pPr>
              <a:t>‹#›</a:t>
            </a:fld>
            <a:r>
              <a:rPr lang="en-US"/>
              <a:t>, date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p:cNvSpPr>
            <a:spLocks noGrp="1" noChangeArrowheads="1"/>
          </p:cNvSpPr>
          <p:nvPr>
            <p:ph type="ftr" sz="quarter" idx="10"/>
          </p:nvPr>
        </p:nvSpPr>
        <p:spPr>
          <a:ln/>
        </p:spPr>
        <p:txBody>
          <a:bodyPr/>
          <a:lstStyle>
            <a:lvl1pPr>
              <a:defRPr/>
            </a:lvl1pPr>
          </a:lstStyle>
          <a:p>
            <a:pPr>
              <a:defRPr/>
            </a:pPr>
            <a:endParaRPr lang="en-US"/>
          </a:p>
        </p:txBody>
      </p:sp>
      <p:sp>
        <p:nvSpPr>
          <p:cNvPr id="4" name="Rectangle 10"/>
          <p:cNvSpPr>
            <a:spLocks noGrp="1" noChangeArrowheads="1"/>
          </p:cNvSpPr>
          <p:nvPr>
            <p:ph type="sldNum" sz="quarter" idx="11"/>
          </p:nvPr>
        </p:nvSpPr>
        <p:spPr>
          <a:ln/>
        </p:spPr>
        <p:txBody>
          <a:bodyPr/>
          <a:lstStyle>
            <a:lvl1pPr>
              <a:defRPr/>
            </a:lvl1pPr>
          </a:lstStyle>
          <a:p>
            <a:pPr>
              <a:defRPr/>
            </a:pPr>
            <a:fld id="{87B575DE-90EA-43E8-99E7-C79D7B8D1FF9}" type="slidenum">
              <a:rPr lang="en-US"/>
              <a:pPr>
                <a:defRPr/>
              </a:pPr>
              <a:t>‹#›</a:t>
            </a:fld>
            <a:r>
              <a:rPr lang="en-US"/>
              <a:t>, date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endParaRPr lang="en-US"/>
          </a:p>
        </p:txBody>
      </p:sp>
      <p:sp>
        <p:nvSpPr>
          <p:cNvPr id="3" name="Rectangle 10"/>
          <p:cNvSpPr>
            <a:spLocks noGrp="1" noChangeArrowheads="1"/>
          </p:cNvSpPr>
          <p:nvPr>
            <p:ph type="sldNum" sz="quarter" idx="11"/>
          </p:nvPr>
        </p:nvSpPr>
        <p:spPr>
          <a:ln/>
        </p:spPr>
        <p:txBody>
          <a:bodyPr/>
          <a:lstStyle>
            <a:lvl1pPr>
              <a:defRPr/>
            </a:lvl1pPr>
          </a:lstStyle>
          <a:p>
            <a:pPr>
              <a:defRPr/>
            </a:pPr>
            <a:fld id="{F2B785DD-37C5-4445-A386-69E4688B873F}" type="slidenum">
              <a:rPr lang="en-US"/>
              <a:pPr>
                <a:defRPr/>
              </a:pPr>
              <a:t>‹#›</a:t>
            </a:fld>
            <a:r>
              <a:rPr lang="en-US"/>
              <a:t>, date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pPr>
              <a:defRPr/>
            </a:pPr>
            <a:fld id="{EA2A11DA-FCFA-40A2-8A7C-551411CC873A}" type="slidenum">
              <a:rPr lang="en-US"/>
              <a:pPr>
                <a:defRPr/>
              </a:pPr>
              <a:t>‹#›</a:t>
            </a:fld>
            <a:r>
              <a:rPr lang="en-US"/>
              <a:t>, date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pPr>
              <a:defRPr/>
            </a:pPr>
            <a:fld id="{2AA39C79-261A-4A22-ACC0-31F52339D5E6}" type="slidenum">
              <a:rPr lang="en-US"/>
              <a:pPr>
                <a:defRPr/>
              </a:pPr>
              <a:t>‹#›</a:t>
            </a:fld>
            <a:r>
              <a:rPr lang="en-US"/>
              <a:t>, date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fld id="{332F412E-6CE6-4894-9AD8-4FECDCDD323A}" type="slidenum">
              <a:rPr lang="en-US"/>
              <a:pPr>
                <a:defRPr/>
              </a:pPr>
              <a:t>‹#›</a:t>
            </a:fld>
            <a:r>
              <a:rPr lang="en-US"/>
              <a:t>, date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6"/>
          <p:cNvSpPr>
            <a:spLocks noGrp="1" noChangeArrowheads="1"/>
          </p:cNvSpPr>
          <p:nvPr>
            <p:ph type="ftr" sz="quarter" idx="10"/>
          </p:nvPr>
        </p:nvSpPr>
        <p:spPr>
          <a:ln/>
        </p:spPr>
        <p:txBody>
          <a:bodyPr/>
          <a:lstStyle>
            <a:lvl1pPr>
              <a:defRPr/>
            </a:lvl1pPr>
          </a:lstStyle>
          <a:p>
            <a:pPr>
              <a:defRPr/>
            </a:pPr>
            <a:endParaRPr lang="en-US"/>
          </a:p>
        </p:txBody>
      </p:sp>
      <p:sp>
        <p:nvSpPr>
          <p:cNvPr id="5" name="Rectangle 17"/>
          <p:cNvSpPr>
            <a:spLocks noGrp="1" noChangeArrowheads="1"/>
          </p:cNvSpPr>
          <p:nvPr>
            <p:ph type="sldNum" sz="quarter" idx="11"/>
          </p:nvPr>
        </p:nvSpPr>
        <p:spPr>
          <a:ln/>
        </p:spPr>
        <p:txBody>
          <a:bodyPr/>
          <a:lstStyle>
            <a:lvl1pPr>
              <a:defRPr/>
            </a:lvl1pPr>
          </a:lstStyle>
          <a:p>
            <a:pPr>
              <a:defRPr/>
            </a:pPr>
            <a:fld id="{8F2CA046-3722-4950-924C-5359C54C5ADE}" type="slidenum">
              <a:rPr lang="en-US"/>
              <a:pPr>
                <a:defRPr/>
              </a:pPr>
              <a:t>‹#›</a:t>
            </a:fld>
            <a:r>
              <a:rPr lang="en-US"/>
              <a:t>, date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3375" y="455613"/>
            <a:ext cx="1998663" cy="56705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4213" y="455613"/>
            <a:ext cx="5846762" cy="56705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fld id="{3165EA59-A23C-4E7E-9995-208EA4FE05B4}" type="slidenum">
              <a:rPr lang="en-US"/>
              <a:pPr>
                <a:defRPr/>
              </a:pPr>
              <a:t>‹#›</a:t>
            </a:fld>
            <a:r>
              <a:rPr lang="en-US"/>
              <a:t>, date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4213" y="1600200"/>
            <a:ext cx="39227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9325" y="1600200"/>
            <a:ext cx="39227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ftr" sz="quarter" idx="10"/>
          </p:nvPr>
        </p:nvSpPr>
        <p:spPr>
          <a:ln/>
        </p:spPr>
        <p:txBody>
          <a:bodyPr/>
          <a:lstStyle>
            <a:lvl1pPr>
              <a:defRPr/>
            </a:lvl1pPr>
          </a:lstStyle>
          <a:p>
            <a:pPr>
              <a:defRPr/>
            </a:pPr>
            <a:endParaRPr lang="en-US"/>
          </a:p>
        </p:txBody>
      </p:sp>
      <p:sp>
        <p:nvSpPr>
          <p:cNvPr id="6" name="Rectangle 17"/>
          <p:cNvSpPr>
            <a:spLocks noGrp="1" noChangeArrowheads="1"/>
          </p:cNvSpPr>
          <p:nvPr>
            <p:ph type="sldNum" sz="quarter" idx="11"/>
          </p:nvPr>
        </p:nvSpPr>
        <p:spPr>
          <a:ln/>
        </p:spPr>
        <p:txBody>
          <a:bodyPr/>
          <a:lstStyle>
            <a:lvl1pPr>
              <a:defRPr/>
            </a:lvl1pPr>
          </a:lstStyle>
          <a:p>
            <a:pPr>
              <a:defRPr/>
            </a:pPr>
            <a:fld id="{112711BC-CB1F-4E99-8CB3-0C61FE49B3B7}" type="slidenum">
              <a:rPr lang="en-US"/>
              <a:pPr>
                <a:defRPr/>
              </a:pPr>
              <a:t>‹#›</a:t>
            </a:fld>
            <a:r>
              <a:rPr lang="en-US"/>
              <a:t>, date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ftr" sz="quarter" idx="10"/>
          </p:nvPr>
        </p:nvSpPr>
        <p:spPr>
          <a:ln/>
        </p:spPr>
        <p:txBody>
          <a:bodyPr/>
          <a:lstStyle>
            <a:lvl1pPr>
              <a:defRPr/>
            </a:lvl1pPr>
          </a:lstStyle>
          <a:p>
            <a:pPr>
              <a:defRPr/>
            </a:pPr>
            <a:endParaRPr lang="en-US"/>
          </a:p>
        </p:txBody>
      </p:sp>
      <p:sp>
        <p:nvSpPr>
          <p:cNvPr id="8" name="Rectangle 17"/>
          <p:cNvSpPr>
            <a:spLocks noGrp="1" noChangeArrowheads="1"/>
          </p:cNvSpPr>
          <p:nvPr>
            <p:ph type="sldNum" sz="quarter" idx="11"/>
          </p:nvPr>
        </p:nvSpPr>
        <p:spPr>
          <a:ln/>
        </p:spPr>
        <p:txBody>
          <a:bodyPr/>
          <a:lstStyle>
            <a:lvl1pPr>
              <a:defRPr/>
            </a:lvl1pPr>
          </a:lstStyle>
          <a:p>
            <a:pPr>
              <a:defRPr/>
            </a:pPr>
            <a:fld id="{C85BF2D6-F2CE-4825-AA43-5FCA2B174C18}" type="slidenum">
              <a:rPr lang="en-US"/>
              <a:pPr>
                <a:defRPr/>
              </a:pPr>
              <a:t>‹#›</a:t>
            </a:fld>
            <a:r>
              <a:rPr lang="en-US"/>
              <a:t>, date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6"/>
          <p:cNvSpPr>
            <a:spLocks noGrp="1" noChangeArrowheads="1"/>
          </p:cNvSpPr>
          <p:nvPr>
            <p:ph type="ftr" sz="quarter" idx="10"/>
          </p:nvPr>
        </p:nvSpPr>
        <p:spPr>
          <a:ln/>
        </p:spPr>
        <p:txBody>
          <a:bodyPr/>
          <a:lstStyle>
            <a:lvl1pPr>
              <a:defRPr/>
            </a:lvl1pPr>
          </a:lstStyle>
          <a:p>
            <a:pPr>
              <a:defRPr/>
            </a:pPr>
            <a:endParaRPr lang="en-US"/>
          </a:p>
        </p:txBody>
      </p:sp>
      <p:sp>
        <p:nvSpPr>
          <p:cNvPr id="4" name="Rectangle 17"/>
          <p:cNvSpPr>
            <a:spLocks noGrp="1" noChangeArrowheads="1"/>
          </p:cNvSpPr>
          <p:nvPr>
            <p:ph type="sldNum" sz="quarter" idx="11"/>
          </p:nvPr>
        </p:nvSpPr>
        <p:spPr>
          <a:ln/>
        </p:spPr>
        <p:txBody>
          <a:bodyPr/>
          <a:lstStyle>
            <a:lvl1pPr>
              <a:defRPr/>
            </a:lvl1pPr>
          </a:lstStyle>
          <a:p>
            <a:pPr>
              <a:defRPr/>
            </a:pPr>
            <a:fld id="{4193024A-A1CF-4A6E-8F6A-5095CE996DF9}" type="slidenum">
              <a:rPr lang="en-US"/>
              <a:pPr>
                <a:defRPr/>
              </a:pPr>
              <a:t>‹#›</a:t>
            </a:fld>
            <a:r>
              <a:rPr lang="en-US"/>
              <a:t>, date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6"/>
          <p:cNvSpPr>
            <a:spLocks noGrp="1" noChangeArrowheads="1"/>
          </p:cNvSpPr>
          <p:nvPr>
            <p:ph type="ftr" sz="quarter" idx="10"/>
          </p:nvPr>
        </p:nvSpPr>
        <p:spPr>
          <a:ln/>
        </p:spPr>
        <p:txBody>
          <a:bodyPr/>
          <a:lstStyle>
            <a:lvl1pPr>
              <a:defRPr/>
            </a:lvl1pPr>
          </a:lstStyle>
          <a:p>
            <a:pPr>
              <a:defRPr/>
            </a:pPr>
            <a:endParaRPr lang="en-US"/>
          </a:p>
        </p:txBody>
      </p:sp>
      <p:sp>
        <p:nvSpPr>
          <p:cNvPr id="3" name="Rectangle 17"/>
          <p:cNvSpPr>
            <a:spLocks noGrp="1" noChangeArrowheads="1"/>
          </p:cNvSpPr>
          <p:nvPr>
            <p:ph type="sldNum" sz="quarter" idx="11"/>
          </p:nvPr>
        </p:nvSpPr>
        <p:spPr>
          <a:ln/>
        </p:spPr>
        <p:txBody>
          <a:bodyPr/>
          <a:lstStyle>
            <a:lvl1pPr>
              <a:defRPr/>
            </a:lvl1pPr>
          </a:lstStyle>
          <a:p>
            <a:pPr>
              <a:defRPr/>
            </a:pPr>
            <a:fld id="{AF2A010B-BAF6-40A5-B717-FF159C823536}" type="slidenum">
              <a:rPr lang="en-US"/>
              <a:pPr>
                <a:defRPr/>
              </a:pPr>
              <a:t>‹#›</a:t>
            </a:fld>
            <a:r>
              <a:rPr lang="en-US"/>
              <a:t>, date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ftr" sz="quarter" idx="10"/>
          </p:nvPr>
        </p:nvSpPr>
        <p:spPr>
          <a:ln/>
        </p:spPr>
        <p:txBody>
          <a:bodyPr/>
          <a:lstStyle>
            <a:lvl1pPr>
              <a:defRPr/>
            </a:lvl1pPr>
          </a:lstStyle>
          <a:p>
            <a:pPr>
              <a:defRPr/>
            </a:pPr>
            <a:endParaRPr lang="en-US"/>
          </a:p>
        </p:txBody>
      </p:sp>
      <p:sp>
        <p:nvSpPr>
          <p:cNvPr id="6" name="Rectangle 17"/>
          <p:cNvSpPr>
            <a:spLocks noGrp="1" noChangeArrowheads="1"/>
          </p:cNvSpPr>
          <p:nvPr>
            <p:ph type="sldNum" sz="quarter" idx="11"/>
          </p:nvPr>
        </p:nvSpPr>
        <p:spPr>
          <a:ln/>
        </p:spPr>
        <p:txBody>
          <a:bodyPr/>
          <a:lstStyle>
            <a:lvl1pPr>
              <a:defRPr/>
            </a:lvl1pPr>
          </a:lstStyle>
          <a:p>
            <a:pPr>
              <a:defRPr/>
            </a:pPr>
            <a:fld id="{0B9224A6-702E-4A01-99F0-96056F73EC9A}" type="slidenum">
              <a:rPr lang="en-US"/>
              <a:pPr>
                <a:defRPr/>
              </a:pPr>
              <a:t>‹#›</a:t>
            </a:fld>
            <a:r>
              <a:rPr lang="en-US"/>
              <a:t>, date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ftr" sz="quarter" idx="10"/>
          </p:nvPr>
        </p:nvSpPr>
        <p:spPr>
          <a:ln/>
        </p:spPr>
        <p:txBody>
          <a:bodyPr/>
          <a:lstStyle>
            <a:lvl1pPr>
              <a:defRPr/>
            </a:lvl1pPr>
          </a:lstStyle>
          <a:p>
            <a:pPr>
              <a:defRPr/>
            </a:pPr>
            <a:endParaRPr lang="en-US"/>
          </a:p>
        </p:txBody>
      </p:sp>
      <p:sp>
        <p:nvSpPr>
          <p:cNvPr id="6" name="Rectangle 17"/>
          <p:cNvSpPr>
            <a:spLocks noGrp="1" noChangeArrowheads="1"/>
          </p:cNvSpPr>
          <p:nvPr>
            <p:ph type="sldNum" sz="quarter" idx="11"/>
          </p:nvPr>
        </p:nvSpPr>
        <p:spPr>
          <a:ln/>
        </p:spPr>
        <p:txBody>
          <a:bodyPr/>
          <a:lstStyle>
            <a:lvl1pPr>
              <a:defRPr/>
            </a:lvl1pPr>
          </a:lstStyle>
          <a:p>
            <a:pPr>
              <a:defRPr/>
            </a:pPr>
            <a:fld id="{C3884531-87E1-44F5-B3D0-04F68C17036F}" type="slidenum">
              <a:rPr lang="en-US"/>
              <a:pPr>
                <a:defRPr/>
              </a:pPr>
              <a:t>‹#›</a:t>
            </a:fld>
            <a:r>
              <a:rPr lang="en-US"/>
              <a:t>, date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ftr" sz="quarter" idx="10"/>
          </p:nvPr>
        </p:nvSpPr>
        <p:spPr>
          <a:ln/>
        </p:spPr>
        <p:txBody>
          <a:bodyPr/>
          <a:lstStyle>
            <a:lvl1pPr>
              <a:defRPr/>
            </a:lvl1pPr>
          </a:lstStyle>
          <a:p>
            <a:pPr>
              <a:defRPr/>
            </a:pPr>
            <a:endParaRPr lang="en-US"/>
          </a:p>
        </p:txBody>
      </p:sp>
      <p:sp>
        <p:nvSpPr>
          <p:cNvPr id="5" name="Rectangle 17"/>
          <p:cNvSpPr>
            <a:spLocks noGrp="1" noChangeArrowheads="1"/>
          </p:cNvSpPr>
          <p:nvPr>
            <p:ph type="sldNum" sz="quarter" idx="11"/>
          </p:nvPr>
        </p:nvSpPr>
        <p:spPr>
          <a:ln/>
        </p:spPr>
        <p:txBody>
          <a:bodyPr/>
          <a:lstStyle>
            <a:lvl1pPr>
              <a:defRPr/>
            </a:lvl1pPr>
          </a:lstStyle>
          <a:p>
            <a:pPr>
              <a:defRPr/>
            </a:pPr>
            <a:fld id="{EDEA0DC2-634B-4A4B-A9CE-6B1EFB94E78A}" type="slidenum">
              <a:rPr lang="en-US"/>
              <a:pPr>
                <a:defRPr/>
              </a:pPr>
              <a:t>‹#›</a:t>
            </a:fld>
            <a:r>
              <a:rPr lang="en-US"/>
              <a:t>, date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3.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34EA2"/>
        </a:solidFill>
        <a:effectLst/>
      </p:bgPr>
    </p:bg>
    <p:spTree>
      <p:nvGrpSpPr>
        <p:cNvPr id="1" name=""/>
        <p:cNvGrpSpPr/>
        <p:nvPr/>
      </p:nvGrpSpPr>
      <p:grpSpPr>
        <a:xfrm>
          <a:off x="0" y="0"/>
          <a:ext cx="0" cy="0"/>
          <a:chOff x="0" y="0"/>
          <a:chExt cx="0" cy="0"/>
        </a:xfrm>
      </p:grpSpPr>
      <p:pic>
        <p:nvPicPr>
          <p:cNvPr id="13314" name="Picture 11" descr="entry-slide-content-dark"/>
          <p:cNvPicPr>
            <a:picLocks noChangeAspect="1" noChangeArrowheads="1"/>
          </p:cNvPicPr>
          <p:nvPr/>
        </p:nvPicPr>
        <p:blipFill>
          <a:blip r:embed="rId12" cstate="print"/>
          <a:srcRect/>
          <a:stretch>
            <a:fillRect/>
          </a:stretch>
        </p:blipFill>
        <p:spPr bwMode="auto">
          <a:xfrm>
            <a:off x="0" y="-9525"/>
            <a:ext cx="9144000" cy="6877050"/>
          </a:xfrm>
          <a:prstGeom prst="rect">
            <a:avLst/>
          </a:prstGeom>
          <a:noFill/>
          <a:ln w="9525">
            <a:noFill/>
            <a:miter lim="800000"/>
            <a:headEnd/>
            <a:tailEnd/>
          </a:ln>
        </p:spPr>
      </p:pic>
      <p:sp>
        <p:nvSpPr>
          <p:cNvPr id="13315" name="Rectangle 14"/>
          <p:cNvSpPr>
            <a:spLocks noGrp="1" noChangeArrowheads="1"/>
          </p:cNvSpPr>
          <p:nvPr>
            <p:ph type="title"/>
          </p:nvPr>
        </p:nvSpPr>
        <p:spPr bwMode="auto">
          <a:xfrm>
            <a:off x="684213" y="455613"/>
            <a:ext cx="7997825" cy="1143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endParaRPr lang="en-US" dirty="0" smtClean="0"/>
          </a:p>
        </p:txBody>
      </p:sp>
      <p:sp>
        <p:nvSpPr>
          <p:cNvPr id="13316" name="Rectangle 15"/>
          <p:cNvSpPr>
            <a:spLocks noGrp="1" noChangeArrowheads="1"/>
          </p:cNvSpPr>
          <p:nvPr>
            <p:ph type="body" idx="1"/>
          </p:nvPr>
        </p:nvSpPr>
        <p:spPr bwMode="auto">
          <a:xfrm>
            <a:off x="684213" y="1600200"/>
            <a:ext cx="7997825" cy="45259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7184" name="Rectangle 16"/>
          <p:cNvSpPr>
            <a:spLocks noGrp="1" noChangeArrowheads="1"/>
          </p:cNvSpPr>
          <p:nvPr>
            <p:ph type="ftr" sz="quarter" idx="3"/>
          </p:nvPr>
        </p:nvSpPr>
        <p:spPr bwMode="auto">
          <a:xfrm>
            <a:off x="3408363" y="6516688"/>
            <a:ext cx="2895600" cy="3206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000">
                <a:solidFill>
                  <a:schemeClr val="bg1"/>
                </a:solidFill>
                <a:latin typeface="Arial" pitchFamily="34" charset="0"/>
                <a:cs typeface="Arial" pitchFamily="34" charset="0"/>
              </a:defRPr>
            </a:lvl1pPr>
          </a:lstStyle>
          <a:p>
            <a:pPr>
              <a:defRPr/>
            </a:pPr>
            <a:endParaRPr lang="en-US" dirty="0"/>
          </a:p>
        </p:txBody>
      </p:sp>
      <p:sp>
        <p:nvSpPr>
          <p:cNvPr id="7185" name="Rectangle 17"/>
          <p:cNvSpPr>
            <a:spLocks noGrp="1" noChangeArrowheads="1"/>
          </p:cNvSpPr>
          <p:nvPr>
            <p:ph type="sldNum" sz="quarter" idx="4"/>
          </p:nvPr>
        </p:nvSpPr>
        <p:spPr bwMode="auto">
          <a:xfrm>
            <a:off x="6516688" y="6516688"/>
            <a:ext cx="2166937" cy="3206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000">
                <a:solidFill>
                  <a:schemeClr val="bg1"/>
                </a:solidFill>
                <a:latin typeface="Arial" pitchFamily="34" charset="0"/>
                <a:cs typeface="Arial" pitchFamily="34" charset="0"/>
              </a:defRPr>
            </a:lvl1pPr>
          </a:lstStyle>
          <a:p>
            <a:pPr>
              <a:defRPr/>
            </a:pPr>
            <a:fld id="{71584800-6692-4F7A-844A-C16EE7CAB8D0}" type="slidenum">
              <a:rPr lang="en-US" smtClean="0"/>
              <a:pPr>
                <a:defRPr/>
              </a:pPr>
              <a:t>‹#›</a:t>
            </a:fld>
            <a:r>
              <a:rPr lang="en-US" dirty="0" smtClean="0"/>
              <a:t>, date</a:t>
            </a:r>
            <a:endParaRPr lang="en-US" dirty="0"/>
          </a:p>
        </p:txBody>
      </p:sp>
    </p:spTree>
  </p:cSld>
  <p:clrMap bg1="lt1" tx1="dk1" bg2="lt2" tx2="dk2" accent1="accent1" accent2="accent2" accent3="accent3" accent4="accent4" accent5="accent5" accent6="accent6" hlink="hlink" folHlink="folHlink"/>
  <p:sldLayoutIdLst>
    <p:sldLayoutId id="2147483727" r:id="rId1"/>
    <p:sldLayoutId id="2147483694"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Lst>
  <p:txStyles>
    <p:titleStyle>
      <a:lvl1pPr algn="l" rtl="0" eaLnBrk="1" fontAlgn="base" hangingPunct="1">
        <a:spcBef>
          <a:spcPct val="0"/>
        </a:spcBef>
        <a:spcAft>
          <a:spcPct val="0"/>
        </a:spcAft>
        <a:defRPr sz="4000">
          <a:solidFill>
            <a:schemeClr val="bg1"/>
          </a:solidFill>
          <a:latin typeface="Arial" pitchFamily="34" charset="0"/>
          <a:ea typeface="+mj-ea"/>
          <a:cs typeface="Arial" pitchFamily="34" charset="0"/>
        </a:defRPr>
      </a:lvl1pPr>
      <a:lvl2pPr algn="l" rtl="0" eaLnBrk="1" fontAlgn="base" hangingPunct="1">
        <a:spcBef>
          <a:spcPct val="0"/>
        </a:spcBef>
        <a:spcAft>
          <a:spcPct val="0"/>
        </a:spcAft>
        <a:defRPr sz="4000">
          <a:solidFill>
            <a:schemeClr val="bg1"/>
          </a:solidFill>
          <a:latin typeface="Arial Narrow" pitchFamily="34" charset="0"/>
        </a:defRPr>
      </a:lvl2pPr>
      <a:lvl3pPr algn="l" rtl="0" eaLnBrk="1" fontAlgn="base" hangingPunct="1">
        <a:spcBef>
          <a:spcPct val="0"/>
        </a:spcBef>
        <a:spcAft>
          <a:spcPct val="0"/>
        </a:spcAft>
        <a:defRPr sz="4000">
          <a:solidFill>
            <a:schemeClr val="bg1"/>
          </a:solidFill>
          <a:latin typeface="Arial Narrow" pitchFamily="34" charset="0"/>
        </a:defRPr>
      </a:lvl3pPr>
      <a:lvl4pPr algn="l" rtl="0" eaLnBrk="1" fontAlgn="base" hangingPunct="1">
        <a:spcBef>
          <a:spcPct val="0"/>
        </a:spcBef>
        <a:spcAft>
          <a:spcPct val="0"/>
        </a:spcAft>
        <a:defRPr sz="4000">
          <a:solidFill>
            <a:schemeClr val="bg1"/>
          </a:solidFill>
          <a:latin typeface="Arial Narrow" pitchFamily="34" charset="0"/>
        </a:defRPr>
      </a:lvl4pPr>
      <a:lvl5pPr algn="l" rtl="0" eaLnBrk="1" fontAlgn="base" hangingPunct="1">
        <a:spcBef>
          <a:spcPct val="0"/>
        </a:spcBef>
        <a:spcAft>
          <a:spcPct val="0"/>
        </a:spcAft>
        <a:defRPr sz="4000">
          <a:solidFill>
            <a:schemeClr val="bg1"/>
          </a:solidFill>
          <a:latin typeface="Arial Narrow" pitchFamily="34" charset="0"/>
        </a:defRPr>
      </a:lvl5pPr>
      <a:lvl6pPr marL="457200" algn="l" rtl="0" eaLnBrk="1" fontAlgn="base" hangingPunct="1">
        <a:spcBef>
          <a:spcPct val="0"/>
        </a:spcBef>
        <a:spcAft>
          <a:spcPct val="0"/>
        </a:spcAft>
        <a:defRPr sz="4000">
          <a:solidFill>
            <a:schemeClr val="bg1"/>
          </a:solidFill>
          <a:latin typeface="Arial Narrow" pitchFamily="34" charset="0"/>
        </a:defRPr>
      </a:lvl6pPr>
      <a:lvl7pPr marL="914400" algn="l" rtl="0" eaLnBrk="1" fontAlgn="base" hangingPunct="1">
        <a:spcBef>
          <a:spcPct val="0"/>
        </a:spcBef>
        <a:spcAft>
          <a:spcPct val="0"/>
        </a:spcAft>
        <a:defRPr sz="4000">
          <a:solidFill>
            <a:schemeClr val="bg1"/>
          </a:solidFill>
          <a:latin typeface="Arial Narrow" pitchFamily="34" charset="0"/>
        </a:defRPr>
      </a:lvl7pPr>
      <a:lvl8pPr marL="1371600" algn="l" rtl="0" eaLnBrk="1" fontAlgn="base" hangingPunct="1">
        <a:spcBef>
          <a:spcPct val="0"/>
        </a:spcBef>
        <a:spcAft>
          <a:spcPct val="0"/>
        </a:spcAft>
        <a:defRPr sz="4000">
          <a:solidFill>
            <a:schemeClr val="bg1"/>
          </a:solidFill>
          <a:latin typeface="Arial Narrow" pitchFamily="34" charset="0"/>
        </a:defRPr>
      </a:lvl8pPr>
      <a:lvl9pPr marL="1828800" algn="l" rtl="0" eaLnBrk="1" fontAlgn="base" hangingPunct="1">
        <a:spcBef>
          <a:spcPct val="0"/>
        </a:spcBef>
        <a:spcAft>
          <a:spcPct val="0"/>
        </a:spcAft>
        <a:defRPr sz="4000">
          <a:solidFill>
            <a:schemeClr val="bg1"/>
          </a:solidFill>
          <a:latin typeface="Arial Narrow" pitchFamily="34" charset="0"/>
        </a:defRPr>
      </a:lvl9pPr>
    </p:titleStyle>
    <p:bodyStyle>
      <a:lvl1pPr marL="342900" indent="-342900" algn="l" rtl="0" eaLnBrk="1" fontAlgn="base" hangingPunct="1">
        <a:spcBef>
          <a:spcPct val="20000"/>
        </a:spcBef>
        <a:spcAft>
          <a:spcPct val="0"/>
        </a:spcAft>
        <a:buChar char="•"/>
        <a:defRPr sz="3200">
          <a:solidFill>
            <a:schemeClr val="bg1"/>
          </a:solidFill>
          <a:latin typeface="Arial" pitchFamily="34" charset="0"/>
          <a:ea typeface="+mn-ea"/>
          <a:cs typeface="Arial" pitchFamily="34" charset="0"/>
        </a:defRPr>
      </a:lvl1pPr>
      <a:lvl2pPr marL="742950" indent="-285750" algn="l" rtl="0" eaLnBrk="1" fontAlgn="base" hangingPunct="1">
        <a:spcBef>
          <a:spcPct val="20000"/>
        </a:spcBef>
        <a:spcAft>
          <a:spcPct val="0"/>
        </a:spcAft>
        <a:buChar char="–"/>
        <a:defRPr sz="2800">
          <a:solidFill>
            <a:schemeClr val="bg1"/>
          </a:solidFill>
          <a:latin typeface="Arial" pitchFamily="34" charset="0"/>
          <a:cs typeface="Arial" pitchFamily="34" charset="0"/>
        </a:defRPr>
      </a:lvl2pPr>
      <a:lvl3pPr marL="1143000" indent="-228600" algn="l" rtl="0" eaLnBrk="1" fontAlgn="base" hangingPunct="1">
        <a:spcBef>
          <a:spcPct val="20000"/>
        </a:spcBef>
        <a:spcAft>
          <a:spcPct val="0"/>
        </a:spcAft>
        <a:buChar char="•"/>
        <a:defRPr sz="2400">
          <a:solidFill>
            <a:schemeClr val="bg1"/>
          </a:solidFill>
          <a:latin typeface="Arial" pitchFamily="34" charset="0"/>
          <a:cs typeface="Arial" pitchFamily="34" charset="0"/>
        </a:defRPr>
      </a:lvl3pPr>
      <a:lvl4pPr marL="1600200" indent="-228600" algn="l" rtl="0" eaLnBrk="1" fontAlgn="base" hangingPunct="1">
        <a:spcBef>
          <a:spcPct val="20000"/>
        </a:spcBef>
        <a:spcAft>
          <a:spcPct val="0"/>
        </a:spcAft>
        <a:buChar char="–"/>
        <a:defRPr sz="2000">
          <a:solidFill>
            <a:schemeClr val="bg1"/>
          </a:solidFill>
          <a:latin typeface="Arial" pitchFamily="34" charset="0"/>
          <a:cs typeface="Arial" pitchFamily="34" charset="0"/>
        </a:defRPr>
      </a:lvl4pPr>
      <a:lvl5pPr marL="2057400" indent="-228600" algn="l" rtl="0" eaLnBrk="1" fontAlgn="base" hangingPunct="1">
        <a:spcBef>
          <a:spcPct val="20000"/>
        </a:spcBef>
        <a:spcAft>
          <a:spcPct val="0"/>
        </a:spcAft>
        <a:buChar char="»"/>
        <a:defRPr sz="2000">
          <a:solidFill>
            <a:schemeClr val="bg1"/>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2000">
          <a:solidFill>
            <a:schemeClr val="bg1"/>
          </a:solidFill>
          <a:latin typeface="Arial" charset="0"/>
        </a:defRPr>
      </a:lvl6pPr>
      <a:lvl7pPr marL="2971800" indent="-228600" algn="l" rtl="0" eaLnBrk="1" fontAlgn="base" hangingPunct="1">
        <a:spcBef>
          <a:spcPct val="20000"/>
        </a:spcBef>
        <a:spcAft>
          <a:spcPct val="0"/>
        </a:spcAft>
        <a:buChar char="»"/>
        <a:defRPr sz="2000">
          <a:solidFill>
            <a:schemeClr val="bg1"/>
          </a:solidFill>
          <a:latin typeface="Arial" charset="0"/>
        </a:defRPr>
      </a:lvl7pPr>
      <a:lvl8pPr marL="3429000" indent="-228600" algn="l" rtl="0" eaLnBrk="1" fontAlgn="base" hangingPunct="1">
        <a:spcBef>
          <a:spcPct val="20000"/>
        </a:spcBef>
        <a:spcAft>
          <a:spcPct val="0"/>
        </a:spcAft>
        <a:buChar char="»"/>
        <a:defRPr sz="2000">
          <a:solidFill>
            <a:schemeClr val="bg1"/>
          </a:solidFill>
          <a:latin typeface="Arial" charset="0"/>
        </a:defRPr>
      </a:lvl8pPr>
      <a:lvl9pPr marL="3886200" indent="-228600" algn="l" rtl="0" eaLnBrk="1" fontAlgn="base" hangingPunct="1">
        <a:spcBef>
          <a:spcPct val="20000"/>
        </a:spcBef>
        <a:spcAft>
          <a:spcPct val="0"/>
        </a:spcAft>
        <a:buChar char="»"/>
        <a:defRPr sz="2000">
          <a:solidFill>
            <a:schemeClr val="bg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34EA2"/>
        </a:solidFill>
        <a:effectLst/>
      </p:bgPr>
    </p:bg>
    <p:spTree>
      <p:nvGrpSpPr>
        <p:cNvPr id="1" name=""/>
        <p:cNvGrpSpPr/>
        <p:nvPr/>
      </p:nvGrpSpPr>
      <p:grpSpPr>
        <a:xfrm>
          <a:off x="0" y="0"/>
          <a:ext cx="0" cy="0"/>
          <a:chOff x="0" y="0"/>
          <a:chExt cx="0" cy="0"/>
        </a:xfrm>
      </p:grpSpPr>
      <p:pic>
        <p:nvPicPr>
          <p:cNvPr id="37890" name="Picture 8" descr="entry-slide-content-light"/>
          <p:cNvPicPr>
            <a:picLocks noChangeAspect="1" noChangeArrowheads="1"/>
          </p:cNvPicPr>
          <p:nvPr/>
        </p:nvPicPr>
        <p:blipFill>
          <a:blip r:embed="rId12" cstate="print"/>
          <a:srcRect/>
          <a:stretch>
            <a:fillRect/>
          </a:stretch>
        </p:blipFill>
        <p:spPr bwMode="auto">
          <a:xfrm>
            <a:off x="0" y="0"/>
            <a:ext cx="9144000" cy="6877050"/>
          </a:xfrm>
          <a:prstGeom prst="rect">
            <a:avLst/>
          </a:prstGeom>
          <a:noFill/>
          <a:ln w="9525">
            <a:noFill/>
            <a:miter lim="800000"/>
            <a:headEnd/>
            <a:tailEnd/>
          </a:ln>
        </p:spPr>
      </p:pic>
      <p:sp>
        <p:nvSpPr>
          <p:cNvPr id="105481" name="Rectangle 9"/>
          <p:cNvSpPr>
            <a:spLocks noGrp="1" noChangeArrowheads="1"/>
          </p:cNvSpPr>
          <p:nvPr>
            <p:ph type="ftr" sz="quarter" idx="3"/>
          </p:nvPr>
        </p:nvSpPr>
        <p:spPr bwMode="auto">
          <a:xfrm>
            <a:off x="3408363" y="6516688"/>
            <a:ext cx="2895600" cy="3206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000">
                <a:solidFill>
                  <a:srgbClr val="003399"/>
                </a:solidFill>
                <a:latin typeface="Arial" pitchFamily="34" charset="0"/>
                <a:cs typeface="Arial" pitchFamily="34" charset="0"/>
              </a:defRPr>
            </a:lvl1pPr>
          </a:lstStyle>
          <a:p>
            <a:pPr>
              <a:defRPr/>
            </a:pPr>
            <a:endParaRPr lang="en-US" dirty="0"/>
          </a:p>
        </p:txBody>
      </p:sp>
      <p:sp>
        <p:nvSpPr>
          <p:cNvPr id="105482" name="Rectangle 10"/>
          <p:cNvSpPr>
            <a:spLocks noGrp="1" noChangeArrowheads="1"/>
          </p:cNvSpPr>
          <p:nvPr>
            <p:ph type="sldNum" sz="quarter" idx="4"/>
          </p:nvPr>
        </p:nvSpPr>
        <p:spPr bwMode="auto">
          <a:xfrm>
            <a:off x="6516688" y="6516688"/>
            <a:ext cx="2166937" cy="3206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000">
                <a:solidFill>
                  <a:srgbClr val="003399"/>
                </a:solidFill>
                <a:latin typeface="Arial" pitchFamily="34" charset="0"/>
                <a:cs typeface="Arial" pitchFamily="34" charset="0"/>
              </a:defRPr>
            </a:lvl1pPr>
          </a:lstStyle>
          <a:p>
            <a:pPr>
              <a:defRPr/>
            </a:pPr>
            <a:fld id="{0CCA0B88-0A52-4D2E-93D1-C5B7E15B7FE4}" type="slidenum">
              <a:rPr lang="en-US" smtClean="0"/>
              <a:pPr>
                <a:defRPr/>
              </a:pPr>
              <a:t>‹#›</a:t>
            </a:fld>
            <a:r>
              <a:rPr lang="en-US" dirty="0" smtClean="0"/>
              <a:t>, date</a:t>
            </a:r>
            <a:endParaRPr lang="en-US" dirty="0"/>
          </a:p>
        </p:txBody>
      </p:sp>
      <p:sp>
        <p:nvSpPr>
          <p:cNvPr id="37893" name="Rectangle 11"/>
          <p:cNvSpPr>
            <a:spLocks noGrp="1" noChangeArrowheads="1"/>
          </p:cNvSpPr>
          <p:nvPr>
            <p:ph type="title"/>
          </p:nvPr>
        </p:nvSpPr>
        <p:spPr bwMode="auto">
          <a:xfrm>
            <a:off x="684213" y="455613"/>
            <a:ext cx="7997825" cy="1143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title style</a:t>
            </a:r>
          </a:p>
        </p:txBody>
      </p:sp>
      <p:sp>
        <p:nvSpPr>
          <p:cNvPr id="37894" name="Rectangle 12"/>
          <p:cNvSpPr>
            <a:spLocks noGrp="1" noChangeArrowheads="1"/>
          </p:cNvSpPr>
          <p:nvPr>
            <p:ph type="body" idx="1"/>
          </p:nvPr>
        </p:nvSpPr>
        <p:spPr bwMode="auto">
          <a:xfrm>
            <a:off x="684213" y="1600200"/>
            <a:ext cx="7997825" cy="45259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729" r:id="rId1"/>
    <p:sldLayoutId id="2147483714" r:id="rId2"/>
    <p:sldLayoutId id="2147483712" r:id="rId3"/>
    <p:sldLayoutId id="2147483711" r:id="rId4"/>
    <p:sldLayoutId id="2147483710" r:id="rId5"/>
    <p:sldLayoutId id="2147483709" r:id="rId6"/>
    <p:sldLayoutId id="2147483708" r:id="rId7"/>
    <p:sldLayoutId id="2147483707" r:id="rId8"/>
    <p:sldLayoutId id="2147483706" r:id="rId9"/>
    <p:sldLayoutId id="2147483705" r:id="rId10"/>
  </p:sldLayoutIdLst>
  <p:txStyles>
    <p:titleStyle>
      <a:lvl1pPr algn="l" rtl="0" eaLnBrk="0" fontAlgn="base" hangingPunct="0">
        <a:spcBef>
          <a:spcPct val="0"/>
        </a:spcBef>
        <a:spcAft>
          <a:spcPct val="0"/>
        </a:spcAft>
        <a:defRPr sz="4000">
          <a:solidFill>
            <a:srgbClr val="003399"/>
          </a:solidFill>
          <a:latin typeface="Arial" pitchFamily="34" charset="0"/>
          <a:ea typeface="+mj-ea"/>
          <a:cs typeface="Arial" pitchFamily="34" charset="0"/>
        </a:defRPr>
      </a:lvl1pPr>
      <a:lvl2pPr algn="l" rtl="0" eaLnBrk="0" fontAlgn="base" hangingPunct="0">
        <a:spcBef>
          <a:spcPct val="0"/>
        </a:spcBef>
        <a:spcAft>
          <a:spcPct val="0"/>
        </a:spcAft>
        <a:defRPr sz="4000">
          <a:solidFill>
            <a:srgbClr val="003399"/>
          </a:solidFill>
          <a:latin typeface="Arial Narrow" pitchFamily="34" charset="0"/>
        </a:defRPr>
      </a:lvl2pPr>
      <a:lvl3pPr algn="l" rtl="0" eaLnBrk="0" fontAlgn="base" hangingPunct="0">
        <a:spcBef>
          <a:spcPct val="0"/>
        </a:spcBef>
        <a:spcAft>
          <a:spcPct val="0"/>
        </a:spcAft>
        <a:defRPr sz="4000">
          <a:solidFill>
            <a:srgbClr val="003399"/>
          </a:solidFill>
          <a:latin typeface="Arial Narrow" pitchFamily="34" charset="0"/>
        </a:defRPr>
      </a:lvl3pPr>
      <a:lvl4pPr algn="l" rtl="0" eaLnBrk="0" fontAlgn="base" hangingPunct="0">
        <a:spcBef>
          <a:spcPct val="0"/>
        </a:spcBef>
        <a:spcAft>
          <a:spcPct val="0"/>
        </a:spcAft>
        <a:defRPr sz="4000">
          <a:solidFill>
            <a:srgbClr val="003399"/>
          </a:solidFill>
          <a:latin typeface="Arial Narrow" pitchFamily="34" charset="0"/>
        </a:defRPr>
      </a:lvl4pPr>
      <a:lvl5pPr algn="l" rtl="0" eaLnBrk="0" fontAlgn="base" hangingPunct="0">
        <a:spcBef>
          <a:spcPct val="0"/>
        </a:spcBef>
        <a:spcAft>
          <a:spcPct val="0"/>
        </a:spcAft>
        <a:defRPr sz="4000">
          <a:solidFill>
            <a:srgbClr val="003399"/>
          </a:solidFill>
          <a:latin typeface="Arial Narrow" pitchFamily="34" charset="0"/>
        </a:defRPr>
      </a:lvl5pPr>
      <a:lvl6pPr marL="457200" algn="l" rtl="0" fontAlgn="base">
        <a:spcBef>
          <a:spcPct val="0"/>
        </a:spcBef>
        <a:spcAft>
          <a:spcPct val="0"/>
        </a:spcAft>
        <a:defRPr sz="4000">
          <a:solidFill>
            <a:srgbClr val="003399"/>
          </a:solidFill>
          <a:latin typeface="Arial Narrow" pitchFamily="34" charset="0"/>
        </a:defRPr>
      </a:lvl6pPr>
      <a:lvl7pPr marL="914400" algn="l" rtl="0" fontAlgn="base">
        <a:spcBef>
          <a:spcPct val="0"/>
        </a:spcBef>
        <a:spcAft>
          <a:spcPct val="0"/>
        </a:spcAft>
        <a:defRPr sz="4000">
          <a:solidFill>
            <a:srgbClr val="003399"/>
          </a:solidFill>
          <a:latin typeface="Arial Narrow" pitchFamily="34" charset="0"/>
        </a:defRPr>
      </a:lvl7pPr>
      <a:lvl8pPr marL="1371600" algn="l" rtl="0" fontAlgn="base">
        <a:spcBef>
          <a:spcPct val="0"/>
        </a:spcBef>
        <a:spcAft>
          <a:spcPct val="0"/>
        </a:spcAft>
        <a:defRPr sz="4000">
          <a:solidFill>
            <a:srgbClr val="003399"/>
          </a:solidFill>
          <a:latin typeface="Arial Narrow" pitchFamily="34" charset="0"/>
        </a:defRPr>
      </a:lvl8pPr>
      <a:lvl9pPr marL="1828800" algn="l" rtl="0" fontAlgn="base">
        <a:spcBef>
          <a:spcPct val="0"/>
        </a:spcBef>
        <a:spcAft>
          <a:spcPct val="0"/>
        </a:spcAft>
        <a:defRPr sz="4000">
          <a:solidFill>
            <a:srgbClr val="003399"/>
          </a:solidFill>
          <a:latin typeface="Arial Narrow" pitchFamily="34" charset="0"/>
        </a:defRPr>
      </a:lvl9pPr>
    </p:titleStyle>
    <p:bodyStyle>
      <a:lvl1pPr marL="342900" indent="-342900" algn="l" rtl="0" eaLnBrk="0" fontAlgn="base" hangingPunct="0">
        <a:spcBef>
          <a:spcPct val="20000"/>
        </a:spcBef>
        <a:spcAft>
          <a:spcPct val="0"/>
        </a:spcAft>
        <a:buChar char="•"/>
        <a:defRPr sz="3200">
          <a:solidFill>
            <a:srgbClr val="003399"/>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3200">
          <a:solidFill>
            <a:srgbClr val="003399"/>
          </a:solidFill>
          <a:latin typeface="Arial" pitchFamily="34" charset="0"/>
          <a:cs typeface="Arial" pitchFamily="34" charset="0"/>
        </a:defRPr>
      </a:lvl2pPr>
      <a:lvl3pPr marL="1143000" indent="-228600" algn="l" rtl="0" eaLnBrk="0" fontAlgn="base" hangingPunct="0">
        <a:spcBef>
          <a:spcPct val="20000"/>
        </a:spcBef>
        <a:spcAft>
          <a:spcPct val="0"/>
        </a:spcAft>
        <a:buChar char="•"/>
        <a:defRPr sz="3200">
          <a:solidFill>
            <a:srgbClr val="003399"/>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3200">
          <a:solidFill>
            <a:srgbClr val="003399"/>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3200">
          <a:solidFill>
            <a:srgbClr val="003399"/>
          </a:solidFill>
          <a:latin typeface="Arial" pitchFamily="34" charset="0"/>
          <a:cs typeface="Arial" pitchFamily="34" charset="0"/>
        </a:defRPr>
      </a:lvl5pPr>
      <a:lvl6pPr marL="2514600" indent="-228600" algn="l" rtl="0" fontAlgn="base">
        <a:spcBef>
          <a:spcPct val="20000"/>
        </a:spcBef>
        <a:spcAft>
          <a:spcPct val="0"/>
        </a:spcAft>
        <a:buChar char="»"/>
        <a:defRPr sz="3200">
          <a:solidFill>
            <a:srgbClr val="003399"/>
          </a:solidFill>
          <a:latin typeface="+mn-lt"/>
        </a:defRPr>
      </a:lvl6pPr>
      <a:lvl7pPr marL="2971800" indent="-228600" algn="l" rtl="0" fontAlgn="base">
        <a:spcBef>
          <a:spcPct val="20000"/>
        </a:spcBef>
        <a:spcAft>
          <a:spcPct val="0"/>
        </a:spcAft>
        <a:buChar char="»"/>
        <a:defRPr sz="3200">
          <a:solidFill>
            <a:srgbClr val="003399"/>
          </a:solidFill>
          <a:latin typeface="+mn-lt"/>
        </a:defRPr>
      </a:lvl7pPr>
      <a:lvl8pPr marL="3429000" indent="-228600" algn="l" rtl="0" fontAlgn="base">
        <a:spcBef>
          <a:spcPct val="20000"/>
        </a:spcBef>
        <a:spcAft>
          <a:spcPct val="0"/>
        </a:spcAft>
        <a:buChar char="»"/>
        <a:defRPr sz="3200">
          <a:solidFill>
            <a:srgbClr val="003399"/>
          </a:solidFill>
          <a:latin typeface="+mn-lt"/>
        </a:defRPr>
      </a:lvl8pPr>
      <a:lvl9pPr marL="3886200" indent="-228600" algn="l" rtl="0" fontAlgn="base">
        <a:spcBef>
          <a:spcPct val="20000"/>
        </a:spcBef>
        <a:spcAft>
          <a:spcPct val="0"/>
        </a:spcAft>
        <a:buChar char="»"/>
        <a:defRPr sz="32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subTitle" idx="1"/>
          </p:nvPr>
        </p:nvSpPr>
        <p:spPr>
          <a:xfrm>
            <a:off x="2483769" y="4221088"/>
            <a:ext cx="6552728" cy="1800200"/>
          </a:xfrm>
        </p:spPr>
        <p:txBody>
          <a:bodyPr/>
          <a:lstStyle/>
          <a:p>
            <a:endParaRPr lang="en-US" sz="1400" i="1" dirty="0" smtClean="0">
              <a:solidFill>
                <a:srgbClr val="336699"/>
              </a:solidFill>
              <a:latin typeface="Cambria"/>
              <a:cs typeface="Cambria"/>
            </a:endParaRPr>
          </a:p>
          <a:p>
            <a:endParaRPr lang="ru-RU" sz="2400" i="1" dirty="0">
              <a:solidFill>
                <a:srgbClr val="336699"/>
              </a:solidFill>
              <a:latin typeface="Cambria"/>
              <a:cs typeface="Cambria"/>
            </a:endParaRPr>
          </a:p>
          <a:p>
            <a:r>
              <a:rPr lang="ru-RU" sz="2400" i="1" dirty="0" smtClean="0">
                <a:solidFill>
                  <a:srgbClr val="336699"/>
                </a:solidFill>
                <a:latin typeface="Cambria"/>
                <a:cs typeface="Cambria"/>
              </a:rPr>
              <a:t>Елена Ровенская</a:t>
            </a:r>
            <a:r>
              <a:rPr lang="en-US" sz="2400" i="1" dirty="0" smtClean="0">
                <a:solidFill>
                  <a:srgbClr val="336699"/>
                </a:solidFill>
                <a:latin typeface="Cambria"/>
                <a:cs typeface="Cambria"/>
              </a:rPr>
              <a:t>,  </a:t>
            </a:r>
            <a:r>
              <a:rPr lang="ru-RU" sz="2400" i="1" dirty="0" smtClean="0">
                <a:solidFill>
                  <a:srgbClr val="336699"/>
                </a:solidFill>
                <a:latin typeface="Cambria"/>
                <a:cs typeface="Cambria"/>
              </a:rPr>
              <a:t>Анастасия Степанова</a:t>
            </a:r>
            <a:endParaRPr lang="en-US" sz="2400" i="1" dirty="0">
              <a:solidFill>
                <a:srgbClr val="336699"/>
              </a:solidFill>
              <a:latin typeface="Cambria"/>
              <a:cs typeface="Cambria"/>
            </a:endParaRPr>
          </a:p>
        </p:txBody>
      </p:sp>
      <p:sp>
        <p:nvSpPr>
          <p:cNvPr id="9" name="Заголовок 1"/>
          <p:cNvSpPr txBox="1">
            <a:spLocks/>
          </p:cNvSpPr>
          <p:nvPr/>
        </p:nvSpPr>
        <p:spPr bwMode="auto">
          <a:xfrm>
            <a:off x="2483768" y="692696"/>
            <a:ext cx="6408712" cy="3528392"/>
          </a:xfrm>
          <a:prstGeom prst="rect">
            <a:avLst/>
          </a:prstGeom>
          <a:noFill/>
          <a:ln w="9525">
            <a:noFill/>
            <a:miter lim="800000"/>
            <a:headEnd/>
            <a:tailEnd/>
          </a:ln>
        </p:spPr>
        <p:txBody>
          <a:bodyPr vert="horz" wrap="square" lIns="457200" tIns="0" rIns="457200" bIns="0" numCol="1" anchor="ctr" anchorCtr="0" compatLnSpc="1">
            <a:prstTxWarp prst="textNoShape">
              <a:avLst/>
            </a:prstTxWarp>
            <a:normAutofit/>
          </a:bodyPr>
          <a:lstStyle/>
          <a:p>
            <a:pPr lvl="0">
              <a:defRPr/>
            </a:pPr>
            <a:r>
              <a:rPr lang="ru-RU" sz="3600" b="1" kern="0" dirty="0">
                <a:solidFill>
                  <a:srgbClr val="003399"/>
                </a:solidFill>
                <a:latin typeface="Cambria"/>
                <a:ea typeface="+mj-ea"/>
                <a:cs typeface="Cambria"/>
              </a:rPr>
              <a:t>Возможности и вызовы экономической интеграции на более широком Европейском и Евразийском пространстве</a:t>
            </a:r>
            <a:endParaRPr kumimoji="0" lang="ru-RU" sz="3600" b="0" i="0" u="none" strike="noStrike" kern="0" cap="none" spc="0" normalizeH="0" baseline="0" noProof="0" dirty="0">
              <a:ln>
                <a:noFill/>
              </a:ln>
              <a:solidFill>
                <a:srgbClr val="003399"/>
              </a:solidFill>
              <a:uLnTx/>
              <a:uFillTx/>
              <a:latin typeface="Cambria"/>
              <a:ea typeface="+mj-ea"/>
              <a:cs typeface="Cambri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a:t>Семинар 4. Будущее энергетики в Евразии в глобальном контексте </a:t>
            </a:r>
          </a:p>
        </p:txBody>
      </p:sp>
      <p:sp>
        <p:nvSpPr>
          <p:cNvPr id="3" name="Объект 2"/>
          <p:cNvSpPr>
            <a:spLocks noGrp="1"/>
          </p:cNvSpPr>
          <p:nvPr>
            <p:ph idx="1"/>
          </p:nvPr>
        </p:nvSpPr>
        <p:spPr>
          <a:xfrm>
            <a:off x="684213" y="1600200"/>
            <a:ext cx="7997825" cy="4997152"/>
          </a:xfrm>
        </p:spPr>
        <p:txBody>
          <a:bodyPr/>
          <a:lstStyle/>
          <a:p>
            <a:pPr marL="0" indent="0" algn="just">
              <a:buNone/>
            </a:pPr>
            <a:r>
              <a:rPr lang="ru-RU" sz="2000" dirty="0">
                <a:solidFill>
                  <a:srgbClr val="00184B"/>
                </a:solidFill>
              </a:rPr>
              <a:t>Учеными обсуждались перспективы развития энергетики в глобальном масштабе, включая развитие альтернативной энергетики, выход на рынок новых игроков и изменение мировых цен на энергоресурсы, а также их влияние на экономики стран и регионов. Большое внимание было уделено вопросам развития инфраструктуры.  </a:t>
            </a:r>
          </a:p>
          <a:p>
            <a:pPr marL="0" indent="0" algn="just">
              <a:buNone/>
            </a:pPr>
            <a:r>
              <a:rPr lang="ru-RU" sz="2000" dirty="0" smtClean="0">
                <a:solidFill>
                  <a:srgbClr val="00184B"/>
                </a:solidFill>
              </a:rPr>
              <a:t>Ученые </a:t>
            </a:r>
            <a:r>
              <a:rPr lang="ru-RU" sz="2000" dirty="0">
                <a:solidFill>
                  <a:srgbClr val="00184B"/>
                </a:solidFill>
              </a:rPr>
              <a:t>особо отметили, что существует принципиальная взаимная заинтересованность в энергетической безопасности между ЕС и Россией. Для ЕС это в первую очередь безопасность поставок (безопасность топлива, транзита, а также справедливые и предсказуемые цены); для России и Казахстана, это в первую очередь безопасность спроса (финансово-экономическая безопасность, а также справедливые и предсказуемые цены), для стран транзита - стабильность доходов и поставок, и, конечно, все стороны заинтересованы в обеспечении  экологической безопасности и системной устойчивости.</a:t>
            </a:r>
          </a:p>
          <a:p>
            <a:pPr marL="0" indent="0">
              <a:buNone/>
            </a:pPr>
            <a:endParaRPr lang="ru-RU" dirty="0"/>
          </a:p>
        </p:txBody>
      </p:sp>
    </p:spTree>
    <p:extLst>
      <p:ext uri="{BB962C8B-B14F-4D97-AF65-F5344CB8AC3E}">
        <p14:creationId xmlns:p14="http://schemas.microsoft.com/office/powerpoint/2010/main" val="1112251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3" y="455613"/>
            <a:ext cx="8142486" cy="957163"/>
          </a:xfrm>
        </p:spPr>
        <p:txBody>
          <a:bodyPr/>
          <a:lstStyle/>
          <a:p>
            <a:r>
              <a:rPr lang="ru-RU" sz="2600" b="1" dirty="0"/>
              <a:t>Семинар 5. Развитие транспорта и </a:t>
            </a:r>
            <a:r>
              <a:rPr lang="ru-RU" sz="2600" b="1" dirty="0" smtClean="0"/>
              <a:t>инфраструктуры в </a:t>
            </a:r>
            <a:r>
              <a:rPr lang="ru-RU" sz="2600" b="1" dirty="0"/>
              <a:t>Евразии</a:t>
            </a:r>
          </a:p>
        </p:txBody>
      </p:sp>
      <p:sp>
        <p:nvSpPr>
          <p:cNvPr id="3" name="Объект 2"/>
          <p:cNvSpPr>
            <a:spLocks noGrp="1"/>
          </p:cNvSpPr>
          <p:nvPr>
            <p:ph idx="1"/>
          </p:nvPr>
        </p:nvSpPr>
        <p:spPr/>
        <p:txBody>
          <a:bodyPr/>
          <a:lstStyle/>
          <a:p>
            <a:pPr marL="0" indent="0" algn="just">
              <a:buNone/>
            </a:pPr>
            <a:r>
              <a:rPr lang="ru-RU" sz="1600" dirty="0">
                <a:solidFill>
                  <a:srgbClr val="00184B"/>
                </a:solidFill>
              </a:rPr>
              <a:t>На этом семинаре обсуждались основные аспекты, связанные с транспортом и развитием инфраструктуры в Евразии, в частности, перспективы международного сотрудничества в области строительства и модернизации основных евразийских транспортных коридоров до 2030 года, развития транспортной трансграничной инфраструктуры в </a:t>
            </a:r>
            <a:r>
              <a:rPr lang="ru-RU" sz="1600" dirty="0" smtClean="0">
                <a:solidFill>
                  <a:srgbClr val="00184B"/>
                </a:solidFill>
              </a:rPr>
              <a:t>ЕС-EAЭС. </a:t>
            </a:r>
            <a:r>
              <a:rPr lang="ru-RU" sz="1600" dirty="0">
                <a:solidFill>
                  <a:srgbClr val="00184B"/>
                </a:solidFill>
              </a:rPr>
              <a:t>Особое внимание было уделено анализу проблем финансирования крупномасштабных инфраструктурных проектов в сложных геополитических и экономических условиях, поиска возможностей для сотрудничества, технико-экономического анализа и </a:t>
            </a:r>
            <a:r>
              <a:rPr lang="ru-RU" sz="1600" dirty="0" smtClean="0">
                <a:solidFill>
                  <a:srgbClr val="00184B"/>
                </a:solidFill>
              </a:rPr>
              <a:t>принятия </a:t>
            </a:r>
            <a:r>
              <a:rPr lang="ru-RU" sz="1600" dirty="0">
                <a:solidFill>
                  <a:srgbClr val="00184B"/>
                </a:solidFill>
              </a:rPr>
              <a:t>взаимовыгодных решений в контексте развития крупномасштабных проектов в области инфраструктуры.</a:t>
            </a:r>
          </a:p>
          <a:p>
            <a:pPr marL="0" indent="0" algn="just">
              <a:buNone/>
            </a:pPr>
            <a:r>
              <a:rPr lang="ru-RU" sz="1600" dirty="0">
                <a:solidFill>
                  <a:srgbClr val="00184B"/>
                </a:solidFill>
              </a:rPr>
              <a:t>Ученые обратили внимание на необходимость модернизации и дальнейшего развития основных евразийских транспортных коридоров (морских, </a:t>
            </a:r>
            <a:r>
              <a:rPr lang="ru-RU" sz="1600" dirty="0" smtClean="0">
                <a:solidFill>
                  <a:srgbClr val="00184B"/>
                </a:solidFill>
              </a:rPr>
              <a:t>автомобильных</a:t>
            </a:r>
            <a:r>
              <a:rPr lang="en-US" sz="1600" dirty="0" smtClean="0">
                <a:solidFill>
                  <a:srgbClr val="00184B"/>
                </a:solidFill>
              </a:rPr>
              <a:t>, </a:t>
            </a:r>
            <a:r>
              <a:rPr lang="ru-RU" sz="1600" dirty="0" smtClean="0">
                <a:solidFill>
                  <a:srgbClr val="00184B"/>
                </a:solidFill>
              </a:rPr>
              <a:t>железнодорожных</a:t>
            </a:r>
            <a:r>
              <a:rPr lang="ru-RU" sz="1600" dirty="0">
                <a:solidFill>
                  <a:srgbClr val="00184B"/>
                </a:solidFill>
              </a:rPr>
              <a:t>) до 2030 г. В плане инфраструктуры, был особо выделен огромный потенциал развития общих рынков электроэнергии и трансконтинентальных волоконно-оптических линий. При этом, создание эффективной нормативно-правовой базы, обеспечение безопасности и увеличение инвестиций играют ключевую роль в этом процессе.</a:t>
            </a:r>
          </a:p>
          <a:p>
            <a:pPr marL="0" indent="0">
              <a:buNone/>
            </a:pPr>
            <a:endParaRPr lang="ru-RU" dirty="0"/>
          </a:p>
        </p:txBody>
      </p:sp>
    </p:spTree>
    <p:extLst>
      <p:ext uri="{BB962C8B-B14F-4D97-AF65-F5344CB8AC3E}">
        <p14:creationId xmlns:p14="http://schemas.microsoft.com/office/powerpoint/2010/main" val="15195764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a:t>Семинар 6. Рынок труда и миграции на Евразийском континенте</a:t>
            </a:r>
          </a:p>
        </p:txBody>
      </p:sp>
      <p:sp>
        <p:nvSpPr>
          <p:cNvPr id="3" name="Объект 2"/>
          <p:cNvSpPr>
            <a:spLocks noGrp="1"/>
          </p:cNvSpPr>
          <p:nvPr>
            <p:ph idx="1"/>
          </p:nvPr>
        </p:nvSpPr>
        <p:spPr/>
        <p:txBody>
          <a:bodyPr/>
          <a:lstStyle/>
          <a:p>
            <a:pPr marL="0" indent="0" algn="just">
              <a:buNone/>
            </a:pPr>
            <a:r>
              <a:rPr lang="ru-RU" sz="2000" dirty="0">
                <a:solidFill>
                  <a:srgbClr val="001B55"/>
                </a:solidFill>
              </a:rPr>
              <a:t>На семинаре будут обсуждаться возможные сценарии трансграничной миграции (как трудовой миграции, так и потоков беженцев), а также тенденции  изменения структуры рабочей силы, их экономические и социальные последствия для рынков труда на Евразийском континенте, влияние миграции на экономический рост. </a:t>
            </a:r>
          </a:p>
          <a:p>
            <a:pPr marL="0" indent="0" algn="just">
              <a:buNone/>
            </a:pPr>
            <a:r>
              <a:rPr lang="ru-RU" sz="2000" dirty="0" smtClean="0">
                <a:solidFill>
                  <a:srgbClr val="001B55"/>
                </a:solidFill>
              </a:rPr>
              <a:t>В </a:t>
            </a:r>
            <a:r>
              <a:rPr lang="ru-RU" sz="2000" dirty="0">
                <a:solidFill>
                  <a:srgbClr val="001B55"/>
                </a:solidFill>
              </a:rPr>
              <a:t>рамках обсуждения будут рассмотрены и такие практические аспекты, как перспективы введения безвизового режима между ЕС и ЕАЭС, повышение мобильности пенсий, укрепление образовательного и академического обмена и взаимного признания дипломов.</a:t>
            </a:r>
          </a:p>
          <a:p>
            <a:pPr marL="0" indent="0">
              <a:buNone/>
            </a:pPr>
            <a:endParaRPr lang="ru-RU" dirty="0"/>
          </a:p>
        </p:txBody>
      </p:sp>
    </p:spTree>
    <p:extLst>
      <p:ext uri="{BB962C8B-B14F-4D97-AF65-F5344CB8AC3E}">
        <p14:creationId xmlns:p14="http://schemas.microsoft.com/office/powerpoint/2010/main" val="30245227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Евразийская инициатива</a:t>
            </a:r>
          </a:p>
        </p:txBody>
      </p:sp>
      <p:sp>
        <p:nvSpPr>
          <p:cNvPr id="3" name="Объект 2"/>
          <p:cNvSpPr>
            <a:spLocks noGrp="1"/>
          </p:cNvSpPr>
          <p:nvPr>
            <p:ph idx="1"/>
          </p:nvPr>
        </p:nvSpPr>
        <p:spPr/>
        <p:txBody>
          <a:bodyPr/>
          <a:lstStyle/>
          <a:p>
            <a:pPr marL="0" indent="0" algn="just">
              <a:buNone/>
            </a:pPr>
            <a:r>
              <a:rPr lang="ru-RU" sz="2000" dirty="0">
                <a:solidFill>
                  <a:srgbClr val="00184B"/>
                </a:solidFill>
              </a:rPr>
              <a:t>В ноябре 2016 года состоится заключительный семинар на тему: «ЕС-EАЭС в Большой Евразии: Долгосрочная программа по обеспечению экономического сотрудничества». </a:t>
            </a:r>
          </a:p>
          <a:p>
            <a:pPr marL="0" indent="0" algn="just">
              <a:buNone/>
            </a:pPr>
            <a:r>
              <a:rPr lang="ru-RU" sz="2000" dirty="0" smtClean="0">
                <a:solidFill>
                  <a:srgbClr val="00184B"/>
                </a:solidFill>
              </a:rPr>
              <a:t>На </a:t>
            </a:r>
            <a:r>
              <a:rPr lang="ru-RU" sz="2000" dirty="0">
                <a:solidFill>
                  <a:srgbClr val="00184B"/>
                </a:solidFill>
              </a:rPr>
              <a:t>нем будут сформулированы основные выводы и рекомендации первой трехлетней фазы Евразийского проекта в IIASA. </a:t>
            </a:r>
          </a:p>
          <a:p>
            <a:pPr marL="0" indent="0" algn="just">
              <a:buNone/>
            </a:pPr>
            <a:r>
              <a:rPr lang="ru-RU" sz="2000" dirty="0" smtClean="0">
                <a:solidFill>
                  <a:srgbClr val="00184B"/>
                </a:solidFill>
              </a:rPr>
              <a:t>В </a:t>
            </a:r>
            <a:r>
              <a:rPr lang="ru-RU" sz="2000" dirty="0">
                <a:solidFill>
                  <a:srgbClr val="00184B"/>
                </a:solidFill>
              </a:rPr>
              <a:t>2017-2020 годах планируется реализация второй фазы Евразийского проекта, где будут изучаться на новом качественном уровне, с учетом сделанных наработок,  перспективы и драйверы развития экономических и торговых отношений  с ЕС, </a:t>
            </a:r>
            <a:r>
              <a:rPr lang="ru-RU" sz="2000" dirty="0" smtClean="0">
                <a:solidFill>
                  <a:srgbClr val="00184B"/>
                </a:solidFill>
              </a:rPr>
              <a:t>Китаем</a:t>
            </a:r>
            <a:r>
              <a:rPr lang="ru-RU" sz="2000" dirty="0">
                <a:solidFill>
                  <a:srgbClr val="00184B"/>
                </a:solidFill>
              </a:rPr>
              <a:t>, и </a:t>
            </a:r>
            <a:r>
              <a:rPr lang="ru-RU" sz="2000" dirty="0" smtClean="0">
                <a:solidFill>
                  <a:srgbClr val="00184B"/>
                </a:solidFill>
              </a:rPr>
              <a:t> </a:t>
            </a:r>
            <a:r>
              <a:rPr lang="ru-RU" sz="2000" dirty="0">
                <a:solidFill>
                  <a:srgbClr val="00184B"/>
                </a:solidFill>
              </a:rPr>
              <a:t>США, в том числе в контексте создания TTIP.</a:t>
            </a:r>
          </a:p>
          <a:p>
            <a:pPr marL="0" indent="0">
              <a:buNone/>
            </a:pPr>
            <a:endParaRPr lang="ru-RU" dirty="0"/>
          </a:p>
        </p:txBody>
      </p:sp>
    </p:spTree>
    <p:extLst>
      <p:ext uri="{BB962C8B-B14F-4D97-AF65-F5344CB8AC3E}">
        <p14:creationId xmlns:p14="http://schemas.microsoft.com/office/powerpoint/2010/main" val="7424538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31357" y="455613"/>
            <a:ext cx="4650681" cy="1143000"/>
          </a:xfrm>
        </p:spPr>
        <p:txBody>
          <a:bodyPr/>
          <a:lstStyle/>
          <a:p>
            <a:pPr algn="ctr"/>
            <a:r>
              <a:rPr lang="en-US" sz="2000" dirty="0"/>
              <a:t>International Institute for Applied Systems Analysis (IIASA), </a:t>
            </a:r>
            <a:br>
              <a:rPr lang="en-US" sz="2000" dirty="0"/>
            </a:br>
            <a:r>
              <a:rPr lang="en-US" sz="2000" dirty="0" err="1"/>
              <a:t>Laxenburg</a:t>
            </a:r>
            <a:r>
              <a:rPr lang="en-US" sz="2000" dirty="0"/>
              <a:t>, Austria</a:t>
            </a:r>
            <a:endParaRPr lang="ru-RU" sz="2000" dirty="0"/>
          </a:p>
        </p:txBody>
      </p:sp>
      <p:sp>
        <p:nvSpPr>
          <p:cNvPr id="3" name="Объект 2"/>
          <p:cNvSpPr>
            <a:spLocks noGrp="1"/>
          </p:cNvSpPr>
          <p:nvPr>
            <p:ph idx="1"/>
          </p:nvPr>
        </p:nvSpPr>
        <p:spPr>
          <a:xfrm>
            <a:off x="684213" y="2276872"/>
            <a:ext cx="7997825" cy="4320480"/>
          </a:xfrm>
        </p:spPr>
        <p:txBody>
          <a:bodyPr/>
          <a:lstStyle/>
          <a:p>
            <a:pPr marL="0" indent="0" algn="ctr">
              <a:buNone/>
            </a:pPr>
            <a:r>
              <a:rPr lang="ru-RU" sz="4500" dirty="0"/>
              <a:t>Спасибо за внимание</a:t>
            </a:r>
            <a:r>
              <a:rPr lang="ru-RU" sz="4500" dirty="0" smtClean="0"/>
              <a:t>!</a:t>
            </a:r>
            <a:endParaRPr lang="en-US" sz="4500" dirty="0" smtClean="0"/>
          </a:p>
          <a:p>
            <a:pPr marL="0" indent="0" algn="ctr">
              <a:buNone/>
            </a:pPr>
            <a:endParaRPr lang="en-US" sz="1200" dirty="0" smtClean="0"/>
          </a:p>
          <a:p>
            <a:pPr marL="0" indent="0" algn="ctr">
              <a:buNone/>
            </a:pPr>
            <a:endParaRPr lang="en-US" sz="1200" dirty="0"/>
          </a:p>
          <a:p>
            <a:pPr marL="0" indent="0" algn="ctr">
              <a:buNone/>
            </a:pPr>
            <a:endParaRPr lang="en-US" sz="1200" dirty="0" smtClean="0"/>
          </a:p>
          <a:p>
            <a:pPr marL="0" indent="0" algn="ctr">
              <a:buNone/>
            </a:pPr>
            <a:endParaRPr lang="en-US" sz="1200" dirty="0" smtClean="0"/>
          </a:p>
          <a:p>
            <a:pPr marL="0" indent="0" algn="ctr">
              <a:buNone/>
            </a:pPr>
            <a:endParaRPr lang="en-US" sz="1200" dirty="0"/>
          </a:p>
          <a:p>
            <a:pPr marL="0" indent="0" algn="ctr">
              <a:buNone/>
            </a:pPr>
            <a:r>
              <a:rPr lang="en-US" sz="1200" dirty="0" smtClean="0"/>
              <a:t>Dr</a:t>
            </a:r>
            <a:r>
              <a:rPr lang="en-US" sz="1200" dirty="0"/>
              <a:t>. Anastasia </a:t>
            </a:r>
            <a:r>
              <a:rPr lang="en-US" sz="1200" dirty="0" err="1"/>
              <a:t>Stepanova</a:t>
            </a:r>
            <a:r>
              <a:rPr lang="en-US" sz="1200" dirty="0"/>
              <a:t>,</a:t>
            </a:r>
          </a:p>
          <a:p>
            <a:pPr marL="0" indent="0" algn="ctr">
              <a:buNone/>
            </a:pPr>
            <a:r>
              <a:rPr lang="en-US" sz="1200" dirty="0"/>
              <a:t>Project Manager</a:t>
            </a:r>
          </a:p>
          <a:p>
            <a:pPr marL="0" indent="0" algn="ctr">
              <a:buNone/>
            </a:pPr>
            <a:r>
              <a:rPr lang="en-US" sz="1200" dirty="0"/>
              <a:t>Advanced Systems Analysis Program</a:t>
            </a:r>
          </a:p>
          <a:p>
            <a:pPr marL="0" indent="0" algn="ctr">
              <a:buNone/>
            </a:pPr>
            <a:r>
              <a:rPr lang="en-US" sz="1200" dirty="0"/>
              <a:t>International Institute for Applied System Analysis (IIASA) </a:t>
            </a:r>
            <a:r>
              <a:rPr lang="en-US" sz="1200" dirty="0" err="1"/>
              <a:t>Schlossplatz</a:t>
            </a:r>
            <a:r>
              <a:rPr lang="en-US" sz="1200" dirty="0"/>
              <a:t> 1,</a:t>
            </a:r>
          </a:p>
          <a:p>
            <a:pPr marL="0" indent="0" algn="ctr">
              <a:buNone/>
            </a:pPr>
            <a:r>
              <a:rPr lang="en-US" sz="1200" dirty="0"/>
              <a:t>A-2361 </a:t>
            </a:r>
            <a:r>
              <a:rPr lang="en-US" sz="1200" dirty="0" err="1"/>
              <a:t>Laxenburg</a:t>
            </a:r>
            <a:r>
              <a:rPr lang="en-US" sz="1200" dirty="0"/>
              <a:t>, Austria</a:t>
            </a:r>
          </a:p>
          <a:p>
            <a:pPr marL="0" indent="0" algn="ctr">
              <a:buNone/>
            </a:pPr>
            <a:r>
              <a:rPr lang="en-US" sz="1200" dirty="0"/>
              <a:t> </a:t>
            </a:r>
          </a:p>
          <a:p>
            <a:pPr marL="0" indent="0" algn="ctr">
              <a:buNone/>
            </a:pPr>
            <a:r>
              <a:rPr lang="en-US" sz="1200" dirty="0"/>
              <a:t>Email: stepanov@iiasa.ac.at</a:t>
            </a:r>
          </a:p>
          <a:p>
            <a:pPr marL="0" indent="0" algn="ctr">
              <a:buNone/>
            </a:pPr>
            <a:r>
              <a:rPr lang="en-US" sz="1200" dirty="0"/>
              <a:t>Tel (Office, Austria):  +43 2236 807 361</a:t>
            </a:r>
          </a:p>
          <a:p>
            <a:pPr marL="0" indent="0" algn="ctr">
              <a:buNone/>
            </a:pPr>
            <a:r>
              <a:rPr lang="en-US" sz="1200" dirty="0"/>
              <a:t> Tel (Mobile, Russia): +7 926 912 93 76</a:t>
            </a:r>
          </a:p>
          <a:p>
            <a:pPr marL="0" indent="0" algn="ctr">
              <a:buNone/>
            </a:pPr>
            <a:r>
              <a:rPr lang="en-US" sz="1200" dirty="0"/>
              <a:t>Fax: +43 2236 71313</a:t>
            </a:r>
          </a:p>
          <a:p>
            <a:pPr marL="0" indent="0" algn="ctr">
              <a:buNone/>
            </a:pPr>
            <a:r>
              <a:rPr lang="en-US" sz="1200" dirty="0"/>
              <a:t>Web: http://www.iiasa.ac.at</a:t>
            </a:r>
          </a:p>
          <a:p>
            <a:pPr marL="0" indent="0" algn="ctr">
              <a:buNone/>
            </a:pPr>
            <a:endParaRPr lang="en-US" sz="4500" dirty="0"/>
          </a:p>
          <a:p>
            <a:pPr marL="0" indent="0" algn="ctr">
              <a:buNone/>
            </a:pPr>
            <a:endParaRPr lang="en-US" sz="4500" dirty="0"/>
          </a:p>
          <a:p>
            <a:pPr marL="0" indent="0" algn="ctr">
              <a:buNone/>
            </a:pPr>
            <a:endParaRPr lang="en-US" sz="4500" dirty="0"/>
          </a:p>
          <a:p>
            <a:pPr marL="0" indent="0" algn="ctr">
              <a:buNone/>
            </a:pPr>
            <a:endParaRPr lang="en-US" sz="4500" dirty="0"/>
          </a:p>
          <a:p>
            <a:pPr marL="0" indent="0" algn="ctr">
              <a:buNone/>
            </a:pPr>
            <a:endParaRPr lang="ru-RU" sz="4500" dirty="0"/>
          </a:p>
          <a:p>
            <a:endParaRPr lang="ru-RU"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60648"/>
            <a:ext cx="4032448" cy="1798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33280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07904" y="455612"/>
            <a:ext cx="4974134" cy="1749251"/>
          </a:xfrm>
        </p:spPr>
        <p:txBody>
          <a:bodyPr/>
          <a:lstStyle/>
          <a:p>
            <a:r>
              <a:rPr lang="ru-RU" sz="2600" b="1" dirty="0"/>
              <a:t>Международный институт прикладного системного анализа (IIASA)</a:t>
            </a:r>
          </a:p>
        </p:txBody>
      </p:sp>
      <p:sp>
        <p:nvSpPr>
          <p:cNvPr id="3" name="Объект 2"/>
          <p:cNvSpPr>
            <a:spLocks noGrp="1"/>
          </p:cNvSpPr>
          <p:nvPr>
            <p:ph idx="1"/>
          </p:nvPr>
        </p:nvSpPr>
        <p:spPr>
          <a:xfrm>
            <a:off x="395536" y="2204864"/>
            <a:ext cx="8286503" cy="4653136"/>
          </a:xfrm>
        </p:spPr>
        <p:txBody>
          <a:bodyPr/>
          <a:lstStyle/>
          <a:p>
            <a:pPr marL="0" lvl="0" indent="0" algn="just" eaLnBrk="1" fontAlgn="auto" hangingPunct="1">
              <a:spcAft>
                <a:spcPts val="0"/>
              </a:spcAft>
              <a:buClr>
                <a:srgbClr val="5BD078"/>
              </a:buClr>
              <a:buSzPct val="95000"/>
              <a:buNone/>
            </a:pPr>
            <a:r>
              <a:rPr lang="en-US" sz="1600" kern="1200" dirty="0">
                <a:solidFill>
                  <a:srgbClr val="00184B"/>
                </a:solidFill>
                <a:latin typeface="Constantia"/>
                <a:cs typeface="+mn-cs"/>
              </a:rPr>
              <a:t>IIASA </a:t>
            </a:r>
            <a:r>
              <a:rPr lang="ru-RU" sz="1600" kern="1200" dirty="0">
                <a:solidFill>
                  <a:srgbClr val="00184B"/>
                </a:solidFill>
                <a:latin typeface="Constantia"/>
                <a:cs typeface="+mn-cs"/>
              </a:rPr>
              <a:t>находится в городе </a:t>
            </a:r>
            <a:r>
              <a:rPr lang="ru-RU" sz="1600" kern="1200" dirty="0" err="1">
                <a:solidFill>
                  <a:srgbClr val="00184B"/>
                </a:solidFill>
                <a:latin typeface="Constantia"/>
                <a:cs typeface="+mn-cs"/>
              </a:rPr>
              <a:t>Лаксенбург</a:t>
            </a:r>
            <a:r>
              <a:rPr lang="ru-RU" sz="1600" kern="1200" dirty="0">
                <a:solidFill>
                  <a:srgbClr val="00184B"/>
                </a:solidFill>
                <a:latin typeface="Constantia"/>
                <a:cs typeface="+mn-cs"/>
              </a:rPr>
              <a:t>, пригороде Вены, Австрия.</a:t>
            </a:r>
          </a:p>
          <a:p>
            <a:pPr marL="0" lvl="0" indent="0" algn="just" eaLnBrk="1" fontAlgn="auto" hangingPunct="1">
              <a:spcAft>
                <a:spcPts val="0"/>
              </a:spcAft>
              <a:buClr>
                <a:srgbClr val="5BD078"/>
              </a:buClr>
              <a:buSzPct val="95000"/>
              <a:buNone/>
            </a:pPr>
            <a:r>
              <a:rPr lang="ru-RU" sz="1600" kern="1200" dirty="0">
                <a:solidFill>
                  <a:srgbClr val="00184B"/>
                </a:solidFill>
                <a:latin typeface="Constantia"/>
                <a:cs typeface="+mn-cs"/>
              </a:rPr>
              <a:t>Институт основан в 1972 году в целях содействия развитию научного сотрудничества «Восток-Запад» во времена холодной войны. На сегодняшний день его деятельность направлена на решение глобальных проблем 21-го века.</a:t>
            </a:r>
          </a:p>
          <a:p>
            <a:pPr marL="0" lvl="0" indent="0" algn="just" eaLnBrk="1" fontAlgn="auto" hangingPunct="1">
              <a:spcAft>
                <a:spcPts val="0"/>
              </a:spcAft>
              <a:buClr>
                <a:srgbClr val="5BD078"/>
              </a:buClr>
              <a:buSzPct val="95000"/>
              <a:buNone/>
            </a:pPr>
            <a:r>
              <a:rPr lang="ru-RU" sz="1600" kern="1200" dirty="0">
                <a:solidFill>
                  <a:srgbClr val="00184B"/>
                </a:solidFill>
                <a:latin typeface="Constantia"/>
                <a:cs typeface="+mn-cs"/>
              </a:rPr>
              <a:t>В октябре 1972 представители Советского Союза, США и 10 других стран из восточных и западных блоков встретились в Лондоне, чтобы подписать устав о создании Международного института прикладного системного анализа (МИПСА). Это стало кульминацией шестилетних  усилий президента США Линдона Джонсона и премьер-министра СССР Алексея Косыгина, и положило начало замечательному проекту, направленному на повышение научного сотрудничества между странами и континентами и на решение растущих глобальных проблем в международном масштабе.</a:t>
            </a:r>
          </a:p>
          <a:p>
            <a:pPr marL="0" lvl="0" indent="0" algn="just" eaLnBrk="1" fontAlgn="auto" hangingPunct="1">
              <a:spcAft>
                <a:spcPts val="0"/>
              </a:spcAft>
              <a:buClr>
                <a:srgbClr val="5BD078"/>
              </a:buClr>
              <a:buSzPct val="95000"/>
              <a:buNone/>
            </a:pPr>
            <a:r>
              <a:rPr lang="en-US" sz="1600" kern="1200" dirty="0">
                <a:solidFill>
                  <a:srgbClr val="00184B"/>
                </a:solidFill>
                <a:latin typeface="Constantia"/>
                <a:cs typeface="+mn-cs"/>
              </a:rPr>
              <a:t>IIASA</a:t>
            </a:r>
            <a:r>
              <a:rPr lang="ru-RU" sz="1600" kern="1200" dirty="0">
                <a:solidFill>
                  <a:srgbClr val="00184B"/>
                </a:solidFill>
                <a:latin typeface="Constantia"/>
                <a:cs typeface="+mn-cs"/>
              </a:rPr>
              <a:t> реализует проекты в области устойчивого развития</a:t>
            </a:r>
            <a:r>
              <a:rPr lang="en-US" sz="1600" kern="1200" dirty="0">
                <a:solidFill>
                  <a:srgbClr val="00184B"/>
                </a:solidFill>
                <a:latin typeface="Constantia"/>
                <a:cs typeface="+mn-cs"/>
              </a:rPr>
              <a:t>: </a:t>
            </a:r>
            <a:r>
              <a:rPr lang="ru-RU" sz="1600" kern="1200" dirty="0">
                <a:solidFill>
                  <a:srgbClr val="00184B"/>
                </a:solidFill>
                <a:latin typeface="Constantia"/>
                <a:cs typeface="+mn-cs"/>
              </a:rPr>
              <a:t>системный анализ, управление рисками, изменение климата, энергетика, вода, экосистемы, народонаселение и миграция. </a:t>
            </a:r>
          </a:p>
          <a:p>
            <a:pPr marL="0" lvl="0" indent="0" algn="just" eaLnBrk="1" fontAlgn="auto" hangingPunct="1">
              <a:spcAft>
                <a:spcPts val="0"/>
              </a:spcAft>
              <a:buClr>
                <a:srgbClr val="5BD078"/>
              </a:buClr>
              <a:buSzPct val="95000"/>
              <a:buNone/>
            </a:pPr>
            <a:r>
              <a:rPr lang="en-US" sz="1600" kern="1200" dirty="0">
                <a:solidFill>
                  <a:srgbClr val="00184B"/>
                </a:solidFill>
                <a:latin typeface="Constantia"/>
                <a:cs typeface="+mn-cs"/>
              </a:rPr>
              <a:t>Futures Initiatives: </a:t>
            </a:r>
            <a:r>
              <a:rPr lang="ru-RU" sz="1600" kern="1200" dirty="0">
                <a:solidFill>
                  <a:srgbClr val="00184B"/>
                </a:solidFill>
                <a:latin typeface="Constantia"/>
                <a:cs typeface="+mn-cs"/>
              </a:rPr>
              <a:t>Евразийская экономическая интеграция</a:t>
            </a:r>
            <a:r>
              <a:rPr lang="en-US" sz="1600" kern="1200" dirty="0">
                <a:solidFill>
                  <a:srgbClr val="00184B"/>
                </a:solidFill>
                <a:latin typeface="Constantia"/>
                <a:cs typeface="+mn-cs"/>
              </a:rPr>
              <a:t>; </a:t>
            </a:r>
            <a:r>
              <a:rPr lang="ru-RU" sz="1600" kern="1200" dirty="0">
                <a:solidFill>
                  <a:srgbClr val="00184B"/>
                </a:solidFill>
                <a:latin typeface="Constantia"/>
                <a:cs typeface="+mn-cs"/>
              </a:rPr>
              <a:t>Будущее Арктики</a:t>
            </a:r>
            <a:r>
              <a:rPr lang="en-US" sz="1600" kern="1200" dirty="0">
                <a:solidFill>
                  <a:srgbClr val="00184B"/>
                </a:solidFill>
                <a:latin typeface="Constantia"/>
                <a:cs typeface="+mn-cs"/>
              </a:rPr>
              <a:t>; </a:t>
            </a:r>
            <a:r>
              <a:rPr lang="ru-RU" sz="1600" kern="1200" dirty="0">
                <a:solidFill>
                  <a:srgbClr val="00184B"/>
                </a:solidFill>
                <a:latin typeface="Constantia"/>
                <a:cs typeface="+mn-cs"/>
              </a:rPr>
              <a:t>Оценка глобальной энергетики</a:t>
            </a:r>
            <a:r>
              <a:rPr lang="en-US" sz="1600" kern="1200" dirty="0">
                <a:solidFill>
                  <a:srgbClr val="00184B"/>
                </a:solidFill>
                <a:latin typeface="Constantia"/>
                <a:cs typeface="+mn-cs"/>
              </a:rPr>
              <a:t>; </a:t>
            </a:r>
            <a:r>
              <a:rPr lang="ru-RU" sz="1600" kern="1200" dirty="0">
                <a:solidFill>
                  <a:srgbClr val="00184B"/>
                </a:solidFill>
                <a:latin typeface="Constantia"/>
                <a:cs typeface="+mn-cs"/>
              </a:rPr>
              <a:t>Будущее водных ресурсов</a:t>
            </a:r>
            <a:r>
              <a:rPr lang="en-US" sz="1600" kern="1200" dirty="0">
                <a:solidFill>
                  <a:srgbClr val="00184B"/>
                </a:solidFill>
                <a:latin typeface="Constantia"/>
                <a:cs typeface="+mn-cs"/>
              </a:rPr>
              <a:t>; </a:t>
            </a:r>
            <a:r>
              <a:rPr lang="ru-RU" sz="1600" kern="1200" dirty="0">
                <a:solidFill>
                  <a:srgbClr val="00184B"/>
                </a:solidFill>
                <a:latin typeface="Constantia"/>
                <a:cs typeface="+mn-cs"/>
              </a:rPr>
              <a:t>Будущее тропических лесов</a:t>
            </a:r>
            <a:r>
              <a:rPr lang="en-US" sz="1600" kern="1200" dirty="0" smtClean="0">
                <a:solidFill>
                  <a:srgbClr val="00184B"/>
                </a:solidFill>
                <a:latin typeface="Constantia"/>
                <a:cs typeface="+mn-cs"/>
              </a:rPr>
              <a:t>.</a:t>
            </a:r>
            <a:endParaRPr lang="en-US" sz="1600" kern="1200" dirty="0">
              <a:solidFill>
                <a:srgbClr val="00184B"/>
              </a:solidFill>
              <a:latin typeface="Constantia"/>
              <a:cs typeface="+mn-cs"/>
            </a:endParaRPr>
          </a:p>
          <a:p>
            <a:pPr marL="0" lvl="0" indent="0" algn="just" eaLnBrk="1" fontAlgn="auto" hangingPunct="1">
              <a:spcAft>
                <a:spcPts val="0"/>
              </a:spcAft>
              <a:buClr>
                <a:srgbClr val="5BD078"/>
              </a:buClr>
              <a:buSzPct val="95000"/>
              <a:buNone/>
            </a:pPr>
            <a:r>
              <a:rPr lang="ru-RU" sz="1600" kern="1200" dirty="0">
                <a:solidFill>
                  <a:srgbClr val="00184B"/>
                </a:solidFill>
                <a:latin typeface="Constantia"/>
                <a:cs typeface="+mn-cs"/>
              </a:rPr>
              <a:t>В настоящее время в </a:t>
            </a:r>
            <a:r>
              <a:rPr lang="en-US" sz="1600" kern="1200" dirty="0">
                <a:solidFill>
                  <a:srgbClr val="00184B"/>
                </a:solidFill>
                <a:latin typeface="Constantia"/>
                <a:cs typeface="+mn-cs"/>
              </a:rPr>
              <a:t>IIASA </a:t>
            </a:r>
            <a:r>
              <a:rPr lang="ru-RU" sz="1600" kern="1200" dirty="0">
                <a:solidFill>
                  <a:srgbClr val="00184B"/>
                </a:solidFill>
                <a:latin typeface="Constantia"/>
                <a:cs typeface="+mn-cs"/>
              </a:rPr>
              <a:t>входят 22 национальных организаций-членов (NMOS).</a:t>
            </a:r>
            <a:r>
              <a:rPr lang="en-US" sz="1600" kern="1200" dirty="0">
                <a:solidFill>
                  <a:srgbClr val="00184B"/>
                </a:solidFill>
                <a:latin typeface="Constantia"/>
                <a:cs typeface="+mn-cs"/>
              </a:rPr>
              <a:t> </a:t>
            </a:r>
            <a:endParaRPr lang="ru-RU" sz="1600" kern="1200" dirty="0">
              <a:solidFill>
                <a:srgbClr val="00184B"/>
              </a:solidFill>
              <a:latin typeface="Constantia"/>
              <a:cs typeface="+mn-cs"/>
            </a:endParaRPr>
          </a:p>
          <a:p>
            <a:endParaRPr lang="ru-RU"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260648"/>
            <a:ext cx="3166169"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0475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a:t>Евразия - потенциал развития</a:t>
            </a:r>
          </a:p>
        </p:txBody>
      </p:sp>
      <p:sp>
        <p:nvSpPr>
          <p:cNvPr id="3" name="Объект 2"/>
          <p:cNvSpPr>
            <a:spLocks noGrp="1"/>
          </p:cNvSpPr>
          <p:nvPr>
            <p:ph idx="1"/>
          </p:nvPr>
        </p:nvSpPr>
        <p:spPr>
          <a:xfrm>
            <a:off x="684213" y="1600200"/>
            <a:ext cx="7997825" cy="4925144"/>
          </a:xfrm>
        </p:spPr>
        <p:txBody>
          <a:bodyPr/>
          <a:lstStyle/>
          <a:p>
            <a:pPr marL="0" indent="0" algn="just">
              <a:buNone/>
            </a:pPr>
            <a:r>
              <a:rPr lang="ru-RU" sz="2000" dirty="0">
                <a:solidFill>
                  <a:srgbClr val="00184B"/>
                </a:solidFill>
              </a:rPr>
              <a:t>Потенциал Европейско-Евразийской </a:t>
            </a:r>
            <a:r>
              <a:rPr lang="ru-RU" sz="2000" dirty="0" smtClean="0">
                <a:solidFill>
                  <a:srgbClr val="00184B"/>
                </a:solidFill>
              </a:rPr>
              <a:t>континентальной </a:t>
            </a:r>
            <a:r>
              <a:rPr lang="ru-RU" sz="2000" dirty="0">
                <a:solidFill>
                  <a:srgbClr val="00184B"/>
                </a:solidFill>
              </a:rPr>
              <a:t>экономической интеграции по-прежнему является не до конца изученным. </a:t>
            </a:r>
          </a:p>
          <a:p>
            <a:pPr marL="0" indent="0" algn="just">
              <a:buNone/>
            </a:pPr>
            <a:r>
              <a:rPr lang="ru-RU" sz="2000" dirty="0">
                <a:solidFill>
                  <a:srgbClr val="00184B"/>
                </a:solidFill>
              </a:rPr>
              <a:t>Обсуждение ее основных понятий и методов часто сталкивается с определенными трудностями ввиду отсутствия нейтрального рационального подхода. </a:t>
            </a:r>
          </a:p>
          <a:p>
            <a:pPr marL="0" indent="0" algn="just">
              <a:buNone/>
            </a:pPr>
            <a:r>
              <a:rPr lang="ru-RU" sz="2000" dirty="0">
                <a:solidFill>
                  <a:srgbClr val="00184B"/>
                </a:solidFill>
              </a:rPr>
              <a:t>Очевидно, существует необходимость осмыслить и понять Европейско-Евразийскую континентальную экономическую интеграцию за пределами обычных рамок традиционных идеологий, геополитических и культурных интерпретаций в контексте конструктивного и всеобъемлющего подхода. </a:t>
            </a:r>
          </a:p>
        </p:txBody>
      </p:sp>
    </p:spTree>
    <p:extLst>
      <p:ext uri="{BB962C8B-B14F-4D97-AF65-F5344CB8AC3E}">
        <p14:creationId xmlns:p14="http://schemas.microsoft.com/office/powerpoint/2010/main" val="21839010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a:t>История проекта</a:t>
            </a:r>
          </a:p>
        </p:txBody>
      </p:sp>
      <p:sp>
        <p:nvSpPr>
          <p:cNvPr id="3" name="Объект 2"/>
          <p:cNvSpPr>
            <a:spLocks noGrp="1"/>
          </p:cNvSpPr>
          <p:nvPr>
            <p:ph idx="1"/>
          </p:nvPr>
        </p:nvSpPr>
        <p:spPr/>
        <p:txBody>
          <a:bodyPr/>
          <a:lstStyle/>
          <a:p>
            <a:pPr marL="0" indent="0" algn="just">
              <a:buNone/>
            </a:pPr>
            <a:r>
              <a:rPr lang="ru-RU" sz="2000" dirty="0">
                <a:solidFill>
                  <a:srgbClr val="00184B"/>
                </a:solidFill>
              </a:rPr>
              <a:t>В 2013 году в IIASA был запущен крупный исследовательский проект по исследованию возможностей развития экономической интеграции в рамках более широкого европейского и евразийского пространства. </a:t>
            </a:r>
          </a:p>
          <a:p>
            <a:pPr marL="0" indent="0" algn="just">
              <a:buNone/>
            </a:pPr>
            <a:r>
              <a:rPr lang="ru-RU" sz="2000" dirty="0">
                <a:solidFill>
                  <a:srgbClr val="00184B"/>
                </a:solidFill>
              </a:rPr>
              <a:t>Проект был поддержан </a:t>
            </a:r>
            <a:r>
              <a:rPr lang="ru-RU" sz="2000" dirty="0" smtClean="0">
                <a:solidFill>
                  <a:srgbClr val="00184B"/>
                </a:solidFill>
              </a:rPr>
              <a:t>Евразийской </a:t>
            </a:r>
            <a:r>
              <a:rPr lang="ru-RU" sz="2000" dirty="0">
                <a:solidFill>
                  <a:srgbClr val="00184B"/>
                </a:solidFill>
              </a:rPr>
              <a:t>экономической комиссией, Евразийским банком развития, Российской академией наук, а также другими европейскими и евразийскими институтами. </a:t>
            </a:r>
          </a:p>
          <a:p>
            <a:pPr marL="0" indent="0">
              <a:buNone/>
            </a:pPr>
            <a:endParaRPr lang="ru-RU" dirty="0"/>
          </a:p>
          <a:p>
            <a:pPr marL="0" indent="0">
              <a:buNone/>
            </a:pPr>
            <a:endParaRPr lang="ru-RU" dirty="0"/>
          </a:p>
        </p:txBody>
      </p:sp>
    </p:spTree>
    <p:extLst>
      <p:ext uri="{BB962C8B-B14F-4D97-AF65-F5344CB8AC3E}">
        <p14:creationId xmlns:p14="http://schemas.microsoft.com/office/powerpoint/2010/main" val="3063984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a:t>Цель проекта</a:t>
            </a:r>
          </a:p>
        </p:txBody>
      </p:sp>
      <p:sp>
        <p:nvSpPr>
          <p:cNvPr id="3" name="Объект 2"/>
          <p:cNvSpPr>
            <a:spLocks noGrp="1"/>
          </p:cNvSpPr>
          <p:nvPr>
            <p:ph idx="1"/>
          </p:nvPr>
        </p:nvSpPr>
        <p:spPr/>
        <p:txBody>
          <a:bodyPr/>
          <a:lstStyle/>
          <a:p>
            <a:pPr marL="0" indent="0" algn="just">
              <a:buNone/>
            </a:pPr>
            <a:r>
              <a:rPr lang="ru-RU" sz="2000" dirty="0" smtClean="0">
                <a:solidFill>
                  <a:srgbClr val="00184B"/>
                </a:solidFill>
              </a:rPr>
              <a:t>Целью </a:t>
            </a:r>
            <a:r>
              <a:rPr lang="ru-RU" sz="2000" dirty="0">
                <a:solidFill>
                  <a:srgbClr val="00184B"/>
                </a:solidFill>
              </a:rPr>
              <a:t>этого международного и междисциплинарного исследовательского проекта является обсуждение и анализ проблем экономической интеграции на евразийском континенте. </a:t>
            </a:r>
          </a:p>
          <a:p>
            <a:pPr marL="0" indent="0" algn="just">
              <a:buNone/>
            </a:pPr>
            <a:r>
              <a:rPr lang="ru-RU" sz="2000" dirty="0" smtClean="0">
                <a:solidFill>
                  <a:srgbClr val="00184B"/>
                </a:solidFill>
              </a:rPr>
              <a:t>Европейско </a:t>
            </a:r>
            <a:r>
              <a:rPr lang="ru-RU" sz="2000" dirty="0">
                <a:solidFill>
                  <a:srgbClr val="00184B"/>
                </a:solidFill>
              </a:rPr>
              <a:t>- Евразийское сотрудничество распространяется и на ключевых азиатских игроков, таких как Китай, Корея и Япония, а также США. Последнее связано с формирующимся Трансатлантическим торговым и инвестиционным партнерством (TTIP). </a:t>
            </a:r>
          </a:p>
        </p:txBody>
      </p:sp>
    </p:spTree>
    <p:extLst>
      <p:ext uri="{BB962C8B-B14F-4D97-AF65-F5344CB8AC3E}">
        <p14:creationId xmlns:p14="http://schemas.microsoft.com/office/powerpoint/2010/main" val="2146956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a:t>Научный подход</a:t>
            </a:r>
          </a:p>
        </p:txBody>
      </p:sp>
      <p:sp>
        <p:nvSpPr>
          <p:cNvPr id="3" name="Объект 2"/>
          <p:cNvSpPr>
            <a:spLocks noGrp="1"/>
          </p:cNvSpPr>
          <p:nvPr>
            <p:ph idx="1"/>
          </p:nvPr>
        </p:nvSpPr>
        <p:spPr/>
        <p:txBody>
          <a:bodyPr/>
          <a:lstStyle/>
          <a:p>
            <a:pPr marL="0" indent="0" algn="just">
              <a:buNone/>
            </a:pPr>
            <a:r>
              <a:rPr lang="ru-RU" sz="2000" dirty="0">
                <a:solidFill>
                  <a:srgbClr val="001B55"/>
                </a:solidFill>
              </a:rPr>
              <a:t>Междисциплинарный научный подход проекта включает себя экономические и политические, технологические, математические,  организационные, отраслевые - финансы и инвестиции, промышленность, энергетика, сельское хозяйство, транспорт и инфраструктура, инновации и т.д., и демографические аспекты Общеевропейского /Евразийского развития. </a:t>
            </a:r>
          </a:p>
        </p:txBody>
      </p:sp>
    </p:spTree>
    <p:extLst>
      <p:ext uri="{BB962C8B-B14F-4D97-AF65-F5344CB8AC3E}">
        <p14:creationId xmlns:p14="http://schemas.microsoft.com/office/powerpoint/2010/main" val="2550436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a:t>Семинар 1. Методологии оценки последствий региональной экономической интеграции</a:t>
            </a:r>
          </a:p>
        </p:txBody>
      </p:sp>
      <p:sp>
        <p:nvSpPr>
          <p:cNvPr id="3" name="Объект 2"/>
          <p:cNvSpPr>
            <a:spLocks noGrp="1"/>
          </p:cNvSpPr>
          <p:nvPr>
            <p:ph idx="1"/>
          </p:nvPr>
        </p:nvSpPr>
        <p:spPr>
          <a:xfrm>
            <a:off x="395536" y="1600200"/>
            <a:ext cx="8424935" cy="4925144"/>
          </a:xfrm>
        </p:spPr>
        <p:txBody>
          <a:bodyPr/>
          <a:lstStyle/>
          <a:p>
            <a:pPr marL="0" indent="0" algn="just">
              <a:buNone/>
            </a:pPr>
            <a:r>
              <a:rPr lang="ru-RU" sz="2000" dirty="0">
                <a:solidFill>
                  <a:srgbClr val="00184B"/>
                </a:solidFill>
              </a:rPr>
              <a:t>На семинаре было рассмотрено множество моделей, используемых для оценки макроэкономических последствий </a:t>
            </a:r>
            <a:r>
              <a:rPr lang="ru-RU" sz="2000" dirty="0" err="1">
                <a:solidFill>
                  <a:srgbClr val="00184B"/>
                </a:solidFill>
              </a:rPr>
              <a:t>межстрановых</a:t>
            </a:r>
            <a:r>
              <a:rPr lang="ru-RU" sz="2000" dirty="0">
                <a:solidFill>
                  <a:srgbClr val="00184B"/>
                </a:solidFill>
              </a:rPr>
              <a:t> и межрегиональных торговых соглашений. Участники семинара обсуждали возможность применения вычислимых моделей общего равновесия при оценке экономических последствий интеграционных соглашений, использования эконометрических методов при исследовании региональной интеграции и  возможность применения иных методов оценки эффектов региональных торговых соглашений</a:t>
            </a:r>
            <a:r>
              <a:rPr lang="ru-RU" sz="2000" dirty="0" smtClean="0">
                <a:solidFill>
                  <a:srgbClr val="00184B"/>
                </a:solidFill>
              </a:rPr>
              <a:t>.</a:t>
            </a:r>
            <a:endParaRPr lang="ru-RU" sz="2000" dirty="0">
              <a:solidFill>
                <a:srgbClr val="00184B"/>
              </a:solidFill>
            </a:endParaRPr>
          </a:p>
          <a:p>
            <a:pPr marL="0" indent="0" algn="just">
              <a:buNone/>
            </a:pPr>
            <a:r>
              <a:rPr lang="ru-RU" sz="2000" dirty="0" smtClean="0">
                <a:solidFill>
                  <a:srgbClr val="00184B"/>
                </a:solidFill>
              </a:rPr>
              <a:t>Был </a:t>
            </a:r>
            <a:r>
              <a:rPr lang="ru-RU" sz="2000" dirty="0">
                <a:solidFill>
                  <a:srgbClr val="00184B"/>
                </a:solidFill>
              </a:rPr>
              <a:t>сделан вывод о том, что методология оценки экономических последствий интеграционного соглашения между ЕС и ЕАЭС должна выйти за рамки оценки краткосрочных последствий прямых торговых эффектов, наоборот, она должна основываться на долгосрочных косвенных эффектах, особенно связанных с нетарифными барьерами. Надлежащей оценки  будет требовать применение сочетания современных аналитических методов и методов моделирования.</a:t>
            </a:r>
          </a:p>
          <a:p>
            <a:pPr marL="0" indent="0">
              <a:buNone/>
            </a:pPr>
            <a:endParaRPr lang="ru-RU" dirty="0"/>
          </a:p>
        </p:txBody>
      </p:sp>
    </p:spTree>
    <p:extLst>
      <p:ext uri="{BB962C8B-B14F-4D97-AF65-F5344CB8AC3E}">
        <p14:creationId xmlns:p14="http://schemas.microsoft.com/office/powerpoint/2010/main" val="13949749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a:t>Семинар 2. Торговые режимы</a:t>
            </a:r>
          </a:p>
        </p:txBody>
      </p:sp>
      <p:sp>
        <p:nvSpPr>
          <p:cNvPr id="3" name="Объект 2"/>
          <p:cNvSpPr>
            <a:spLocks noGrp="1"/>
          </p:cNvSpPr>
          <p:nvPr>
            <p:ph idx="1"/>
          </p:nvPr>
        </p:nvSpPr>
        <p:spPr>
          <a:xfrm>
            <a:off x="539551" y="1412776"/>
            <a:ext cx="8142487" cy="5256584"/>
          </a:xfrm>
        </p:spPr>
        <p:txBody>
          <a:bodyPr/>
          <a:lstStyle/>
          <a:p>
            <a:pPr marL="0" indent="0" algn="just">
              <a:buNone/>
            </a:pPr>
            <a:r>
              <a:rPr lang="ru-RU" sz="2000" dirty="0">
                <a:solidFill>
                  <a:srgbClr val="00184B"/>
                </a:solidFill>
              </a:rPr>
              <a:t>Ученые рассмотрели деятельность различных региональных объединений: экономических и валютных союзов, общих рынков, таможенных союзов, зон свободной торговли и т.д.  Особое внимание было уделено таким региональным объединениям, как Европейский союз и Евразийский экономический союз. </a:t>
            </a:r>
          </a:p>
          <a:p>
            <a:pPr marL="0" indent="0" algn="just">
              <a:buNone/>
            </a:pPr>
            <a:r>
              <a:rPr lang="ru-RU" sz="2000" dirty="0">
                <a:solidFill>
                  <a:srgbClr val="00184B"/>
                </a:solidFill>
              </a:rPr>
              <a:t>Был сделан вывод о том, что соглашение о более глубокой интеграции экономического сотрудничества между ЕС и </a:t>
            </a:r>
            <a:r>
              <a:rPr lang="ru-RU" sz="2000" dirty="0" smtClean="0">
                <a:solidFill>
                  <a:srgbClr val="00184B"/>
                </a:solidFill>
              </a:rPr>
              <a:t>EAЭС </a:t>
            </a:r>
            <a:r>
              <a:rPr lang="ru-RU" sz="2000" dirty="0">
                <a:solidFill>
                  <a:srgbClr val="00184B"/>
                </a:solidFill>
              </a:rPr>
              <a:t>может стать реальностью к середине 2020-х годов. В течение следующего десятилетия это будет сложной задачей для исследователей и лиц, определяющих политику. В рамках Евразийского  исследовательского проекта, работа ученых IIASA и сотрудничающих с ней организаций, направлена на изучение и разработку вероятных будущих сценариев создания общего торгового режима, на обеспечение соответствующей оценки на перспективу. Ученые особо отметили, что для того, чтобы стать взаимовыгодным для всех сторон, такое соглашение должно выходить за рамки чистой зоны свободной торговли.</a:t>
            </a:r>
          </a:p>
          <a:p>
            <a:pPr marL="0" indent="0">
              <a:buNone/>
            </a:pPr>
            <a:endParaRPr lang="ru-RU" dirty="0"/>
          </a:p>
        </p:txBody>
      </p:sp>
    </p:spTree>
    <p:extLst>
      <p:ext uri="{BB962C8B-B14F-4D97-AF65-F5344CB8AC3E}">
        <p14:creationId xmlns:p14="http://schemas.microsoft.com/office/powerpoint/2010/main" val="1797881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600" b="1" dirty="0"/>
              <a:t>Семинар 3. Нетарифные барьеры и техническое регулирование </a:t>
            </a:r>
          </a:p>
        </p:txBody>
      </p:sp>
      <p:sp>
        <p:nvSpPr>
          <p:cNvPr id="3" name="Объект 2"/>
          <p:cNvSpPr>
            <a:spLocks noGrp="1"/>
          </p:cNvSpPr>
          <p:nvPr>
            <p:ph idx="1"/>
          </p:nvPr>
        </p:nvSpPr>
        <p:spPr>
          <a:xfrm>
            <a:off x="684213" y="1484784"/>
            <a:ext cx="7997825" cy="5373216"/>
          </a:xfrm>
        </p:spPr>
        <p:txBody>
          <a:bodyPr/>
          <a:lstStyle/>
          <a:p>
            <a:pPr marL="0" indent="0" algn="just">
              <a:buNone/>
            </a:pPr>
            <a:r>
              <a:rPr lang="ru-RU" sz="1600" dirty="0">
                <a:solidFill>
                  <a:srgbClr val="001B55"/>
                </a:solidFill>
              </a:rPr>
              <a:t>На семинаре обсуждались вопросы, связанные с влиянием нетарифных барьеров на торговлю товарами, услугами и на динамику взаимных инвестиций между ЕС, ЕАЭС и другими странами. Отдельно обсуждались возможные последствия реализации глубоких и всесторонних соглашений о свободной торговле(DCFTA) между ЕС и Грузией, Молдовой и Украиной.</a:t>
            </a:r>
          </a:p>
          <a:p>
            <a:pPr marL="0" indent="0" algn="just">
              <a:buNone/>
            </a:pPr>
            <a:r>
              <a:rPr lang="ru-RU" sz="1600" dirty="0">
                <a:solidFill>
                  <a:srgbClr val="001B55"/>
                </a:solidFill>
              </a:rPr>
              <a:t>Встреча проходила в то время, когда дополнительные экономические санкции вступили в силу между ЕС и Россией, ученые представили свои оценки их вероятных последствий с обеих сторон, от европейских и российских источников, обозначили соответствующие угрозы для международной торговли и долгосрочного сотрудничества между ЕС и ЕАЭС, их влияние на экономику других стран СНГ, непосредственно не участвующих в  </a:t>
            </a:r>
            <a:r>
              <a:rPr lang="ru-RU" sz="1600" dirty="0" err="1">
                <a:solidFill>
                  <a:srgbClr val="001B55"/>
                </a:solidFill>
              </a:rPr>
              <a:t>санкционном</a:t>
            </a:r>
            <a:r>
              <a:rPr lang="ru-RU" sz="1600" dirty="0">
                <a:solidFill>
                  <a:srgbClr val="001B55"/>
                </a:solidFill>
              </a:rPr>
              <a:t> конфликте.</a:t>
            </a:r>
          </a:p>
          <a:p>
            <a:pPr marL="0" indent="0" algn="just">
              <a:buNone/>
            </a:pPr>
            <a:r>
              <a:rPr lang="ru-RU" sz="1600" dirty="0">
                <a:solidFill>
                  <a:srgbClr val="001B55"/>
                </a:solidFill>
              </a:rPr>
              <a:t>Обсуждение включало также вопросы технического регулирования, гармонизации различных национальных и региональных стандартов друг с другом, вывод их на наднациональный уровень, а также их соотношение с международными стандартами, кроме оценок аккредитации и соответствия. К примеру,  был сделан вывод о том, что поскольку европейские стандарты носят добровольный характер, их производители остаются свободными производить в соответствии со стандартами ГОСТ для поставки на рынки ЕАЭС. К этому можно было бы добавить соглашение, что импортные товары из стран ЕС, которые соответствуют ГОСТ стандартам будут признаваться. Это может быть приемлемым результатом продолжающихся трехсторонних переговоров между ЕС, Украиной и EAЭС.</a:t>
            </a:r>
          </a:p>
          <a:p>
            <a:pPr marL="0" indent="0">
              <a:buNone/>
            </a:pPr>
            <a:endParaRPr lang="ru-RU" dirty="0"/>
          </a:p>
        </p:txBody>
      </p:sp>
    </p:spTree>
    <p:extLst>
      <p:ext uri="{BB962C8B-B14F-4D97-AF65-F5344CB8AC3E}">
        <p14:creationId xmlns:p14="http://schemas.microsoft.com/office/powerpoint/2010/main" val="3337133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iiasa-pptx-template-dark-&amp;-light">
  <a:themeElements>
    <a:clrScheme name="iiasa-version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iasa-version2">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iasa-version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iasa-version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iasa-version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iasa-version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iasa-version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iasa-version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iasa-version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iasa-version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iasa-version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iasa-version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iasa-version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iasa-version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iasa-light-version">
  <a:themeElements>
    <a:clrScheme name="iiasa-version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iasa-version4">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iasa-version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iasa-version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iasa-version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iasa-version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iasa-version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iasa-version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iasa-version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iasa-version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iasa-version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iasa-version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iasa-version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iasa-version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E1E1E1"/>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E1E1E1"/>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iiasa-pptx-template-dark-&amp;-light</Template>
  <TotalTime>1268</TotalTime>
  <Words>1458</Words>
  <Application>Microsoft Office PowerPoint</Application>
  <PresentationFormat>Экран (4:3)</PresentationFormat>
  <Paragraphs>71</Paragraphs>
  <Slides>14</Slides>
  <Notes>2</Notes>
  <HiddenSlides>0</HiddenSlides>
  <MMClips>0</MMClips>
  <ScaleCrop>false</ScaleCrop>
  <HeadingPairs>
    <vt:vector size="4" baseType="variant">
      <vt:variant>
        <vt:lpstr>Тема</vt:lpstr>
      </vt:variant>
      <vt:variant>
        <vt:i4>2</vt:i4>
      </vt:variant>
      <vt:variant>
        <vt:lpstr>Заголовки слайдов</vt:lpstr>
      </vt:variant>
      <vt:variant>
        <vt:i4>14</vt:i4>
      </vt:variant>
    </vt:vector>
  </HeadingPairs>
  <TitlesOfParts>
    <vt:vector size="16" baseType="lpstr">
      <vt:lpstr>iiasa-pptx-template-dark-&amp;-light</vt:lpstr>
      <vt:lpstr>iiasa-light-version</vt:lpstr>
      <vt:lpstr>Презентация PowerPoint</vt:lpstr>
      <vt:lpstr>Международный институт прикладного системного анализа (IIASA)</vt:lpstr>
      <vt:lpstr>Евразия - потенциал развития</vt:lpstr>
      <vt:lpstr>История проекта</vt:lpstr>
      <vt:lpstr>Цель проекта</vt:lpstr>
      <vt:lpstr>Научный подход</vt:lpstr>
      <vt:lpstr>Семинар 1. Методологии оценки последствий региональной экономической интеграции</vt:lpstr>
      <vt:lpstr>Семинар 2. Торговые режимы</vt:lpstr>
      <vt:lpstr>Семинар 3. Нетарифные барьеры и техническое регулирование </vt:lpstr>
      <vt:lpstr>Семинар 4. Будущее энергетики в Евразии в глобальном контексте </vt:lpstr>
      <vt:lpstr>Семинар 5. Развитие транспорта и инфраструктуры в Евразии</vt:lpstr>
      <vt:lpstr>Семинар 6. Рынок труда и миграции на Евразийском континенте</vt:lpstr>
      <vt:lpstr>Евразийская инициатива</vt:lpstr>
      <vt:lpstr>International Institute for Applied Systems Analysis (IIASA),  Laxenburg, Austria</vt:lpstr>
    </vt:vector>
  </TitlesOfParts>
  <Company>IIASA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teply</dc:creator>
  <cp:lastModifiedBy>Admin</cp:lastModifiedBy>
  <cp:revision>438</cp:revision>
  <cp:lastPrinted>2013-03-10T12:57:59Z</cp:lastPrinted>
  <dcterms:created xsi:type="dcterms:W3CDTF">2012-04-11T12:26:19Z</dcterms:created>
  <dcterms:modified xsi:type="dcterms:W3CDTF">2016-03-23T18:38:50Z</dcterms:modified>
</cp:coreProperties>
</file>