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eminvictor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b="1" dirty="0"/>
              <a:t>Социально-экономический вопрос развития велосипедного транспорта в городах России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221088"/>
            <a:ext cx="6400800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Студент магистратуры</a:t>
            </a:r>
          </a:p>
          <a:p>
            <a:pPr algn="r"/>
            <a:r>
              <a:rPr lang="ru-RU" dirty="0" smtClean="0"/>
              <a:t>Экономического факультета</a:t>
            </a:r>
          </a:p>
          <a:p>
            <a:pPr algn="r"/>
            <a:r>
              <a:rPr lang="ru-RU" dirty="0" smtClean="0"/>
              <a:t>МГУ им. М.В. Ломоносова</a:t>
            </a:r>
          </a:p>
          <a:p>
            <a:pPr algn="r"/>
            <a:r>
              <a:rPr lang="ru-RU" dirty="0" smtClean="0"/>
              <a:t>Демин Виктор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12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Почему это важно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48574"/>
            <a:ext cx="4546848" cy="52207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b="1" dirty="0" smtClean="0"/>
              <a:t>1. Экономический аспект:</a:t>
            </a:r>
          </a:p>
          <a:p>
            <a:r>
              <a:rPr lang="ru-RU" sz="1800" dirty="0" smtClean="0"/>
              <a:t>По оценкам, проведенным в Копенгагене общественные издержки на 1 км проезда автомобиля составляют 0,152 Евро, а для велосипеда -0,164 Евро (общественный доход).</a:t>
            </a:r>
          </a:p>
          <a:p>
            <a:r>
              <a:rPr lang="ru-RU" sz="1800" dirty="0" smtClean="0"/>
              <a:t>По оценкам ВШЭ, если 10% автомобилистов пересадить на общественный транспорт, то ежегодный экономический эффект составит 58,753 млрд. руб./год.</a:t>
            </a:r>
          </a:p>
          <a:p>
            <a:pPr marL="0" indent="0">
              <a:buNone/>
            </a:pPr>
            <a:r>
              <a:rPr lang="ru-RU" sz="1800" b="1" dirty="0" smtClean="0"/>
              <a:t>2. </a:t>
            </a:r>
            <a:r>
              <a:rPr lang="ru-RU" sz="1800" b="1" dirty="0"/>
              <a:t>Социальный аспект:</a:t>
            </a:r>
          </a:p>
          <a:p>
            <a:r>
              <a:rPr lang="ru-RU" sz="1800" dirty="0" smtClean="0"/>
              <a:t>Вопросы </a:t>
            </a:r>
            <a:r>
              <a:rPr lang="ru-RU" sz="1800" dirty="0"/>
              <a:t>неравенства. В России коэффициент Джини составил 42% (в 2012 году</a:t>
            </a:r>
            <a:r>
              <a:rPr lang="ru-RU" sz="1800" dirty="0" smtClean="0"/>
              <a:t>). Значительное неравенство негативно влияет на экономический рост. Велосипед – </a:t>
            </a:r>
            <a:r>
              <a:rPr lang="ru-RU" sz="1800" smtClean="0"/>
              <a:t>символ равенства. </a:t>
            </a:r>
            <a:endParaRPr lang="ru-RU" sz="1800" dirty="0" smtClean="0"/>
          </a:p>
          <a:p>
            <a:r>
              <a:rPr lang="ru-RU" sz="1800" dirty="0" smtClean="0"/>
              <a:t>Отражает современный общественный запрос.</a:t>
            </a: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pic>
        <p:nvPicPr>
          <p:cNvPr id="6" name="Рисунок 5" descr="C:\Users\student\Desktop\VD\Её Королевское Высочество кронпринцесса Мэри везёт детей — принца Винсента и принцессу Йозефину — в детский сад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592" y="1412776"/>
            <a:ext cx="3635896" cy="42122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328593" y="5805264"/>
            <a:ext cx="363589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/>
              <a:t>Её Королевское Высочество кронпринцесса </a:t>
            </a:r>
            <a:r>
              <a:rPr lang="ru-RU" sz="1100" dirty="0" smtClean="0"/>
              <a:t>Дании Мэри </a:t>
            </a:r>
            <a:r>
              <a:rPr lang="ru-RU" sz="1100" dirty="0"/>
              <a:t>везёт детей — принца Винсента и принцессу </a:t>
            </a:r>
            <a:r>
              <a:rPr lang="ru-RU" sz="1100" dirty="0" err="1"/>
              <a:t>Йозефину</a:t>
            </a:r>
            <a:r>
              <a:rPr lang="ru-RU" sz="1100" dirty="0"/>
              <a:t> — в детский сад</a:t>
            </a:r>
          </a:p>
        </p:txBody>
      </p:sp>
    </p:spTree>
    <p:extLst>
      <p:ext uri="{BB962C8B-B14F-4D97-AF65-F5344CB8AC3E}">
        <p14:creationId xmlns:p14="http://schemas.microsoft.com/office/powerpoint/2010/main" val="210604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Спасибо за внимание!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Демин Виктор</a:t>
            </a:r>
          </a:p>
          <a:p>
            <a:pPr algn="r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deminvictor@gmail.com</a:t>
            </a:r>
            <a:endParaRPr lang="en-US" dirty="0" smtClean="0"/>
          </a:p>
          <a:p>
            <a:pPr algn="r"/>
            <a:r>
              <a:rPr lang="ru-RU" dirty="0" smtClean="0"/>
              <a:t>Тел: 8 985 127 77 70.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3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Важность оценки внешних эффектов: </a:t>
            </a:r>
            <a:r>
              <a:rPr lang="ru-RU" sz="2800" dirty="0"/>
              <a:t>н</a:t>
            </a:r>
            <a:r>
              <a:rPr lang="ru-RU" sz="2800" dirty="0" smtClean="0"/>
              <a:t>едооценка общественного и велосипедного транспорта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Сравнение расходов в г. Москве на автомобильные дороги и наземный общественный транспорт*: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536" y="2268008"/>
            <a:ext cx="5636899" cy="396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7544" y="6453336"/>
            <a:ext cx="29209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получено на основе бюджета г. Москвы </a:t>
            </a:r>
            <a:endParaRPr lang="ru-RU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539553" y="2379652"/>
            <a:ext cx="28489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- затраты </a:t>
            </a:r>
            <a:r>
              <a:rPr lang="ru-RU" sz="1600" dirty="0"/>
              <a:t>на автодороги превышают затраты на </a:t>
            </a:r>
            <a:r>
              <a:rPr lang="ru-RU" sz="1600" dirty="0" smtClean="0"/>
              <a:t>общественный транспорт </a:t>
            </a:r>
            <a:r>
              <a:rPr lang="ru-RU" sz="1600" dirty="0"/>
              <a:t>от 7 до 17 </a:t>
            </a:r>
            <a:r>
              <a:rPr lang="ru-RU" sz="1600" dirty="0" smtClean="0"/>
              <a:t>раз;</a:t>
            </a:r>
          </a:p>
          <a:p>
            <a:r>
              <a:rPr lang="ru-RU" sz="1600" dirty="0" smtClean="0"/>
              <a:t>- затраты на велосипедную инфраструктуру меньше 0,2% от затрат на автодороги</a:t>
            </a:r>
          </a:p>
          <a:p>
            <a:r>
              <a:rPr lang="ru-RU" sz="1600" dirty="0" smtClean="0"/>
              <a:t>- в наземном транспорте установлены турникеты, создающие очереди;</a:t>
            </a:r>
          </a:p>
          <a:p>
            <a:r>
              <a:rPr lang="ru-RU" sz="1600" dirty="0" smtClean="0"/>
              <a:t>- парковочных мест все равно не хватает – автомобили припаркованы на тротуарах и газонах.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1351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Важность оценки внешних эффектов: </a:t>
            </a:r>
            <a:r>
              <a:rPr lang="ru-RU" sz="3200" dirty="0" smtClean="0"/>
              <a:t>субсидирование </a:t>
            </a:r>
            <a:r>
              <a:rPr lang="ru-RU" sz="3200" dirty="0"/>
              <a:t>автомобилей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Доля транспортного налога и акциза в затратах на автомобильные дороги в г. Москве*: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6453336"/>
            <a:ext cx="29209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получено на основе бюджета г. Москвы </a:t>
            </a:r>
            <a:endParaRPr lang="ru-RU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2337842"/>
            <a:ext cx="25994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- Транспортный налог и акцизы составляют только 17-67% от расходов на автомобильные дороги;</a:t>
            </a:r>
          </a:p>
          <a:p>
            <a:r>
              <a:rPr lang="ru-RU" sz="1600" dirty="0" smtClean="0"/>
              <a:t>- Только с 2012 года начали вводить платную парковку в Москве;</a:t>
            </a:r>
          </a:p>
          <a:p>
            <a:r>
              <a:rPr lang="ru-RU" sz="1600" dirty="0" smtClean="0"/>
              <a:t>- Расширяется количество </a:t>
            </a:r>
            <a:r>
              <a:rPr lang="ru-RU" sz="1600" dirty="0" err="1" smtClean="0"/>
              <a:t>бессветофорных</a:t>
            </a:r>
            <a:r>
              <a:rPr lang="ru-RU" sz="1600" dirty="0" smtClean="0"/>
              <a:t> скоростных дорог, подземных, надземных переходов.</a:t>
            </a:r>
            <a:endParaRPr lang="ru-RU" sz="1600" dirty="0"/>
          </a:p>
        </p:txBody>
      </p:sp>
      <p:pic>
        <p:nvPicPr>
          <p:cNvPr id="3076" name="Picture 4" descr="E:\Яндекс.Диск\Скриншоты\2016-03-20 15-18-20 Скриншот экрана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996" y="2116832"/>
            <a:ext cx="5841530" cy="35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91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Изменение взглядов общественности</a:t>
            </a:r>
            <a:endParaRPr lang="ru-RU" sz="32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 descr="http://cs624116.vk.me/v624116906/46449/wIbqQX1coec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051872" cy="403244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467544" y="6453336"/>
            <a:ext cx="42001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Фото взято в группе </a:t>
            </a:r>
            <a:r>
              <a:rPr lang="en-US" sz="1100" dirty="0" smtClean="0"/>
              <a:t>Let’s </a:t>
            </a:r>
            <a:r>
              <a:rPr lang="en-US" sz="1100" dirty="0"/>
              <a:t>bike it  https://vk.com/letsbikeit_msk</a:t>
            </a:r>
            <a:endParaRPr lang="ru-RU" sz="11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35496" y="928464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Появление некоммерческих организаций в Москве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“Let’s bike it” (2010)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Городские проекты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” (2012)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Институт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Strelka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” (2009).</a:t>
            </a:r>
          </a:p>
          <a:p>
            <a:pPr marL="0" indent="0"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- Новая городская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традиция: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Московский </a:t>
            </a:r>
            <a:r>
              <a:rPr lang="ru-RU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велопарад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– 25 000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37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Изменение взглядов общественности</a:t>
            </a:r>
            <a:endParaRPr lang="ru-RU" sz="32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67544" y="6453336"/>
            <a:ext cx="42001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Фото взято в группе </a:t>
            </a:r>
            <a:r>
              <a:rPr lang="en-US" sz="1100" dirty="0" smtClean="0"/>
              <a:t>Let’s </a:t>
            </a:r>
            <a:r>
              <a:rPr lang="en-US" sz="1100" dirty="0"/>
              <a:t>bike it  https://vk.com/letsbikeit_msk</a:t>
            </a:r>
            <a:endParaRPr lang="ru-RU" sz="11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35496" y="928464"/>
            <a:ext cx="8229600" cy="487680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Ночной  Московский </a:t>
            </a:r>
            <a:r>
              <a:rPr lang="ru-RU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велопарад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000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http://cs633224.vk.me/v633224906/976c/gcSOLDg_gtM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29" y="1268760"/>
            <a:ext cx="7636229" cy="511256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2414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Изменение взглядов общественности</a:t>
            </a:r>
            <a:endParaRPr lang="ru-RU" sz="32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67544" y="6453336"/>
            <a:ext cx="42001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Фото взято в группе </a:t>
            </a:r>
            <a:r>
              <a:rPr lang="en-US" sz="1100" dirty="0" smtClean="0"/>
              <a:t>Let’s </a:t>
            </a:r>
            <a:r>
              <a:rPr lang="en-US" sz="1100" dirty="0"/>
              <a:t>bike it  https://vk.com/letsbikeit_msk</a:t>
            </a:r>
            <a:endParaRPr lang="ru-RU" sz="11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35496" y="928464"/>
            <a:ext cx="8229600" cy="4876800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Первый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Московский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зимний </a:t>
            </a:r>
            <a:r>
              <a:rPr lang="ru-RU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велопарад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000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 descr="http://cs628017.vk.me/v628017498/30436/jcPl2MMI9d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763" y="1305676"/>
            <a:ext cx="6232581" cy="514766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005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Наметились изменения в </a:t>
            </a:r>
            <a:r>
              <a:rPr lang="ru-RU" sz="3200" dirty="0" err="1" smtClean="0"/>
              <a:t>госуправлении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Появились расходы на развитие велосипедной инфраструктуры*: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6453336"/>
            <a:ext cx="29209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получено на основе бюджета г. Москвы </a:t>
            </a:r>
            <a:endParaRPr lang="ru-RU" sz="11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67693"/>
            <a:ext cx="6258734" cy="4585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73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Наметились изменения в </a:t>
            </a:r>
            <a:r>
              <a:rPr lang="ru-RU" sz="3200" dirty="0" err="1" smtClean="0"/>
              <a:t>госуправлении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Расходы на метрополитен превысили расходы на автодороги*: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6453336"/>
            <a:ext cx="29209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/>
              <a:t>* получено на основе бюджета г. Москвы </a:t>
            </a:r>
            <a:endParaRPr lang="ru-RU" sz="11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221" y="1916833"/>
            <a:ext cx="6274099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4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Оценка внешних эффектов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100" b="1" dirty="0" smtClean="0"/>
              <a:t>Общественность и правительство уже работают по этому направлению, только научное сообщество игнорирует этот вопрос:</a:t>
            </a:r>
          </a:p>
          <a:p>
            <a:pPr marL="0" indent="0">
              <a:buNone/>
            </a:pPr>
            <a:endParaRPr lang="ru-RU" sz="1800" dirty="0" smtClean="0"/>
          </a:p>
          <a:p>
            <a:r>
              <a:rPr lang="ru-RU" sz="1800" dirty="0" smtClean="0"/>
              <a:t>Не </a:t>
            </a:r>
            <a:r>
              <a:rPr lang="ru-RU" sz="1800" dirty="0"/>
              <a:t>хватает комплексных оценок </a:t>
            </a:r>
            <a:r>
              <a:rPr lang="ru-RU" sz="1800" dirty="0" smtClean="0"/>
              <a:t>внешнего влияния </a:t>
            </a:r>
            <a:r>
              <a:rPr lang="ru-RU" sz="1800" dirty="0"/>
              <a:t>автомобилей, общественного транспорта, общественных </a:t>
            </a:r>
            <a:r>
              <a:rPr lang="ru-RU" sz="1800" dirty="0" smtClean="0"/>
              <a:t>пространств</a:t>
            </a:r>
            <a:r>
              <a:rPr lang="ru-RU" sz="1800" dirty="0"/>
              <a:t>, велосипедов. </a:t>
            </a:r>
          </a:p>
          <a:p>
            <a:endParaRPr lang="ru-RU" sz="1800" dirty="0"/>
          </a:p>
          <a:p>
            <a:r>
              <a:rPr lang="ru-RU" sz="1800" dirty="0"/>
              <a:t>К </a:t>
            </a:r>
            <a:r>
              <a:rPr lang="ru-RU" sz="1800" dirty="0" smtClean="0"/>
              <a:t>примеру, </a:t>
            </a:r>
            <a:r>
              <a:rPr lang="ru-RU" sz="1800" dirty="0"/>
              <a:t>в Дании при сравнении издержек автомобилей и велосипедов сравнение идет вплоть до оценки </a:t>
            </a:r>
            <a:r>
              <a:rPr lang="ru-RU" sz="1800" dirty="0" err="1"/>
              <a:t>брендинга</a:t>
            </a:r>
            <a:r>
              <a:rPr lang="ru-RU" sz="1800" dirty="0"/>
              <a:t>/туризма, изменения климата и шума.</a:t>
            </a:r>
          </a:p>
          <a:p>
            <a:endParaRPr lang="ru-RU" sz="1800" dirty="0" smtClean="0"/>
          </a:p>
          <a:p>
            <a:pPr marL="0" indent="0">
              <a:buNone/>
            </a:pPr>
            <a:r>
              <a:rPr lang="ru-RU" sz="2100" b="1" dirty="0" smtClean="0"/>
              <a:t>Что нужно рассчитать: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времени (на основе опросов, стоимости рабочего времени);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влияния на здоровье и продолжительность жизни</a:t>
            </a:r>
            <a:r>
              <a:rPr lang="en-US" sz="1900" dirty="0"/>
              <a:t> </a:t>
            </a:r>
            <a:r>
              <a:rPr lang="ru-RU" sz="1900" dirty="0" smtClean="0"/>
              <a:t>(исследования ВОЗ);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снижения работоспособности за счет усталости в дороге (в СССР уже проводились аналогичные исследования);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издержек на ДТП (исследования на основе данных страховых компаний и ГИБДД);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операционных издержек (опросы, статистика);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шума, загрязнения воздуха (косвенная оценка стоимости аренды недвижимости, оценка изменения количества людей в зависимости от времени года);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износа дороги (оценка бюджета);</a:t>
            </a:r>
          </a:p>
          <a:p>
            <a:pPr>
              <a:buFontTx/>
              <a:buChar char="-"/>
            </a:pPr>
            <a:r>
              <a:rPr lang="ru-RU" sz="1900" dirty="0" smtClean="0"/>
              <a:t>Оценка издержек на парковочные места (исходя из стоимости платной парковки, стоимости аренды недвижимости);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7282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438</TotalTime>
  <Words>615</Words>
  <Application>Microsoft Office PowerPoint</Application>
  <PresentationFormat>Экран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Социально-экономический вопрос развития велосипедного транспорта в городах России</vt:lpstr>
      <vt:lpstr>Важность оценки внешних эффектов: недооценка общественного и велосипедного транспорта</vt:lpstr>
      <vt:lpstr>Важность оценки внешних эффектов: субсидирование автомобилей</vt:lpstr>
      <vt:lpstr>Изменение взглядов общественности</vt:lpstr>
      <vt:lpstr>Изменение взглядов общественности</vt:lpstr>
      <vt:lpstr>Изменение взглядов общественности</vt:lpstr>
      <vt:lpstr>Наметились изменения в госуправлении</vt:lpstr>
      <vt:lpstr>Наметились изменения в госуправлении</vt:lpstr>
      <vt:lpstr>Оценка внешних эффектов</vt:lpstr>
      <vt:lpstr>Почему это важно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Nordic model. Socialism or Capitalism</dc:title>
  <dc:creator>Виктор</dc:creator>
  <cp:lastModifiedBy>Виктор</cp:lastModifiedBy>
  <cp:revision>32</cp:revision>
  <dcterms:created xsi:type="dcterms:W3CDTF">2016-03-14T18:48:42Z</dcterms:created>
  <dcterms:modified xsi:type="dcterms:W3CDTF">2016-03-21T06:32:36Z</dcterms:modified>
</cp:coreProperties>
</file>