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32"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0D4B226-D680-48F1-B36F-893359040768}"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497A8F-F607-4681-B6D0-417C9737D8C2}" type="slidenum">
              <a:rPr lang="ru-RU" smtClean="0"/>
              <a:t>‹#›</a:t>
            </a:fld>
            <a:endParaRPr lang="ru-RU"/>
          </a:p>
        </p:txBody>
      </p:sp>
    </p:spTree>
    <p:extLst>
      <p:ext uri="{BB962C8B-B14F-4D97-AF65-F5344CB8AC3E}">
        <p14:creationId xmlns:p14="http://schemas.microsoft.com/office/powerpoint/2010/main" val="276252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D4B226-D680-48F1-B36F-893359040768}"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497A8F-F607-4681-B6D0-417C9737D8C2}" type="slidenum">
              <a:rPr lang="ru-RU" smtClean="0"/>
              <a:t>‹#›</a:t>
            </a:fld>
            <a:endParaRPr lang="ru-RU"/>
          </a:p>
        </p:txBody>
      </p:sp>
    </p:spTree>
    <p:extLst>
      <p:ext uri="{BB962C8B-B14F-4D97-AF65-F5344CB8AC3E}">
        <p14:creationId xmlns:p14="http://schemas.microsoft.com/office/powerpoint/2010/main" val="413617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D4B226-D680-48F1-B36F-893359040768}"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497A8F-F607-4681-B6D0-417C9737D8C2}" type="slidenum">
              <a:rPr lang="ru-RU" smtClean="0"/>
              <a:t>‹#›</a:t>
            </a:fld>
            <a:endParaRPr lang="ru-RU"/>
          </a:p>
        </p:txBody>
      </p:sp>
    </p:spTree>
    <p:extLst>
      <p:ext uri="{BB962C8B-B14F-4D97-AF65-F5344CB8AC3E}">
        <p14:creationId xmlns:p14="http://schemas.microsoft.com/office/powerpoint/2010/main" val="426089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D4B226-D680-48F1-B36F-893359040768}"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497A8F-F607-4681-B6D0-417C9737D8C2}" type="slidenum">
              <a:rPr lang="ru-RU" smtClean="0"/>
              <a:t>‹#›</a:t>
            </a:fld>
            <a:endParaRPr lang="ru-RU"/>
          </a:p>
        </p:txBody>
      </p:sp>
    </p:spTree>
    <p:extLst>
      <p:ext uri="{BB962C8B-B14F-4D97-AF65-F5344CB8AC3E}">
        <p14:creationId xmlns:p14="http://schemas.microsoft.com/office/powerpoint/2010/main" val="279906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0D4B226-D680-48F1-B36F-893359040768}"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497A8F-F607-4681-B6D0-417C9737D8C2}" type="slidenum">
              <a:rPr lang="ru-RU" smtClean="0"/>
              <a:t>‹#›</a:t>
            </a:fld>
            <a:endParaRPr lang="ru-RU"/>
          </a:p>
        </p:txBody>
      </p:sp>
    </p:spTree>
    <p:extLst>
      <p:ext uri="{BB962C8B-B14F-4D97-AF65-F5344CB8AC3E}">
        <p14:creationId xmlns:p14="http://schemas.microsoft.com/office/powerpoint/2010/main" val="7218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0D4B226-D680-48F1-B36F-893359040768}" type="datetimeFigureOut">
              <a:rPr lang="ru-RU" smtClean="0"/>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497A8F-F607-4681-B6D0-417C9737D8C2}" type="slidenum">
              <a:rPr lang="ru-RU" smtClean="0"/>
              <a:t>‹#›</a:t>
            </a:fld>
            <a:endParaRPr lang="ru-RU"/>
          </a:p>
        </p:txBody>
      </p:sp>
    </p:spTree>
    <p:extLst>
      <p:ext uri="{BB962C8B-B14F-4D97-AF65-F5344CB8AC3E}">
        <p14:creationId xmlns:p14="http://schemas.microsoft.com/office/powerpoint/2010/main" val="299458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0D4B226-D680-48F1-B36F-893359040768}" type="datetimeFigureOut">
              <a:rPr lang="ru-RU" smtClean="0"/>
              <a:t>28.05.2014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497A8F-F607-4681-B6D0-417C9737D8C2}" type="slidenum">
              <a:rPr lang="ru-RU" smtClean="0"/>
              <a:t>‹#›</a:t>
            </a:fld>
            <a:endParaRPr lang="ru-RU"/>
          </a:p>
        </p:txBody>
      </p:sp>
    </p:spTree>
    <p:extLst>
      <p:ext uri="{BB962C8B-B14F-4D97-AF65-F5344CB8AC3E}">
        <p14:creationId xmlns:p14="http://schemas.microsoft.com/office/powerpoint/2010/main" val="3289439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0D4B226-D680-48F1-B36F-893359040768}" type="datetimeFigureOut">
              <a:rPr lang="ru-RU" smtClean="0"/>
              <a:t>28.05.2014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497A8F-F607-4681-B6D0-417C9737D8C2}" type="slidenum">
              <a:rPr lang="ru-RU" smtClean="0"/>
              <a:t>‹#›</a:t>
            </a:fld>
            <a:endParaRPr lang="ru-RU"/>
          </a:p>
        </p:txBody>
      </p:sp>
    </p:spTree>
    <p:extLst>
      <p:ext uri="{BB962C8B-B14F-4D97-AF65-F5344CB8AC3E}">
        <p14:creationId xmlns:p14="http://schemas.microsoft.com/office/powerpoint/2010/main" val="315466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D4B226-D680-48F1-B36F-893359040768}" type="datetimeFigureOut">
              <a:rPr lang="ru-RU" smtClean="0"/>
              <a:t>28.05.2014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497A8F-F607-4681-B6D0-417C9737D8C2}" type="slidenum">
              <a:rPr lang="ru-RU" smtClean="0"/>
              <a:t>‹#›</a:t>
            </a:fld>
            <a:endParaRPr lang="ru-RU"/>
          </a:p>
        </p:txBody>
      </p:sp>
    </p:spTree>
    <p:extLst>
      <p:ext uri="{BB962C8B-B14F-4D97-AF65-F5344CB8AC3E}">
        <p14:creationId xmlns:p14="http://schemas.microsoft.com/office/powerpoint/2010/main" val="102371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D4B226-D680-48F1-B36F-893359040768}" type="datetimeFigureOut">
              <a:rPr lang="ru-RU" smtClean="0"/>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497A8F-F607-4681-B6D0-417C9737D8C2}" type="slidenum">
              <a:rPr lang="ru-RU" smtClean="0"/>
              <a:t>‹#›</a:t>
            </a:fld>
            <a:endParaRPr lang="ru-RU"/>
          </a:p>
        </p:txBody>
      </p:sp>
    </p:spTree>
    <p:extLst>
      <p:ext uri="{BB962C8B-B14F-4D97-AF65-F5344CB8AC3E}">
        <p14:creationId xmlns:p14="http://schemas.microsoft.com/office/powerpoint/2010/main" val="364035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D4B226-D680-48F1-B36F-893359040768}" type="datetimeFigureOut">
              <a:rPr lang="ru-RU" smtClean="0"/>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497A8F-F607-4681-B6D0-417C9737D8C2}" type="slidenum">
              <a:rPr lang="ru-RU" smtClean="0"/>
              <a:t>‹#›</a:t>
            </a:fld>
            <a:endParaRPr lang="ru-RU"/>
          </a:p>
        </p:txBody>
      </p:sp>
    </p:spTree>
    <p:extLst>
      <p:ext uri="{BB962C8B-B14F-4D97-AF65-F5344CB8AC3E}">
        <p14:creationId xmlns:p14="http://schemas.microsoft.com/office/powerpoint/2010/main" val="345186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4B226-D680-48F1-B36F-893359040768}" type="datetimeFigureOut">
              <a:rPr lang="ru-RU" smtClean="0"/>
              <a:t>28.05.2014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97A8F-F607-4681-B6D0-417C9737D8C2}" type="slidenum">
              <a:rPr lang="ru-RU" smtClean="0"/>
              <a:t>‹#›</a:t>
            </a:fld>
            <a:endParaRPr lang="ru-RU"/>
          </a:p>
        </p:txBody>
      </p:sp>
    </p:spTree>
    <p:extLst>
      <p:ext uri="{BB962C8B-B14F-4D97-AF65-F5344CB8AC3E}">
        <p14:creationId xmlns:p14="http://schemas.microsoft.com/office/powerpoint/2010/main" val="3993075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395536" y="404664"/>
            <a:ext cx="8352928" cy="6120680"/>
          </a:xfrm>
        </p:spPr>
        <p:txBody>
          <a:bodyPr>
            <a:normAutofit fontScale="92500"/>
          </a:bodyPr>
          <a:lstStyle/>
          <a:p>
            <a:pPr marL="342900" lvl="0" indent="-274320" algn="l">
              <a:buClr>
                <a:srgbClr val="94C600"/>
              </a:buClr>
              <a:buSzPct val="76000"/>
              <a:buFont typeface="Wingdings 2" pitchFamily="18" charset="2"/>
              <a:buChar char=""/>
            </a:pPr>
            <a:r>
              <a:rPr lang="ru-RU" sz="2400" dirty="0">
                <a:solidFill>
                  <a:prstClr val="black"/>
                </a:solidFill>
                <a:latin typeface="Century Gothic"/>
              </a:rPr>
              <a:t>1. Автор считает ошибочными, на уровне национальной экономики, цели «выпуск конкурентоспособной продукции», поскольку неконкурентоспособная не найдет себе сбыта на рынке (мы члены ВТО), а также «модернизация», поскольку выпуск конкурентоспособной продукции на устаревшем оборудовании невозможен. В целом получается что-то вроде «экономной экономики». Обе цели уместны  на отраслевом или производственном уровне.</a:t>
            </a:r>
          </a:p>
          <a:p>
            <a:pPr marL="342900" lvl="0" indent="-274320" algn="l">
              <a:buClr>
                <a:srgbClr val="94C600"/>
              </a:buClr>
              <a:buSzPct val="76000"/>
              <a:buFont typeface="Wingdings 2" pitchFamily="18" charset="2"/>
              <a:buChar char=""/>
            </a:pPr>
            <a:r>
              <a:rPr lang="ru-RU" sz="2400" dirty="0">
                <a:solidFill>
                  <a:prstClr val="black"/>
                </a:solidFill>
                <a:latin typeface="Century Gothic"/>
              </a:rPr>
              <a:t>2. На национальном уровне уместно говорить о цели: «Рост ВВП на душу населения» с дезинтеграцией его для статистики  по отраслям и </a:t>
            </a:r>
            <a:r>
              <a:rPr lang="ru-RU" sz="2400" dirty="0" err="1">
                <a:solidFill>
                  <a:prstClr val="black"/>
                </a:solidFill>
                <a:latin typeface="Century Gothic"/>
              </a:rPr>
              <a:t>подотраслям</a:t>
            </a:r>
            <a:r>
              <a:rPr lang="ru-RU" sz="2400" dirty="0">
                <a:solidFill>
                  <a:prstClr val="black"/>
                </a:solidFill>
                <a:latin typeface="Century Gothic"/>
              </a:rPr>
              <a:t>.</a:t>
            </a:r>
          </a:p>
          <a:p>
            <a:pPr marL="342900" lvl="0" indent="-274320" algn="l">
              <a:buClr>
                <a:srgbClr val="94C600"/>
              </a:buClr>
              <a:buSzPct val="76000"/>
              <a:buFont typeface="Wingdings 2" pitchFamily="18" charset="2"/>
              <a:buChar char=""/>
            </a:pPr>
            <a:r>
              <a:rPr lang="ru-RU" sz="2400" dirty="0">
                <a:solidFill>
                  <a:prstClr val="black"/>
                </a:solidFill>
                <a:latin typeface="Century Gothic"/>
              </a:rPr>
              <a:t>3. Задача налогообложения двуединая: бюджетная и способствующая достижению вышеназванных целей.</a:t>
            </a:r>
          </a:p>
          <a:p>
            <a:endParaRPr lang="ru-RU" dirty="0"/>
          </a:p>
        </p:txBody>
      </p:sp>
    </p:spTree>
    <p:extLst>
      <p:ext uri="{BB962C8B-B14F-4D97-AF65-F5344CB8AC3E}">
        <p14:creationId xmlns:p14="http://schemas.microsoft.com/office/powerpoint/2010/main" val="231849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404664"/>
            <a:ext cx="8291264" cy="6048672"/>
          </a:xfrm>
        </p:spPr>
        <p:txBody>
          <a:bodyPr>
            <a:normAutofit fontScale="92500" lnSpcReduction="20000"/>
          </a:bodyPr>
          <a:lstStyle/>
          <a:p>
            <a:pPr lvl="0" indent="-274320">
              <a:buClr>
                <a:srgbClr val="94C600"/>
              </a:buClr>
              <a:buSzPct val="76000"/>
              <a:buFont typeface="Wingdings 2" pitchFamily="18" charset="2"/>
              <a:buChar char=""/>
            </a:pPr>
            <a:r>
              <a:rPr lang="ru-RU" sz="2000" dirty="0">
                <a:solidFill>
                  <a:prstClr val="black"/>
                </a:solidFill>
                <a:latin typeface="Century Gothic"/>
              </a:rPr>
              <a:t>4. В России существует много ложных ходов в выполнении второй подзадачи налогообложения, которые, в конечном итоге, привели к полному расстройству и бесперспективности существующего сценария развития национальной экономики:</a:t>
            </a:r>
          </a:p>
          <a:p>
            <a:pPr lvl="0" indent="-274320">
              <a:buClr>
                <a:srgbClr val="94C600"/>
              </a:buClr>
              <a:buSzPct val="76000"/>
              <a:buFont typeface="Wingdings 2" pitchFamily="18" charset="2"/>
              <a:buChar char=""/>
            </a:pPr>
            <a:r>
              <a:rPr lang="ru-RU" sz="2000" dirty="0">
                <a:solidFill>
                  <a:prstClr val="black"/>
                </a:solidFill>
                <a:latin typeface="Century Gothic"/>
              </a:rPr>
              <a:t>4.1. Налогообложение стимулирует торговлю сырьем, а не продуктами его переработки. Никто в мире так не поступает. На одном этом факторе мы теряем 10 собственных экономик для налогообложения.</a:t>
            </a:r>
          </a:p>
          <a:p>
            <a:pPr lvl="0" indent="-274320">
              <a:buClr>
                <a:srgbClr val="94C600"/>
              </a:buClr>
              <a:buSzPct val="76000"/>
              <a:buFont typeface="Wingdings 2" pitchFamily="18" charset="2"/>
              <a:buChar char=""/>
            </a:pPr>
            <a:r>
              <a:rPr lang="ru-RU" sz="2000" dirty="0">
                <a:solidFill>
                  <a:prstClr val="black"/>
                </a:solidFill>
                <a:latin typeface="Century Gothic"/>
              </a:rPr>
              <a:t>4.2. Налогообложение не должно выходить на первый план при разработке сценария реформ, оно является их важным  структурным элементом, а не панацеей от всех бед. Сначала нужны структурные преобразования, например, кластеры в химической промышленности.</a:t>
            </a:r>
          </a:p>
          <a:p>
            <a:pPr lvl="0" indent="-274320">
              <a:buClr>
                <a:srgbClr val="94C600"/>
              </a:buClr>
              <a:buSzPct val="76000"/>
              <a:buFont typeface="Wingdings 2" pitchFamily="18" charset="2"/>
              <a:buChar char=""/>
            </a:pPr>
            <a:r>
              <a:rPr lang="ru-RU" sz="2000" dirty="0">
                <a:solidFill>
                  <a:prstClr val="black"/>
                </a:solidFill>
                <a:latin typeface="Century Gothic"/>
              </a:rPr>
              <a:t>4.3. Бесперспективны предложения по снижению налогообложения, если не указывается источник пополнения выпадающих доходов. </a:t>
            </a:r>
          </a:p>
          <a:p>
            <a:pPr lvl="0" indent="-274320">
              <a:buClr>
                <a:srgbClr val="94C600"/>
              </a:buClr>
              <a:buSzPct val="76000"/>
              <a:buFont typeface="Wingdings 2" pitchFamily="18" charset="2"/>
              <a:buChar char=""/>
            </a:pPr>
            <a:r>
              <a:rPr lang="ru-RU" sz="2000" dirty="0">
                <a:solidFill>
                  <a:prstClr val="black"/>
                </a:solidFill>
                <a:latin typeface="Century Gothic"/>
              </a:rPr>
              <a:t>4.4. Не надо также преувеличивать значение налоговых стимулов. Там, где имеется болевая точка, определяющая в целом ситуацию в стране (например, продовольствие), налоговые стимулы без мощного вливания из госбюджета не помогут. Понятно, что это должно носить точечный, а не всеобъемлющий характер.</a:t>
            </a:r>
          </a:p>
          <a:p>
            <a:endParaRPr lang="ru-RU" dirty="0"/>
          </a:p>
        </p:txBody>
      </p:sp>
    </p:spTree>
    <p:extLst>
      <p:ext uri="{BB962C8B-B14F-4D97-AF65-F5344CB8AC3E}">
        <p14:creationId xmlns:p14="http://schemas.microsoft.com/office/powerpoint/2010/main" val="97692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476672"/>
            <a:ext cx="8229600" cy="5904656"/>
          </a:xfrm>
        </p:spPr>
        <p:txBody>
          <a:bodyPr>
            <a:normAutofit fontScale="92500" lnSpcReduction="10000"/>
          </a:bodyPr>
          <a:lstStyle/>
          <a:p>
            <a:pPr lvl="0" indent="-274320">
              <a:buClr>
                <a:srgbClr val="94C600"/>
              </a:buClr>
              <a:buSzPct val="76000"/>
              <a:buFont typeface="Wingdings 2" pitchFamily="18" charset="2"/>
              <a:buChar char=""/>
            </a:pPr>
            <a:r>
              <a:rPr lang="ru-RU" sz="2000" dirty="0">
                <a:solidFill>
                  <a:prstClr val="black"/>
                </a:solidFill>
                <a:latin typeface="Century Gothic"/>
              </a:rPr>
              <a:t>4.5. Надо понять, что в национальной экономике все взаимосвязано, поэтому налоговые реформы должны работать на конечный, а не на промежуточный  результат. К сожалению, в Минэкономразвития, которое откровенно следует считать ведомством гадалок по цене барреля нефти, никто не разбирается в этом важнейшем вопросе. Если к нему еще присовокупить Минсельхозпрод с тем же уровнем понимания подведомственных проблем, то появляется возможность показать лишь на одном примере, во что обходится России и всем нам экономическая неграмотность в макроэкономике. </a:t>
            </a:r>
          </a:p>
          <a:p>
            <a:pPr lvl="0" indent="-274320">
              <a:buClr>
                <a:srgbClr val="94C600"/>
              </a:buClr>
              <a:buSzPct val="76000"/>
              <a:buFont typeface="Wingdings 2" pitchFamily="18" charset="2"/>
              <a:buChar char=""/>
            </a:pPr>
            <a:r>
              <a:rPr lang="ru-RU" sz="2000" dirty="0">
                <a:solidFill>
                  <a:prstClr val="black"/>
                </a:solidFill>
                <a:latin typeface="Century Gothic"/>
              </a:rPr>
              <a:t>4.6. Если США, Франция, Китай, Польша, Италия и др. не только полностью используют свои удобрения, но ещё покупают наши, а продают продовольствие, то Россия, наоборот, продаёт удобрения, и покупает продовольствие. Тот факт, что Россия по экспорту продовольствия вышла на третье место в мире, внося на 1га пахоты всего 39 кг питательных веществ (меньше, чем Зимбабве), ярко показывает, что эти «успехи» достигаются только за счёт уменьшения плодородия почвы, т. е. за счёт будущих поколений.</a:t>
            </a:r>
          </a:p>
          <a:p>
            <a:endParaRPr lang="ru-RU" dirty="0"/>
          </a:p>
        </p:txBody>
      </p:sp>
    </p:spTree>
    <p:extLst>
      <p:ext uri="{BB962C8B-B14F-4D97-AF65-F5344CB8AC3E}">
        <p14:creationId xmlns:p14="http://schemas.microsoft.com/office/powerpoint/2010/main" val="196766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476672"/>
            <a:ext cx="8229600" cy="5976664"/>
          </a:xfrm>
        </p:spPr>
        <p:txBody>
          <a:bodyPr>
            <a:normAutofit/>
          </a:bodyPr>
          <a:lstStyle/>
          <a:p>
            <a:pPr lvl="0" indent="-274320">
              <a:buClr>
                <a:srgbClr val="94C600"/>
              </a:buClr>
              <a:buSzPct val="76000"/>
              <a:buFont typeface="Wingdings 2" pitchFamily="18" charset="2"/>
              <a:buChar char=""/>
            </a:pPr>
            <a:r>
              <a:rPr lang="ru-RU" sz="1600" dirty="0">
                <a:solidFill>
                  <a:prstClr val="black"/>
                </a:solidFill>
                <a:latin typeface="Century Gothic"/>
              </a:rPr>
              <a:t>Вот цифры за 2012г.:</a:t>
            </a:r>
          </a:p>
          <a:p>
            <a:pPr lvl="0" indent="-274320">
              <a:buClr>
                <a:srgbClr val="94C600"/>
              </a:buClr>
              <a:buSzPct val="76000"/>
              <a:buFont typeface="Wingdings 2" pitchFamily="18" charset="2"/>
              <a:buChar char=""/>
            </a:pPr>
            <a:r>
              <a:rPr lang="ru-RU" sz="1600" dirty="0">
                <a:solidFill>
                  <a:prstClr val="black"/>
                </a:solidFill>
                <a:latin typeface="Century Gothic"/>
              </a:rPr>
              <a:t>- Россия продала на экспорт 14,2 млн. т. минеральных удобрений за 8,6 млрд. $. (при этом весь мировой рынок МУ -70 млрд.$.);</a:t>
            </a:r>
          </a:p>
          <a:p>
            <a:pPr lvl="0" indent="-274320">
              <a:buClr>
                <a:srgbClr val="94C600"/>
              </a:buClr>
              <a:buSzPct val="76000"/>
              <a:buFont typeface="Wingdings 2" pitchFamily="18" charset="2"/>
              <a:buChar char=""/>
            </a:pPr>
            <a:r>
              <a:rPr lang="ru-RU" sz="1600" dirty="0">
                <a:solidFill>
                  <a:prstClr val="black"/>
                </a:solidFill>
                <a:latin typeface="Century Gothic"/>
              </a:rPr>
              <a:t>- за это же время Россия закупила 10,6 млн. т. молока и молочных продуктов за 6 млрд. $, а также:</a:t>
            </a:r>
          </a:p>
          <a:p>
            <a:pPr lvl="0" indent="-274320">
              <a:buClr>
                <a:srgbClr val="94C600"/>
              </a:buClr>
              <a:buSzPct val="76000"/>
              <a:buFont typeface="Wingdings 2" pitchFamily="18" charset="2"/>
              <a:buChar char=""/>
            </a:pPr>
            <a:r>
              <a:rPr lang="ru-RU" sz="1600" dirty="0">
                <a:solidFill>
                  <a:prstClr val="black"/>
                </a:solidFill>
                <a:latin typeface="Century Gothic"/>
              </a:rPr>
              <a:t>1,6 млн. т. говядины за 2,4 млрд. $  (Всего продовольствия на сумму 8,6 млрд $).</a:t>
            </a:r>
          </a:p>
          <a:p>
            <a:pPr lvl="0" indent="-274320">
              <a:buClr>
                <a:srgbClr val="94C600"/>
              </a:buClr>
              <a:buSzPct val="76000"/>
              <a:buFont typeface="Wingdings 2" pitchFamily="18" charset="2"/>
              <a:buChar char=""/>
            </a:pPr>
            <a:r>
              <a:rPr lang="ru-RU" sz="1600" dirty="0">
                <a:solidFill>
                  <a:prstClr val="black"/>
                </a:solidFill>
                <a:latin typeface="Century Gothic"/>
              </a:rPr>
              <a:t>Это действительно химизация сельского хозяйства, но только не России, а тех стран, где мы покупали молоко и мясо и которым продавали удобрения.</a:t>
            </a:r>
          </a:p>
          <a:p>
            <a:pPr lvl="0" indent="-274320">
              <a:buClr>
                <a:srgbClr val="94C600"/>
              </a:buClr>
              <a:buSzPct val="76000"/>
              <a:buFont typeface="Wingdings 2" pitchFamily="18" charset="2"/>
              <a:buChar char=""/>
            </a:pPr>
            <a:r>
              <a:rPr lang="ru-RU" sz="1600" dirty="0">
                <a:solidFill>
                  <a:prstClr val="black"/>
                </a:solidFill>
                <a:latin typeface="Century Gothic"/>
              </a:rPr>
              <a:t>Мы видим какие-то бессмысленные действия (одна рука одного тела продаёт удобрения, необходимые для химизации собственной страны, а другая покупает продовольствие, произведенное из этих удобрений, но за границей, а не у себя. Понятно, что такая ситуация выгодна сырьевой бизнес-элите. Им не нужно заниматься животноводством, вовлечением в оборот пустующих земель, строительством ферм, созданием инфраструктуры и т.д. </a:t>
            </a:r>
          </a:p>
          <a:p>
            <a:pPr lvl="0" indent="-274320">
              <a:buClr>
                <a:srgbClr val="94C600"/>
              </a:buClr>
              <a:buSzPct val="76000"/>
              <a:buFont typeface="Wingdings 2" pitchFamily="18" charset="2"/>
              <a:buChar char=""/>
            </a:pPr>
            <a:r>
              <a:rPr lang="ru-RU" sz="1600" dirty="0">
                <a:solidFill>
                  <a:prstClr val="black"/>
                </a:solidFill>
                <a:latin typeface="Century Gothic"/>
              </a:rPr>
              <a:t>Но бизнес можно понять, ведь он стремится туда, где в настоящее время лежат живые деньги. Совершенно невозможно понять правительственные структуры, которые меланхолично наблюдают за отправлением более 10 млн. т. удобрений на экспорт ежегодно, когда рядом огромный спрос стран АТР на продовольствие.</a:t>
            </a:r>
          </a:p>
          <a:p>
            <a:endParaRPr lang="ru-RU" dirty="0"/>
          </a:p>
        </p:txBody>
      </p:sp>
    </p:spTree>
    <p:extLst>
      <p:ext uri="{BB962C8B-B14F-4D97-AF65-F5344CB8AC3E}">
        <p14:creationId xmlns:p14="http://schemas.microsoft.com/office/powerpoint/2010/main" val="87942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476672"/>
            <a:ext cx="8229600" cy="5976664"/>
          </a:xfrm>
        </p:spPr>
        <p:txBody>
          <a:bodyPr>
            <a:normAutofit fontScale="92500" lnSpcReduction="10000"/>
          </a:bodyPr>
          <a:lstStyle/>
          <a:p>
            <a:pPr lvl="0" indent="-274320">
              <a:buClr>
                <a:srgbClr val="94C600"/>
              </a:buClr>
              <a:buSzPct val="76000"/>
              <a:buFont typeface="Wingdings 2" pitchFamily="18" charset="2"/>
              <a:buChar char=""/>
            </a:pPr>
            <a:r>
              <a:rPr lang="ru-RU" sz="2200" dirty="0">
                <a:solidFill>
                  <a:prstClr val="black"/>
                </a:solidFill>
                <a:latin typeface="Century Gothic"/>
              </a:rPr>
              <a:t>Эти события происходят на фоне всё возрастающего роста населения планеты и ожидаемого роста потребности в продовольствии на 50%, дефицита посевных площадей и пресной воды во всём мире. Рост цен на продовольствие, происходящий сейчас только подтверждает, что основное усилие надо направить именно на развитие химизации с/х производства.</a:t>
            </a:r>
          </a:p>
          <a:p>
            <a:pPr lvl="0" indent="-274320">
              <a:buClr>
                <a:srgbClr val="94C600"/>
              </a:buClr>
              <a:buSzPct val="76000"/>
              <a:buFont typeface="Wingdings 2" pitchFamily="18" charset="2"/>
              <a:buChar char=""/>
            </a:pPr>
            <a:r>
              <a:rPr lang="ru-RU" sz="2200" dirty="0">
                <a:solidFill>
                  <a:prstClr val="black"/>
                </a:solidFill>
                <a:latin typeface="Century Gothic"/>
              </a:rPr>
              <a:t>На фоне наших огромных возможностей по наращиванию производства зерна у главных экспортёров США, Канады, Австралии, они сокращаются. Появились трудности и у Китая. А потребности в зерне АТР и Китая нарастают. При этом надо не забывать, что экспорт продовольствия это и экспорт дефицитной пресной воды (на 1 кг продовольствия затрачивается в среднем 100л воды и больше в зависимости от технологии).</a:t>
            </a:r>
          </a:p>
          <a:p>
            <a:pPr lvl="0" indent="-274320">
              <a:buClr>
                <a:srgbClr val="94C600"/>
              </a:buClr>
              <a:buSzPct val="76000"/>
              <a:buFont typeface="Wingdings 2" pitchFamily="18" charset="2"/>
              <a:buChar char=""/>
            </a:pPr>
            <a:r>
              <a:rPr lang="ru-RU" sz="2200" dirty="0">
                <a:solidFill>
                  <a:prstClr val="black"/>
                </a:solidFill>
                <a:latin typeface="Century Gothic"/>
              </a:rPr>
              <a:t>Всё перечисленное выше заставляет всех повернуться к внутреннему рынку по использованию удобрений и стимулировать его развитие. Здесь, конечно, должны сыграть свою роль и налоговые льготы, о чём идёт речь на настоящем форуме.</a:t>
            </a:r>
          </a:p>
          <a:p>
            <a:endParaRPr lang="ru-RU" dirty="0"/>
          </a:p>
        </p:txBody>
      </p:sp>
    </p:spTree>
    <p:extLst>
      <p:ext uri="{BB962C8B-B14F-4D97-AF65-F5344CB8AC3E}">
        <p14:creationId xmlns:p14="http://schemas.microsoft.com/office/powerpoint/2010/main" val="319307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6491064" cy="45719"/>
          </a:xfrm>
        </p:spPr>
        <p:txBody>
          <a:bodyPr>
            <a:normAutofit fontScale="90000"/>
          </a:bodyPr>
          <a:lstStyle/>
          <a:p>
            <a:endParaRPr lang="ru-RU" dirty="0"/>
          </a:p>
        </p:txBody>
      </p:sp>
      <p:sp>
        <p:nvSpPr>
          <p:cNvPr id="3" name="Объект 2"/>
          <p:cNvSpPr>
            <a:spLocks noGrp="1"/>
          </p:cNvSpPr>
          <p:nvPr>
            <p:ph idx="1"/>
          </p:nvPr>
        </p:nvSpPr>
        <p:spPr>
          <a:xfrm>
            <a:off x="457200" y="476672"/>
            <a:ext cx="8229600" cy="5976664"/>
          </a:xfrm>
        </p:spPr>
        <p:txBody>
          <a:bodyPr>
            <a:normAutofit fontScale="92500"/>
          </a:bodyPr>
          <a:lstStyle/>
          <a:p>
            <a:pPr lvl="0" indent="-274320">
              <a:buClr>
                <a:srgbClr val="94C600"/>
              </a:buClr>
              <a:buSzPct val="76000"/>
              <a:buFont typeface="Wingdings 2" pitchFamily="18" charset="2"/>
              <a:buChar char=""/>
            </a:pPr>
            <a:r>
              <a:rPr lang="ru-RU" sz="2200" dirty="0">
                <a:solidFill>
                  <a:prstClr val="black"/>
                </a:solidFill>
                <a:latin typeface="Century Gothic"/>
              </a:rPr>
              <a:t>Отсюда вытекают следующие предложения:</a:t>
            </a:r>
          </a:p>
          <a:p>
            <a:pPr lvl="0" indent="-274320">
              <a:buClr>
                <a:srgbClr val="94C600"/>
              </a:buClr>
              <a:buSzPct val="76000"/>
              <a:buFont typeface="Wingdings 2" pitchFamily="18" charset="2"/>
              <a:buChar char=""/>
            </a:pPr>
            <a:r>
              <a:rPr lang="ru-RU" sz="2200" dirty="0">
                <a:solidFill>
                  <a:prstClr val="black"/>
                </a:solidFill>
                <a:latin typeface="Century Gothic"/>
              </a:rPr>
              <a:t>Учитывая, что по своей сути минеральные удобрения не готовый товар, а только средство для производства конечного товара - продовольствия, постепенно по мере готовности внутреннего рынка следует прекратить возмещение НДС всем экспортёрам удобрений. Если этого будет мало, то дополнительно регулировать этот процесс экспортными пошлинами.</a:t>
            </a:r>
          </a:p>
          <a:p>
            <a:pPr lvl="0" indent="-274320">
              <a:buClr>
                <a:srgbClr val="94C600"/>
              </a:buClr>
              <a:buSzPct val="76000"/>
              <a:buFont typeface="Wingdings 2" pitchFamily="18" charset="2"/>
              <a:buChar char=""/>
            </a:pPr>
            <a:r>
              <a:rPr lang="ru-RU" sz="2200" dirty="0">
                <a:solidFill>
                  <a:prstClr val="black"/>
                </a:solidFill>
                <a:latin typeface="Century Gothic"/>
              </a:rPr>
              <a:t>Для стимулирования бизнеса к созданию мощных химических и на их основе продовольственных кластеров на Дальнем Востоке, ориентированных на АТР, полностью освободить их от налогов на инвестиции и на 10 лет от налогов на прибыль.</a:t>
            </a:r>
          </a:p>
          <a:p>
            <a:pPr lvl="0" indent="-274320">
              <a:buClr>
                <a:srgbClr val="94C600"/>
              </a:buClr>
              <a:buSzPct val="76000"/>
              <a:buFont typeface="Wingdings 2" pitchFamily="18" charset="2"/>
              <a:buChar char=""/>
            </a:pPr>
            <a:r>
              <a:rPr lang="ru-RU" sz="2200" dirty="0">
                <a:solidFill>
                  <a:prstClr val="black"/>
                </a:solidFill>
                <a:latin typeface="Century Gothic"/>
              </a:rPr>
              <a:t>Для привлечения инвестиций из стран АТР на Дальний Восток разрешить заключение взаимовыгодных концессионных соглашений и компенсационных сделок (расчёт готовой продукцией за построенный завод, как это успешно делал Л.А. </a:t>
            </a:r>
            <a:r>
              <a:rPr lang="ru-RU" sz="2200" dirty="0" err="1">
                <a:solidFill>
                  <a:prstClr val="black"/>
                </a:solidFill>
                <a:latin typeface="Century Gothic"/>
              </a:rPr>
              <a:t>Костандов</a:t>
            </a:r>
            <a:r>
              <a:rPr lang="ru-RU" sz="2200" dirty="0">
                <a:solidFill>
                  <a:prstClr val="black"/>
                </a:solidFill>
                <a:latin typeface="Century Gothic"/>
              </a:rPr>
              <a:t>).</a:t>
            </a:r>
          </a:p>
          <a:p>
            <a:endParaRPr lang="ru-RU" dirty="0"/>
          </a:p>
        </p:txBody>
      </p:sp>
    </p:spTree>
    <p:extLst>
      <p:ext uri="{BB962C8B-B14F-4D97-AF65-F5344CB8AC3E}">
        <p14:creationId xmlns:p14="http://schemas.microsoft.com/office/powerpoint/2010/main" val="72492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b="1" dirty="0">
                <a:solidFill>
                  <a:prstClr val="black"/>
                </a:solidFill>
                <a:latin typeface="Times New Roman" panose="02020603050405020304" pitchFamily="18" charset="0"/>
                <a:cs typeface="Times New Roman" panose="02020603050405020304" pitchFamily="18" charset="0"/>
              </a:rPr>
              <a:t>Рис. 1 Производство азотных минеральных и химических удобрений (</a:t>
            </a:r>
            <a:r>
              <a:rPr lang="en-US" sz="1600" b="1" dirty="0">
                <a:solidFill>
                  <a:prstClr val="black"/>
                </a:solidFill>
                <a:latin typeface="Times New Roman" panose="02020603050405020304" pitchFamily="18" charset="0"/>
                <a:cs typeface="Times New Roman" panose="02020603050405020304" pitchFamily="18" charset="0"/>
              </a:rPr>
              <a:t>nitrogenous fertilizers, mineral or chemical) </a:t>
            </a:r>
            <a:r>
              <a:rPr lang="ru-RU" sz="1600" b="1" dirty="0">
                <a:solidFill>
                  <a:prstClr val="black"/>
                </a:solidFill>
                <a:latin typeface="Times New Roman" panose="02020603050405020304" pitchFamily="18" charset="0"/>
                <a:cs typeface="Times New Roman" panose="02020603050405020304" pitchFamily="18" charset="0"/>
              </a:rPr>
              <a:t>в России и в Китае, млн. т (в пересчете на 100% питательных веществ). Источники: </a:t>
            </a:r>
            <a:r>
              <a:rPr lang="en-US" sz="1600" b="1" dirty="0">
                <a:solidFill>
                  <a:prstClr val="black"/>
                </a:solidFill>
                <a:latin typeface="Times New Roman" panose="02020603050405020304" pitchFamily="18" charset="0"/>
                <a:cs typeface="Times New Roman" panose="02020603050405020304" pitchFamily="18" charset="0"/>
              </a:rPr>
              <a:t>United Nations Statistics Divisions, UN Industrial Commodity Statistics Database; National Bureau of Statistics of China.</a:t>
            </a:r>
            <a:endParaRPr lang="ru-RU" dirty="0"/>
          </a:p>
        </p:txBody>
      </p:sp>
      <p:sp>
        <p:nvSpPr>
          <p:cNvPr id="3" name="Объект 2"/>
          <p:cNvSpPr>
            <a:spLocks noGrp="1"/>
          </p:cNvSpPr>
          <p:nvPr>
            <p:ph idx="1"/>
          </p:nvPr>
        </p:nvSpPr>
        <p:spPr/>
        <p:txBody>
          <a:bodyPr/>
          <a:lstStyle/>
          <a:p>
            <a:endParaRPr lang="ru-RU" dirty="0"/>
          </a:p>
        </p:txBody>
      </p:sp>
      <p:pic>
        <p:nvPicPr>
          <p:cNvPr id="4" name="Picture 2" descr="C:\Users\andy\Desktop\bvv\Новая папка\1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04864"/>
            <a:ext cx="5237641" cy="392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41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b="1" dirty="0">
                <a:solidFill>
                  <a:prstClr val="black"/>
                </a:solidFill>
                <a:latin typeface="Times New Roman" panose="02020603050405020304" pitchFamily="18" charset="0"/>
                <a:cs typeface="Times New Roman" panose="02020603050405020304" pitchFamily="18" charset="0"/>
              </a:rPr>
              <a:t>Рис. 2 Доля поставленных сельскому хозяйству (1970 - 1989 гг.) и доля внесенных сельхозпредприятиями под посевы минеральных удобрений (1991 - 2011 гг.) от общего объема этих удобрений, произведенных в России и РСФСР. Доля поставок минеральных удобрений сельскому хозяйству СССР от их общего объема производства в СССР (весь объем производства - 1). Использованы данные в пересчете на 100% питательных веществ. </a:t>
            </a:r>
            <a:endParaRPr lang="ru-RU" dirty="0"/>
          </a:p>
        </p:txBody>
      </p:sp>
      <p:sp>
        <p:nvSpPr>
          <p:cNvPr id="3" name="Объект 2"/>
          <p:cNvSpPr>
            <a:spLocks noGrp="1"/>
          </p:cNvSpPr>
          <p:nvPr>
            <p:ph idx="1"/>
          </p:nvPr>
        </p:nvSpPr>
        <p:spPr/>
        <p:txBody>
          <a:bodyPr/>
          <a:lstStyle/>
          <a:p>
            <a:endParaRPr lang="ru-RU" dirty="0"/>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348880"/>
            <a:ext cx="3889583" cy="3816424"/>
          </a:xfrm>
          <a:prstGeom prst="rect">
            <a:avLst/>
          </a:prstGeom>
        </p:spPr>
      </p:pic>
    </p:spTree>
    <p:extLst>
      <p:ext uri="{BB962C8B-B14F-4D97-AF65-F5344CB8AC3E}">
        <p14:creationId xmlns:p14="http://schemas.microsoft.com/office/powerpoint/2010/main" val="15561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b="1" dirty="0">
                <a:solidFill>
                  <a:prstClr val="black"/>
                </a:solidFill>
                <a:latin typeface="Times New Roman" panose="02020603050405020304" pitchFamily="18" charset="0"/>
                <a:cs typeface="Times New Roman" panose="02020603050405020304" pitchFamily="18" charset="0"/>
              </a:rPr>
              <a:t>Рис. 3 Объемы потребления минеральных удобрений в странах в процентах от у объемов их производства. Источник: </a:t>
            </a:r>
            <a:r>
              <a:rPr lang="ru-RU" sz="1800" b="1" dirty="0" err="1">
                <a:solidFill>
                  <a:prstClr val="black"/>
                </a:solidFill>
                <a:latin typeface="Times New Roman" panose="02020603050405020304" pitchFamily="18" charset="0"/>
                <a:cs typeface="Times New Roman" panose="02020603050405020304" pitchFamily="18" charset="0"/>
              </a:rPr>
              <a:t>World</a:t>
            </a:r>
            <a:r>
              <a:rPr lang="ru-RU" sz="1800" b="1" dirty="0">
                <a:solidFill>
                  <a:prstClr val="black"/>
                </a:solidFill>
                <a:latin typeface="Times New Roman" panose="02020603050405020304" pitchFamily="18" charset="0"/>
                <a:cs typeface="Times New Roman" panose="02020603050405020304" pitchFamily="18" charset="0"/>
              </a:rPr>
              <a:t> </a:t>
            </a:r>
            <a:r>
              <a:rPr lang="ru-RU" sz="1800" b="1" dirty="0" err="1">
                <a:solidFill>
                  <a:prstClr val="black"/>
                </a:solidFill>
                <a:latin typeface="Times New Roman" panose="02020603050405020304" pitchFamily="18" charset="0"/>
                <a:cs typeface="Times New Roman" panose="02020603050405020304" pitchFamily="18" charset="0"/>
              </a:rPr>
              <a:t>Bank</a:t>
            </a:r>
            <a:r>
              <a:rPr lang="ru-RU" sz="1800" b="1" dirty="0">
                <a:solidFill>
                  <a:prstClr val="black"/>
                </a:solidFill>
                <a:latin typeface="Times New Roman" panose="02020603050405020304" pitchFamily="18" charset="0"/>
                <a:cs typeface="Times New Roman" panose="02020603050405020304" pitchFamily="18" charset="0"/>
              </a:rPr>
              <a:t>, WD1, 2011.</a:t>
            </a:r>
            <a:endParaRPr lang="ru-RU" dirty="0"/>
          </a:p>
        </p:txBody>
      </p:sp>
      <p:sp>
        <p:nvSpPr>
          <p:cNvPr id="3" name="Объект 2"/>
          <p:cNvSpPr>
            <a:spLocks noGrp="1"/>
          </p:cNvSpPr>
          <p:nvPr>
            <p:ph idx="1"/>
          </p:nvPr>
        </p:nvSpPr>
        <p:spPr/>
        <p:txBody>
          <a:bodyPr/>
          <a:lstStyle/>
          <a:p>
            <a:endParaRPr lang="ru-RU" dirty="0"/>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772816"/>
            <a:ext cx="6264696" cy="4320480"/>
          </a:xfrm>
          <a:prstGeom prst="rect">
            <a:avLst/>
          </a:prstGeom>
        </p:spPr>
      </p:pic>
    </p:spTree>
    <p:extLst>
      <p:ext uri="{BB962C8B-B14F-4D97-AF65-F5344CB8AC3E}">
        <p14:creationId xmlns:p14="http://schemas.microsoft.com/office/powerpoint/2010/main" val="5623561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1106</Words>
  <Application>Microsoft Office PowerPoint</Application>
  <PresentationFormat>Экран (4:3)</PresentationFormat>
  <Paragraphs>27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Рис. 1 Производство азотных минеральных и химических удобрений (nitrogenous fertilizers, mineral or chemical) в России и в Китае, млн. т (в пересчете на 100% питательных веществ). Источники: United Nations Statistics Divisions, UN Industrial Commodity Statistics Database; National Bureau of Statistics of China.</vt:lpstr>
      <vt:lpstr>Рис. 2 Доля поставленных сельскому хозяйству (1970 - 1989 гг.) и доля внесенных сельхозпредприятиями под посевы минеральных удобрений (1991 - 2011 гг.) от общего объема этих удобрений, произведенных в России и РСФСР. Доля поставок минеральных удобрений сельскому хозяйству СССР от их общего объема производства в СССР (весь объем производства - 1). Использованы данные в пересчете на 100% питательных веществ. </vt:lpstr>
      <vt:lpstr>Рис. 3 Объемы потребления минеральных удобрений в странах в процентах от у объемов их производства. Источник: World Bank, WD1, 2011.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Павел Б.. Леутин</dc:creator>
  <cp:lastModifiedBy>Павел Б.. Леутин</cp:lastModifiedBy>
  <cp:revision>4</cp:revision>
  <dcterms:created xsi:type="dcterms:W3CDTF">2014-05-27T13:25:44Z</dcterms:created>
  <dcterms:modified xsi:type="dcterms:W3CDTF">2014-05-28T05:01:53Z</dcterms:modified>
</cp:coreProperties>
</file>