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84" r:id="rId5"/>
    <p:sldId id="279" r:id="rId6"/>
    <p:sldId id="276" r:id="rId7"/>
    <p:sldId id="277" r:id="rId8"/>
    <p:sldId id="271" r:id="rId9"/>
    <p:sldId id="278" r:id="rId10"/>
    <p:sldId id="272" r:id="rId11"/>
    <p:sldId id="273" r:id="rId12"/>
    <p:sldId id="270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FB1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F6B348B-B63B-49D1-9B6C-301958AD067C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E134967-9CE2-4A87-BCA0-736C94F89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23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FF015-5610-4D17-B3C7-C9F160D4BEFD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3F23-ECE3-4CBF-A86E-94D8A26FE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87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6CBCA-DB63-47DE-86A2-AFDC0572CD37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47A0F-8AE0-4CC7-A1D7-6CDC2F8C8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48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FEE4-C17B-4ACE-9BC3-6D659D344549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FD0C-0560-4241-B650-76F7EBD59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79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F572E0-587B-462E-83CA-2CA80692DE8D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A5C9D3-C394-42BE-933D-F62F2D28D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48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3100CD-E6A6-4D2F-A809-FAE3DE2D07B5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6B8D81-C72D-49BD-953E-3709DCB03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06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84FA7F-022D-43EC-AD4B-76C58B31F1FB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DE7845-004A-4F56-846B-792F9893A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99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8A6FBA-E5E9-4527-A55B-560BDE8FF0EA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ECEEE6-69FC-4A72-985A-9E54038F0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902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C9F3-616F-4D8A-94C1-556CAC2E9562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36E8-7198-49B1-9165-5FCA41BC1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47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34B621-4A6C-411F-842C-1B3A7D768775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162BEF-FD7E-4FEE-81FA-DD9A9B159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7683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646B70-2C18-48E1-87F5-CA2736C3122D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BAE1CAD-48F4-40E2-BB6E-12954F40B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41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193E64C-1F57-4A94-950C-BB099F7E7626}" type="datetimeFigureOut">
              <a:rPr lang="ru-RU"/>
              <a:pPr>
                <a:defRPr/>
              </a:pPr>
              <a:t>24.03.2016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2AC549F-0BF4-40EC-B49B-A06A0BEBF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1" r:id="rId2"/>
    <p:sldLayoutId id="2147483756" r:id="rId3"/>
    <p:sldLayoutId id="2147483757" r:id="rId4"/>
    <p:sldLayoutId id="2147483758" r:id="rId5"/>
    <p:sldLayoutId id="2147483759" r:id="rId6"/>
    <p:sldLayoutId id="2147483752" r:id="rId7"/>
    <p:sldLayoutId id="2147483760" r:id="rId8"/>
    <p:sldLayoutId id="2147483761" r:id="rId9"/>
    <p:sldLayoutId id="2147483753" r:id="rId10"/>
    <p:sldLayoutId id="21474837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59352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1E0FB1"/>
                </a:solidFill>
                <a:effectLst/>
              </a:rPr>
              <a:t>«Системное инновационное развитие российской промышленности в условиях экономического кризиса: основные задачи </a:t>
            </a:r>
            <a:br>
              <a:rPr lang="ru-RU" sz="2400" dirty="0" smtClean="0">
                <a:solidFill>
                  <a:srgbClr val="1E0FB1"/>
                </a:solidFill>
                <a:effectLst/>
              </a:rPr>
            </a:br>
            <a:r>
              <a:rPr lang="ru-RU" sz="2400" dirty="0" smtClean="0">
                <a:solidFill>
                  <a:srgbClr val="1E0FB1"/>
                </a:solidFill>
                <a:effectLst/>
              </a:rPr>
              <a:t>и инструменты для их решения»</a:t>
            </a:r>
            <a:endParaRPr lang="ru-RU" sz="2400" dirty="0">
              <a:solidFill>
                <a:srgbClr val="1E0FB1"/>
              </a:solidFill>
              <a:effectLst/>
            </a:endParaRP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4076700"/>
            <a:ext cx="9036050" cy="1200150"/>
          </a:xfrm>
        </p:spPr>
        <p:txBody>
          <a:bodyPr/>
          <a:lstStyle/>
          <a:p>
            <a:pPr marR="0" eaLnBrk="1" hangingPunct="1"/>
            <a:r>
              <a:rPr lang="ru-RU" altLang="ru-RU" sz="1600" smtClean="0">
                <a:solidFill>
                  <a:schemeClr val="tx1"/>
                </a:solidFill>
              </a:rPr>
              <a:t>Директор Института менеджмента, экономики и социальных технологий Московского авиационного института (национального исследовательского университета),</a:t>
            </a:r>
          </a:p>
          <a:p>
            <a:pPr marR="0" eaLnBrk="1" hangingPunct="1"/>
            <a:r>
              <a:rPr lang="ru-RU" altLang="ru-RU" sz="1600" smtClean="0">
                <a:solidFill>
                  <a:schemeClr val="tx1"/>
                </a:solidFill>
              </a:rPr>
              <a:t> д.э.н., профессор Голов Р.С.</a:t>
            </a:r>
          </a:p>
        </p:txBody>
      </p:sp>
      <p:pic>
        <p:nvPicPr>
          <p:cNvPr id="9220" name="Picture 2" descr="http://investsevastopol.ru/sites/default/files/styles/333x222/public/img-2016-02-01-17-41-07.png?itok=9Iwo8cG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20526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http://fmshmai.org/tpl/v1/img/mai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4813"/>
            <a:ext cx="1017588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3635375" y="1700213"/>
            <a:ext cx="35290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>
                <a:latin typeface="Lucida Sans Unicode" pitchFamily="34" charset="0"/>
              </a:rPr>
              <a:t>Доклад на тему: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6" descr="Science-wri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18288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1E0FB1"/>
                </a:solidFill>
                <a:effectLst/>
              </a:rPr>
              <a:t>Интенсификация инновационной активности кластера</a:t>
            </a:r>
          </a:p>
        </p:txBody>
      </p:sp>
      <p:pic>
        <p:nvPicPr>
          <p:cNvPr id="18436" name="Рисунок 8" descr="researc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183832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9" descr="AMRC CC robo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00663"/>
            <a:ext cx="18351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2484438" y="1412875"/>
            <a:ext cx="6264275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FF00"/>
              </a:buClr>
              <a:buFont typeface="Wingdings" pitchFamily="2" charset="2"/>
              <a:buChar char="ü"/>
            </a:pPr>
            <a:r>
              <a:rPr lang="ru-RU" altLang="ru-RU" sz="2400"/>
              <a:t> Организация и проведение НИОКР силами входящей в кластер научно-исследовательской структуры</a:t>
            </a:r>
          </a:p>
          <a:p>
            <a:pPr eaLnBrk="1" hangingPunct="1">
              <a:buFont typeface="Wingdings" pitchFamily="2" charset="2"/>
              <a:buChar char="ü"/>
            </a:pPr>
            <a:endParaRPr lang="ru-RU" altLang="ru-RU"/>
          </a:p>
          <a:p>
            <a:pPr eaLnBrk="1" hangingPunct="1">
              <a:buFont typeface="Wingdings" pitchFamily="2" charset="2"/>
              <a:buChar char="ü"/>
            </a:pPr>
            <a:endParaRPr lang="ru-RU" altLang="ru-RU"/>
          </a:p>
          <a:p>
            <a:pPr eaLnBrk="1" hangingPunct="1">
              <a:buClr>
                <a:srgbClr val="00FF00"/>
              </a:buClr>
              <a:buFont typeface="Wingdings" pitchFamily="2" charset="2"/>
              <a:buChar char="ü"/>
            </a:pPr>
            <a:r>
              <a:rPr lang="ru-RU" altLang="ru-RU" sz="2400"/>
              <a:t> Проведение маркетинговых исследований </a:t>
            </a:r>
          </a:p>
          <a:p>
            <a:pPr eaLnBrk="1" hangingPunct="1">
              <a:buFont typeface="Wingdings" pitchFamily="2" charset="2"/>
              <a:buChar char="ü"/>
            </a:pPr>
            <a:endParaRPr lang="ru-RU" altLang="ru-RU"/>
          </a:p>
          <a:p>
            <a:pPr eaLnBrk="1" hangingPunct="1">
              <a:buFont typeface="Wingdings" pitchFamily="2" charset="2"/>
              <a:buChar char="ü"/>
            </a:pPr>
            <a:endParaRPr lang="ru-RU" altLang="ru-RU"/>
          </a:p>
          <a:p>
            <a:pPr eaLnBrk="1" hangingPunct="1">
              <a:buClr>
                <a:srgbClr val="00FF00"/>
              </a:buClr>
              <a:buFont typeface="Wingdings" pitchFamily="2" charset="2"/>
              <a:buChar char="ü"/>
            </a:pPr>
            <a:r>
              <a:rPr lang="ru-RU" altLang="ru-RU" sz="2400"/>
              <a:t> Рыночная апробация ограниченного тиража инновационной продукции</a:t>
            </a:r>
          </a:p>
          <a:p>
            <a:pPr eaLnBrk="1" hangingPunct="1">
              <a:buFont typeface="Wingdings" pitchFamily="2" charset="2"/>
              <a:buChar char="ü"/>
            </a:pPr>
            <a:endParaRPr lang="ru-RU" altLang="ru-RU"/>
          </a:p>
          <a:p>
            <a:pPr eaLnBrk="1" hangingPunct="1">
              <a:buFont typeface="Wingdings" pitchFamily="2" charset="2"/>
              <a:buChar char="ü"/>
            </a:pPr>
            <a:endParaRPr lang="ru-RU" altLang="ru-RU"/>
          </a:p>
          <a:p>
            <a:pPr eaLnBrk="1" hangingPunct="1">
              <a:buClr>
                <a:srgbClr val="00FF00"/>
              </a:buClr>
              <a:buFont typeface="Wingdings" pitchFamily="2" charset="2"/>
              <a:buChar char="ü"/>
            </a:pPr>
            <a:r>
              <a:rPr lang="ru-RU" altLang="ru-RU" sz="2400"/>
              <a:t> Внедрение инновации в промышленное производство</a:t>
            </a:r>
          </a:p>
        </p:txBody>
      </p:sp>
      <p:pic>
        <p:nvPicPr>
          <p:cNvPr id="18439" name="Рисунок 11" descr="Practical-Tips-and-Tools-For-Conducting-Market-Resear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1836737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1E0FB1"/>
                </a:solidFill>
                <a:effectLst/>
              </a:rPr>
              <a:t>Создание системы энергетического менеджмента</a:t>
            </a:r>
          </a:p>
        </p:txBody>
      </p:sp>
      <p:pic>
        <p:nvPicPr>
          <p:cNvPr id="19459" name="Рисунок 6" descr="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4" b="9404"/>
          <a:stretch>
            <a:fillRect/>
          </a:stretch>
        </p:blipFill>
        <p:spPr bwMode="auto">
          <a:xfrm>
            <a:off x="1403350" y="836613"/>
            <a:ext cx="6264275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altLang="ru-RU" smtClean="0"/>
          </a:p>
          <a:p>
            <a:pPr eaLnBrk="1" hangingPunct="1">
              <a:buFont typeface="Wingdings 3" pitchFamily="18" charset="2"/>
              <a:buNone/>
            </a:pPr>
            <a:endParaRPr lang="ru-RU" altLang="ru-RU" smtClean="0"/>
          </a:p>
          <a:p>
            <a:pPr eaLnBrk="1" hangingPunct="1">
              <a:buFont typeface="Wingdings 3" pitchFamily="18" charset="2"/>
              <a:buNone/>
            </a:pPr>
            <a:endParaRPr lang="ru-RU" altLang="ru-RU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ru-RU" altLang="ru-RU" sz="4400" smtClean="0">
                <a:solidFill>
                  <a:srgbClr val="1E0FB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4" descr="22.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341438"/>
            <a:ext cx="7754937" cy="5202237"/>
          </a:xfrm>
        </p:spPr>
      </p:pic>
      <p:sp>
        <p:nvSpPr>
          <p:cNvPr id="4" name="Заголовок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1E0FB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Динамика экспорта товаров в контексте изменения цен на нефть в 2013-2015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1E0FB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Изменение индекса промышленного производства в 2014-2015 гг.</a:t>
            </a:r>
          </a:p>
        </p:txBody>
      </p:sp>
      <p:pic>
        <p:nvPicPr>
          <p:cNvPr id="11267" name="Рисунок 4" descr="Industy_Russia_081 (1)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12875"/>
            <a:ext cx="81883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Содержимое 3" descr="23.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1484313"/>
            <a:ext cx="5041900" cy="4660900"/>
          </a:xfr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1E0FB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Динамика выпуска продукции по секторам промышленности за период с 2014 по 2015 гг.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Содержимое 3" descr="22.03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341438"/>
            <a:ext cx="7632700" cy="5227637"/>
          </a:xfrm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1E0FB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Динамика промышленного производства и средней зарплаты в промышленности в 2013-2015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1E0FB1"/>
                </a:solidFill>
                <a:effectLst/>
              </a:rPr>
              <a:t>Основные барьеры на пути развития промышленных организаций</a:t>
            </a:r>
          </a:p>
        </p:txBody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>
          <a:xfrm>
            <a:off x="468313" y="1557338"/>
            <a:ext cx="8229600" cy="4525962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 3" pitchFamily="18" charset="2"/>
              <a:buChar char="}"/>
            </a:pPr>
            <a:r>
              <a:rPr lang="ru-RU" altLang="ru-RU" sz="2600" smtClean="0"/>
              <a:t>Низкий уровень конкурентоспособности отечественной продукции</a:t>
            </a:r>
          </a:p>
          <a:p>
            <a:pPr eaLnBrk="1" hangingPunct="1">
              <a:buClr>
                <a:schemeClr val="accent2"/>
              </a:buClr>
              <a:buFont typeface="Wingdings 3" pitchFamily="18" charset="2"/>
              <a:buChar char="}"/>
            </a:pPr>
            <a:endParaRPr lang="ru-RU" altLang="ru-RU" sz="2600" smtClean="0"/>
          </a:p>
          <a:p>
            <a:pPr eaLnBrk="1" hangingPunct="1">
              <a:buClr>
                <a:schemeClr val="accent2"/>
              </a:buClr>
              <a:buFont typeface="Wingdings 3" pitchFamily="18" charset="2"/>
              <a:buChar char="}"/>
            </a:pPr>
            <a:r>
              <a:rPr lang="ru-RU" altLang="ru-RU" sz="2600" smtClean="0"/>
              <a:t>Высокая степень износа оборудования</a:t>
            </a:r>
          </a:p>
          <a:p>
            <a:pPr eaLnBrk="1" hangingPunct="1">
              <a:buClr>
                <a:schemeClr val="accent2"/>
              </a:buClr>
              <a:buFont typeface="Wingdings 3" pitchFamily="18" charset="2"/>
              <a:buChar char="}"/>
            </a:pPr>
            <a:endParaRPr lang="ru-RU" altLang="ru-RU" sz="2600" smtClean="0"/>
          </a:p>
          <a:p>
            <a:pPr eaLnBrk="1" hangingPunct="1">
              <a:buClr>
                <a:schemeClr val="accent2"/>
              </a:buClr>
              <a:buFont typeface="Wingdings 3" pitchFamily="18" charset="2"/>
              <a:buChar char="}"/>
            </a:pPr>
            <a:r>
              <a:rPr lang="ru-RU" altLang="ru-RU" sz="2600" smtClean="0"/>
              <a:t>Избыточная энергоемкость производства</a:t>
            </a:r>
          </a:p>
          <a:p>
            <a:pPr eaLnBrk="1" hangingPunct="1">
              <a:buClr>
                <a:schemeClr val="accent2"/>
              </a:buClr>
              <a:buFont typeface="Wingdings 3" pitchFamily="18" charset="2"/>
              <a:buChar char="}"/>
            </a:pPr>
            <a:endParaRPr lang="ru-RU" altLang="ru-RU" sz="2600" smtClean="0"/>
          </a:p>
          <a:p>
            <a:pPr eaLnBrk="1" hangingPunct="1">
              <a:buClr>
                <a:schemeClr val="accent2"/>
              </a:buClr>
              <a:buFont typeface="Wingdings 3" pitchFamily="18" charset="2"/>
              <a:buChar char="}"/>
            </a:pPr>
            <a:r>
              <a:rPr lang="ru-RU" altLang="ru-RU" sz="2600" smtClean="0"/>
              <a:t>Отсутствие у предприятий доступа к инновационно-инвестиционной инфраструктуре</a:t>
            </a:r>
          </a:p>
          <a:p>
            <a:pPr eaLnBrk="1" hangingPunct="1">
              <a:buClr>
                <a:schemeClr val="accent2"/>
              </a:buClr>
              <a:buFont typeface="Wingdings 3" pitchFamily="18" charset="2"/>
              <a:buChar char="}"/>
            </a:pPr>
            <a:endParaRPr lang="ru-RU" altLang="ru-RU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/>
              <a:t>Построение кластерных структур с развитой научно-технологической и инвестиционной инфраструктурой</a:t>
            </a:r>
            <a:endParaRPr lang="ru-RU" altLang="ru-RU" sz="2900" smtClean="0"/>
          </a:p>
          <a:p>
            <a:pPr eaLnBrk="1" hangingPunct="1">
              <a:buFont typeface="Wingdings 3" pitchFamily="18" charset="2"/>
              <a:buNone/>
            </a:pPr>
            <a:r>
              <a:rPr lang="en-US" altLang="ru-RU" sz="2000" smtClean="0"/>
              <a:t> </a:t>
            </a:r>
          </a:p>
          <a:p>
            <a:pPr eaLnBrk="1" hangingPunct="1"/>
            <a:r>
              <a:rPr lang="ru-RU" altLang="ru-RU" sz="2000" smtClean="0"/>
              <a:t>Комплексная автоматизация предприятий с использованием станков с ЧПУ, обрабатывающих центров, промышленных роботов и систем искусственного интеллекта</a:t>
            </a:r>
          </a:p>
          <a:p>
            <a:pPr eaLnBrk="1" hangingPunct="1"/>
            <a:endParaRPr lang="ru-RU" altLang="ru-RU" sz="2000" smtClean="0"/>
          </a:p>
          <a:p>
            <a:pPr eaLnBrk="1" hangingPunct="1"/>
            <a:r>
              <a:rPr lang="ru-RU" altLang="ru-RU" sz="2000" smtClean="0"/>
              <a:t>Интенсификация инновационной активности кластера</a:t>
            </a:r>
          </a:p>
          <a:p>
            <a:pPr eaLnBrk="1" hangingPunct="1"/>
            <a:endParaRPr lang="ru-RU" altLang="ru-RU" sz="2000" smtClean="0"/>
          </a:p>
          <a:p>
            <a:pPr eaLnBrk="1" hangingPunct="1"/>
            <a:r>
              <a:rPr lang="ru-RU" altLang="ru-RU" sz="2000" smtClean="0"/>
              <a:t>Формирование на предприятиях систем энергетического менеджмента</a:t>
            </a:r>
          </a:p>
          <a:p>
            <a:pPr eaLnBrk="1" hangingPunct="1"/>
            <a:endParaRPr lang="ru-RU" altLang="ru-RU" sz="2000" smtClean="0"/>
          </a:p>
        </p:txBody>
      </p:sp>
      <p:sp>
        <p:nvSpPr>
          <p:cNvPr id="41989" name="Rectangle 5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1E0FB1"/>
                </a:solidFill>
                <a:effectLst/>
              </a:rPr>
              <a:t>Пути преодоления кризисных барьеров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395536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1E0FB1"/>
                </a:solidFill>
                <a:effectLst/>
              </a:rPr>
              <a:t>Схема инновационно-инвестиционного кластера</a:t>
            </a:r>
          </a:p>
        </p:txBody>
      </p:sp>
      <p:pic>
        <p:nvPicPr>
          <p:cNvPr id="16387" name="Рисунок 3" descr="Рисунок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96975"/>
            <a:ext cx="52578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1E0FB1"/>
                </a:solidFill>
                <a:effectLst/>
              </a:rPr>
              <a:t>Комплексная автоматизация предприятий </a:t>
            </a:r>
          </a:p>
        </p:txBody>
      </p:sp>
      <p:pic>
        <p:nvPicPr>
          <p:cNvPr id="17411" name="Picture 4" descr="Aut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38"/>
            <a:ext cx="4248150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universal-robots-collaborative-rob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2"/>
          <a:stretch>
            <a:fillRect/>
          </a:stretch>
        </p:blipFill>
        <p:spPr bwMode="auto">
          <a:xfrm>
            <a:off x="4564063" y="4076700"/>
            <a:ext cx="44005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716463" y="1125538"/>
            <a:ext cx="4248150" cy="290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None/>
            </a:pPr>
            <a:r>
              <a:rPr lang="ru-RU" altLang="ru-RU" sz="1600" b="1"/>
              <a:t>Преимущества для предприятия: </a:t>
            </a:r>
          </a:p>
          <a:p>
            <a:pPr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ü"/>
            </a:pPr>
            <a:r>
              <a:rPr lang="ru-RU" altLang="ru-RU" sz="1600"/>
              <a:t> повышение качества продукции;</a:t>
            </a:r>
          </a:p>
          <a:p>
            <a:pPr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ü"/>
            </a:pPr>
            <a:r>
              <a:rPr lang="ru-RU" altLang="ru-RU" sz="1600"/>
              <a:t> технические возможности для выпуска инновационных изделий;</a:t>
            </a:r>
          </a:p>
          <a:p>
            <a:pPr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ü"/>
            </a:pPr>
            <a:r>
              <a:rPr lang="ru-RU" altLang="ru-RU" sz="1600"/>
              <a:t> увеличение экономической эффективности предприятия;</a:t>
            </a:r>
          </a:p>
          <a:p>
            <a:pPr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ü"/>
            </a:pPr>
            <a:r>
              <a:rPr lang="ru-RU" altLang="ru-RU" sz="1600"/>
              <a:t> уменьшение себестоимости производимой продукции;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600"/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0" y="4076700"/>
            <a:ext cx="44275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ü"/>
            </a:pPr>
            <a:r>
              <a:rPr lang="ru-RU" altLang="ru-RU" sz="1600"/>
              <a:t> сокращение длительности производственного цикла;</a:t>
            </a:r>
          </a:p>
          <a:p>
            <a:pPr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ü"/>
            </a:pPr>
            <a:r>
              <a:rPr lang="ru-RU" altLang="ru-RU" sz="1600"/>
              <a:t> повышение отказоустойчивости оборудования;</a:t>
            </a:r>
          </a:p>
          <a:p>
            <a:pPr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ü"/>
            </a:pPr>
            <a:r>
              <a:rPr lang="ru-RU" altLang="ru-RU" sz="1600"/>
              <a:t> рост энергоэффективности производства.</a:t>
            </a:r>
          </a:p>
          <a:p>
            <a:pPr eaLnBrk="1" hangingPunct="1">
              <a:spcBef>
                <a:spcPct val="50000"/>
              </a:spcBef>
              <a:buClr>
                <a:srgbClr val="00FF00"/>
              </a:buClr>
              <a:buFont typeface="Wingdings" pitchFamily="2" charset="2"/>
              <a:buChar char="ü"/>
            </a:pPr>
            <a:endParaRPr lang="ru-RU" altLang="ru-RU" sz="1600"/>
          </a:p>
          <a:p>
            <a:pPr eaLnBrk="1" hangingPunct="1">
              <a:spcBef>
                <a:spcPct val="50000"/>
              </a:spcBef>
            </a:pPr>
            <a:endParaRPr lang="ru-RU" alt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902</TotalTime>
  <Words>246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Lucida Sans Unicode</vt:lpstr>
      <vt:lpstr>Wingdings 3</vt:lpstr>
      <vt:lpstr>Verdana</vt:lpstr>
      <vt:lpstr>Wingdings 2</vt:lpstr>
      <vt:lpstr>Calibri</vt:lpstr>
      <vt:lpstr>Wingdings</vt:lpstr>
      <vt:lpstr>Открытая</vt:lpstr>
      <vt:lpstr>«Системное инновационное развитие российской промышленности в условиях экономического кризиса: основные задачи  и инструменты для их решения»</vt:lpstr>
      <vt:lpstr>Динамика экспорта товаров в контексте изменения цен на нефть в 2013-2015 гг.</vt:lpstr>
      <vt:lpstr>Изменение индекса промышленного производства в 2014-2015 гг.</vt:lpstr>
      <vt:lpstr>Динамика выпуска продукции по секторам промышленности за период с 2014 по 2015 гг.</vt:lpstr>
      <vt:lpstr>Динамика промышленного производства и средней зарплаты в промышленности в 2013-2015 гг.</vt:lpstr>
      <vt:lpstr>Основные барьеры на пути развития промышленных организаций</vt:lpstr>
      <vt:lpstr>Пути преодоления кризисных барьеров</vt:lpstr>
      <vt:lpstr>Схема инновационно-инвестиционного кластера</vt:lpstr>
      <vt:lpstr>Комплексная автоматизация предприятий </vt:lpstr>
      <vt:lpstr>Интенсификация инновационной активности кластера</vt:lpstr>
      <vt:lpstr>Создание системы энергетического менеджмента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Роман</cp:lastModifiedBy>
  <cp:revision>93</cp:revision>
  <cp:lastPrinted>2016-03-24T05:17:42Z</cp:lastPrinted>
  <dcterms:created xsi:type="dcterms:W3CDTF">2016-03-13T15:14:00Z</dcterms:created>
  <dcterms:modified xsi:type="dcterms:W3CDTF">2016-03-24T05:22:52Z</dcterms:modified>
</cp:coreProperties>
</file>