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8"/>
  </p:notesMasterIdLst>
  <p:sldIdLst>
    <p:sldId id="256" r:id="rId2"/>
    <p:sldId id="400" r:id="rId3"/>
    <p:sldId id="397" r:id="rId4"/>
    <p:sldId id="383" r:id="rId5"/>
    <p:sldId id="384" r:id="rId6"/>
    <p:sldId id="385" r:id="rId7"/>
    <p:sldId id="386" r:id="rId8"/>
    <p:sldId id="387" r:id="rId9"/>
    <p:sldId id="388" r:id="rId10"/>
    <p:sldId id="389" r:id="rId11"/>
    <p:sldId id="392" r:id="rId12"/>
    <p:sldId id="393" r:id="rId13"/>
    <p:sldId id="399" r:id="rId14"/>
    <p:sldId id="401" r:id="rId15"/>
    <p:sldId id="396" r:id="rId16"/>
    <p:sldId id="295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26" autoAdjust="0"/>
    <p:restoredTop sz="94660"/>
  </p:normalViewPr>
  <p:slideViewPr>
    <p:cSldViewPr>
      <p:cViewPr varScale="1">
        <p:scale>
          <a:sx n="68" d="100"/>
          <a:sy n="68" d="100"/>
        </p:scale>
        <p:origin x="-16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2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63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2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Click to edit Master text styles</a:t>
            </a:r>
          </a:p>
          <a:p>
            <a:pPr lvl="1"/>
            <a:r>
              <a:rPr lang="ru-RU" noProof="0" smtClean="0"/>
              <a:t>Second level</a:t>
            </a:r>
          </a:p>
          <a:p>
            <a:pPr lvl="2"/>
            <a:r>
              <a:rPr lang="ru-RU" noProof="0" smtClean="0"/>
              <a:t>Third level</a:t>
            </a:r>
          </a:p>
          <a:p>
            <a:pPr lvl="3"/>
            <a:r>
              <a:rPr lang="ru-RU" noProof="0" smtClean="0"/>
              <a:t>Fourth level</a:t>
            </a:r>
          </a:p>
          <a:p>
            <a:pPr lvl="4"/>
            <a:r>
              <a:rPr lang="ru-RU" noProof="0" smtClean="0"/>
              <a:t>Fifth level</a:t>
            </a:r>
          </a:p>
        </p:txBody>
      </p:sp>
      <p:sp>
        <p:nvSpPr>
          <p:cNvPr id="202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2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1FA05CDF-79E3-40F5-B1E8-E80C931396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FA05CDF-79E3-40F5-B1E8-E80C9313964E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191499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Click to edit Master title style</a:t>
            </a:r>
          </a:p>
        </p:txBody>
      </p:sp>
      <p:sp>
        <p:nvSpPr>
          <p:cNvPr id="191500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81079-20F1-4CB2-99EE-7AA682CB16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C9E764-574E-4B50-990A-4C677D10E9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16AEA0-4B9A-4253-A7A7-AA5046C11B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7A75F-0BAA-409C-A7BB-D35DC375E7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33081B-4E5B-44DC-9E17-202F135699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327F86-89B2-45FE-A8A0-ECEC2ACB64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ADB74A-2AC5-4478-BAEC-72D0985549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C0A81C-7EF7-49E0-9BD5-8F28391B40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BFA8A-2C0C-4E84-84FF-CDA4C99CF0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197F3E-8DBB-4201-B89A-9B4F39BE63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0341D6-D237-4846-90F8-E018B66988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19046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90469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90470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</a:p>
        </p:txBody>
      </p:sp>
      <p:sp>
        <p:nvSpPr>
          <p:cNvPr id="19047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047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047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</a:defRPr>
            </a:lvl1pPr>
          </a:lstStyle>
          <a:p>
            <a:pPr>
              <a:defRPr/>
            </a:pPr>
            <a:fld id="{7533BC92-BE15-4A05-8B92-44BD902EE0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90476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01" r:id="rId2"/>
    <p:sldLayoutId id="2147483902" r:id="rId3"/>
    <p:sldLayoutId id="2147483903" r:id="rId4"/>
    <p:sldLayoutId id="2147483904" r:id="rId5"/>
    <p:sldLayoutId id="2147483905" r:id="rId6"/>
    <p:sldLayoutId id="2147483906" r:id="rId7"/>
    <p:sldLayoutId id="2147483907" r:id="rId8"/>
    <p:sldLayoutId id="2147483908" r:id="rId9"/>
    <p:sldLayoutId id="2147483909" r:id="rId10"/>
    <p:sldLayoutId id="2147483910" r:id="rId11"/>
  </p:sldLayoutIdLst>
  <p:transition>
    <p:push dir="u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810000"/>
            <a:ext cx="7620000" cy="1600200"/>
          </a:xfrm>
        </p:spPr>
        <p:txBody>
          <a:bodyPr/>
          <a:lstStyle/>
          <a:p>
            <a:pPr algn="l" eaLnBrk="1" hangingPunct="1"/>
            <a:r>
              <a:rPr lang="ru-RU" sz="2400" b="1" dirty="0" smtClean="0"/>
              <a:t>Ответные санкции России: голодовка или шанс для отечественного АПК?</a:t>
            </a:r>
          </a:p>
        </p:txBody>
      </p:sp>
      <p:sp>
        <p:nvSpPr>
          <p:cNvPr id="3077" name="Прямоугольник 4"/>
          <p:cNvSpPr>
            <a:spLocks noChangeArrowheads="1"/>
          </p:cNvSpPr>
          <p:nvPr/>
        </p:nvSpPr>
        <p:spPr bwMode="auto">
          <a:xfrm>
            <a:off x="1752600" y="762001"/>
            <a:ext cx="7239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ru-RU" sz="2400" b="1" dirty="0" smtClean="0"/>
              <a:t>ФГОБУ ВПО «Финансовый университет при Правительстве Российской Федерации» </a:t>
            </a:r>
            <a:endParaRPr lang="ru-RU" sz="2400" b="1" dirty="0"/>
          </a:p>
        </p:txBody>
      </p:sp>
      <p:sp>
        <p:nvSpPr>
          <p:cNvPr id="6" name="Прямоугольник 4"/>
          <p:cNvSpPr>
            <a:spLocks noChangeArrowheads="1"/>
          </p:cNvSpPr>
          <p:nvPr/>
        </p:nvSpPr>
        <p:spPr bwMode="auto">
          <a:xfrm>
            <a:off x="1752600" y="762000"/>
            <a:ext cx="7239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ru-RU" sz="2400" b="1" dirty="0" smtClean="0"/>
              <a:t>ФГОБУ ВПО «Финансовый университет при Правительстве Российской Федерации» </a:t>
            </a:r>
            <a:endParaRPr lang="ru-RU" sz="2400" b="1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 bwMode="auto">
          <a:xfrm>
            <a:off x="1371600" y="5867400"/>
            <a:ext cx="7620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  <a:defRPr/>
            </a:pPr>
            <a:r>
              <a:rPr lang="ru-RU" sz="1600" b="1" kern="0" dirty="0" err="1">
                <a:latin typeface="+mn-lt"/>
              </a:rPr>
              <a:t>К.э.н</a:t>
            </a:r>
            <a:r>
              <a:rPr lang="ru-RU" sz="1600" b="1" kern="0" dirty="0">
                <a:latin typeface="+mn-lt"/>
              </a:rPr>
              <a:t>, доцент кафедры </a:t>
            </a:r>
          </a:p>
          <a:p>
            <a:pPr algn="r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  <a:defRPr/>
            </a:pPr>
            <a:r>
              <a:rPr lang="ru-RU" sz="1600" b="1" kern="0" dirty="0">
                <a:latin typeface="+mn-lt"/>
              </a:rPr>
              <a:t>«Экономическая теория» </a:t>
            </a:r>
          </a:p>
          <a:p>
            <a:pPr algn="r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  <a:defRPr/>
            </a:pPr>
            <a:r>
              <a:rPr lang="ru-RU" sz="1600" b="1" kern="0" dirty="0">
                <a:latin typeface="+mn-lt"/>
              </a:rPr>
              <a:t>Арефьев П.В.</a:t>
            </a: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smtClean="0"/>
              <a:t>Сельхозмашиностроение</a:t>
            </a:r>
            <a:endParaRPr lang="ru-RU" sz="2400" smtClean="0"/>
          </a:p>
        </p:txBody>
      </p:sp>
      <p:sp>
        <p:nvSpPr>
          <p:cNvPr id="1433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ct val="0"/>
              </a:spcBef>
              <a:buFont typeface="Wingdings" pitchFamily="2" charset="2"/>
              <a:buNone/>
            </a:pPr>
            <a:r>
              <a:rPr lang="ru-RU" sz="2000" smtClean="0"/>
              <a:t>Сельхозмашиностроение играет важную роль в российской</a:t>
            </a:r>
          </a:p>
          <a:p>
            <a:pPr marL="0" indent="0">
              <a:spcBef>
                <a:spcPct val="0"/>
              </a:spcBef>
              <a:buFont typeface="Wingdings" pitchFamily="2" charset="2"/>
              <a:buNone/>
            </a:pPr>
            <a:r>
              <a:rPr lang="ru-RU" sz="2000" smtClean="0"/>
              <a:t>экономике, обслуживая связанные с производством продуктов</a:t>
            </a:r>
          </a:p>
          <a:p>
            <a:pPr marL="0" indent="0">
              <a:spcBef>
                <a:spcPct val="0"/>
              </a:spcBef>
              <a:buFont typeface="Wingdings" pitchFamily="2" charset="2"/>
              <a:buNone/>
            </a:pPr>
            <a:r>
              <a:rPr lang="ru-RU" sz="2000" smtClean="0"/>
              <a:t>питания отрасли общим объемом 14 трлн. руб. При этом</a:t>
            </a:r>
          </a:p>
          <a:p>
            <a:pPr marL="0" indent="0">
              <a:spcBef>
                <a:spcPct val="0"/>
              </a:spcBef>
              <a:buFont typeface="Wingdings" pitchFamily="2" charset="2"/>
              <a:buNone/>
            </a:pPr>
            <a:r>
              <a:rPr lang="ru-RU" sz="2000" smtClean="0"/>
              <a:t>численность занятых в отрасли составляет около 60 тыс. человек, а выручка производителей на территории России за последние 5-7 лет в среднем – более 30 млрд. руб</a:t>
            </a:r>
            <a:r>
              <a:rPr lang="ru-RU" smtClean="0"/>
              <a:t>.</a:t>
            </a: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609600" y="304800"/>
            <a:ext cx="7924800" cy="6172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Проблемы АПК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2000" dirty="0" smtClean="0"/>
              <a:t>Недостаточность финансовых ресурсов у компаний отрасли </a:t>
            </a:r>
          </a:p>
          <a:p>
            <a:pPr lvl="0"/>
            <a:r>
              <a:rPr lang="ru-RU" sz="2000" dirty="0" smtClean="0"/>
              <a:t>Дефицит квалифицированных кадров </a:t>
            </a:r>
          </a:p>
          <a:p>
            <a:pPr lvl="0"/>
            <a:r>
              <a:rPr lang="ru-RU" sz="2000" dirty="0" smtClean="0"/>
              <a:t>Бюрократизация отрасли</a:t>
            </a:r>
          </a:p>
          <a:p>
            <a:pPr lvl="0"/>
            <a:r>
              <a:rPr lang="ru-RU" sz="2000" dirty="0" smtClean="0"/>
              <a:t>Неразвитость законодательной почвы </a:t>
            </a:r>
          </a:p>
          <a:p>
            <a:pPr lvl="0"/>
            <a:r>
              <a:rPr lang="ru-RU" sz="2000" dirty="0" smtClean="0"/>
              <a:t>Недостаточность инновационных технологий</a:t>
            </a:r>
          </a:p>
        </p:txBody>
      </p:sp>
    </p:spTree>
  </p:cSld>
  <p:clrMapOvr>
    <a:masterClrMapping/>
  </p:clrMapOvr>
  <p:transition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Заголовок 1"/>
          <p:cNvSpPr>
            <a:spLocks noGrp="1"/>
          </p:cNvSpPr>
          <p:nvPr>
            <p:ph type="title"/>
          </p:nvPr>
        </p:nvSpPr>
        <p:spPr>
          <a:xfrm>
            <a:off x="533400" y="0"/>
            <a:ext cx="8153400" cy="1420813"/>
          </a:xfrm>
        </p:spPr>
        <p:txBody>
          <a:bodyPr/>
          <a:lstStyle/>
          <a:p>
            <a:r>
              <a:rPr lang="ru-RU" sz="2400" b="1" dirty="0" smtClean="0"/>
              <a:t>Варианты решений проблем, при условии продления ответных санкций:</a:t>
            </a:r>
            <a:endParaRPr lang="ru-RU" sz="2400" b="1" dirty="0"/>
          </a:p>
        </p:txBody>
      </p:sp>
      <p:sp>
        <p:nvSpPr>
          <p:cNvPr id="3072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2400" dirty="0" err="1" smtClean="0"/>
              <a:t>Микрофинансирование</a:t>
            </a:r>
            <a:r>
              <a:rPr lang="ru-RU" sz="2400" dirty="0" smtClean="0"/>
              <a:t> </a:t>
            </a:r>
          </a:p>
          <a:p>
            <a:pPr lvl="0"/>
            <a:r>
              <a:rPr lang="ru-RU" sz="2400" dirty="0" smtClean="0"/>
              <a:t>Улучшение логистики</a:t>
            </a:r>
          </a:p>
          <a:p>
            <a:pPr lvl="0"/>
            <a:r>
              <a:rPr lang="ru-RU" sz="2400" dirty="0" smtClean="0"/>
              <a:t>Идеологический уровень </a:t>
            </a:r>
          </a:p>
          <a:p>
            <a:pPr lvl="0"/>
            <a:r>
              <a:rPr lang="ru-RU" sz="2400" dirty="0" smtClean="0"/>
              <a:t>Изменение методов оценки</a:t>
            </a:r>
          </a:p>
          <a:p>
            <a:pPr lvl="0"/>
            <a:r>
              <a:rPr lang="ru-RU" sz="2400" dirty="0" smtClean="0"/>
              <a:t>Экология</a:t>
            </a:r>
          </a:p>
          <a:p>
            <a:pPr>
              <a:buNone/>
            </a:pPr>
            <a:endParaRPr lang="ru-RU" sz="2400" dirty="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71600" y="277813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 b="1" dirty="0" smtClean="0">
                <a:latin typeface="+mn-lt"/>
              </a:rPr>
              <a:t>Спасибо за внимание!</a:t>
            </a: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Достижения  </a:t>
            </a:r>
            <a:r>
              <a:rPr lang="ru-RU" sz="2400" dirty="0" smtClean="0"/>
              <a:t>АПК </a:t>
            </a:r>
            <a:r>
              <a:rPr lang="ru-RU" sz="2400" dirty="0" smtClean="0"/>
              <a:t>1999-2008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Индекс производства продукции сельского хозяйства в РФ с 1999 по 2008 годы, по данным Минсельхоза, вырос на 55%. Объем выпуска продуктов растениеводства в 2008 г. по сравнению с 1990 составил 130%, а животноводства – 87%.</a:t>
            </a:r>
            <a:endParaRPr lang="ru-RU" dirty="0"/>
          </a:p>
        </p:txBody>
      </p:sp>
    </p:spTree>
  </p:cSld>
  <p:clrMapOvr>
    <a:masterClrMapping/>
  </p:clrMapOvr>
  <p:transition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777\Desktop\регионалка\2(3)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smtClean="0"/>
              <a:t>Сельское хозяйство</a:t>
            </a:r>
            <a:endParaRPr lang="ru-RU" sz="2400" smtClean="0"/>
          </a:p>
        </p:txBody>
      </p:sp>
      <p:sp>
        <p:nvSpPr>
          <p:cNvPr id="512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400" dirty="0" smtClean="0"/>
              <a:t>После вступления России в ВТО в АПК начала действовать принятая в этой организации классификация мер поддержки по «корзинам», что добавило проблем в отрасли.</a:t>
            </a: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smtClean="0"/>
              <a:t>Меры «зеленой корзины» (</a:t>
            </a:r>
            <a:r>
              <a:rPr lang="en-US" sz="2400" b="1" smtClean="0"/>
              <a:t>Green Box Policies)</a:t>
            </a:r>
            <a:endParaRPr lang="ru-RU" sz="2400" smtClean="0"/>
          </a:p>
        </p:txBody>
      </p:sp>
      <p:sp>
        <p:nvSpPr>
          <p:cNvPr id="614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000" smtClean="0"/>
              <a:t>    Осуществляются посредством государственных программ, не предусматривают перераспределения средств от потребителей и не влекут за собой ценовой поддержки производителей. Эти меры направлены на совершенствование инфраструктуры, научные исследования, образование, информационно-консультационное обслуживание, ветеринарные и фитосанитарные мероприятия, распространение рыночной информации, содержание стратегических продовольственных запасов, реализацию программ регионального развития, страхование урожая, содействие структурной перестройке сельского хозяйства и т. д.</a:t>
            </a: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smtClean="0"/>
              <a:t>Меры «голубой корзины» (</a:t>
            </a:r>
            <a:r>
              <a:rPr lang="en-US" sz="2400" b="1" smtClean="0"/>
              <a:t>Blue Box Policies)</a:t>
            </a:r>
            <a:endParaRPr lang="ru-RU" sz="2400" smtClean="0"/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400" smtClean="0"/>
              <a:t>    Связаны с прямыми выплатами в рамках программ сокращения производства. По соглашению, эти выплаты не должны подвергаться обязательной отмене, если они касаются фиксированных площадей и урожаев, а в животноводстве – если они осуществляются на фиксированном поголовье скота.</a:t>
            </a: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smtClean="0"/>
              <a:t>«Желтая корзина» (</a:t>
            </a:r>
            <a:r>
              <a:rPr lang="en-US" sz="2400" b="1" smtClean="0"/>
              <a:t>Amber Box Policies)</a:t>
            </a:r>
            <a:endParaRPr lang="ru-RU" sz="2400" smtClean="0"/>
          </a:p>
        </p:txBody>
      </p:sp>
      <p:sp>
        <p:nvSpPr>
          <p:cNvPr id="819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400" smtClean="0"/>
              <a:t>     Содержит мероприятия, которые считаются стимулирующими производство и, следовательно, искажающими торговлю. К ним относят регулирование рыночных цен, прямые платежи и субсидии, льготы на транспортировку и списание долгов, приобретение ГСМ со скидками и т. п. </a:t>
            </a:r>
          </a:p>
          <a:p>
            <a:pPr>
              <a:buFont typeface="Wingdings" pitchFamily="2" charset="2"/>
              <a:buNone/>
            </a:pPr>
            <a:r>
              <a:rPr lang="ru-RU" sz="2400" smtClean="0"/>
              <a:t>    В соглашении нет точного определения, какие меры государственной поддержки следует отнести к «желтой корзине», и в нее попадают любые меры, не помещенные в другие «корзины».</a:t>
            </a: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Содержимое 2"/>
          <p:cNvSpPr>
            <a:spLocks noGrp="1"/>
          </p:cNvSpPr>
          <p:nvPr>
            <p:ph idx="1"/>
          </p:nvPr>
        </p:nvSpPr>
        <p:spPr>
          <a:xfrm>
            <a:off x="914400" y="1600200"/>
            <a:ext cx="7924800" cy="5029200"/>
          </a:xfrm>
        </p:spPr>
        <p:txBody>
          <a:bodyPr/>
          <a:lstStyle/>
          <a:p>
            <a:pPr marL="0" indent="0">
              <a:spcBef>
                <a:spcPct val="0"/>
              </a:spcBef>
              <a:buFont typeface="Wingdings" pitchFamily="2" charset="2"/>
              <a:buNone/>
            </a:pPr>
            <a:r>
              <a:rPr lang="ru-RU" sz="2000" smtClean="0"/>
              <a:t>До сих пор нет ясности в вопросе о том, как правительство намерено использовать меры «зеленой» и «голубой корзин».Поскольку поддержка сельского хозяйства государством в таких формах практически пока не осуществлялась, либо была неэффективной. Потребуется время как на разработку программ, так и на подготовку соответствующих специалистов.</a:t>
            </a:r>
          </a:p>
          <a:p>
            <a:pPr marL="0" indent="0">
              <a:spcBef>
                <a:spcPct val="0"/>
              </a:spcBef>
              <a:buFont typeface="Wingdings" pitchFamily="2" charset="2"/>
              <a:buNone/>
            </a:pPr>
            <a:r>
              <a:rPr lang="ru-RU" sz="2000" smtClean="0"/>
              <a:t>Основные дебаты в рамках переговоров по вступлению в ВТО проходили по мерам «желтой корзины». В итоге было принято решение о сокращении допустимого объема поддержки в 2 раза – с 9 млрд. долл. в 2012 г. до 4,4 млрд. долл. в 2018 и последующих годах. Следует отметить, что такое решение по субсидиям не решает проблему поддержки сельского хозяйства – большинство развитых стран финансируют свое сельское хозяйство в объемах, в несколько раз превышающих планируемый размер субсидий в России.</a:t>
            </a: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3346</TotalTime>
  <Words>567</Words>
  <Application>Microsoft Office PowerPoint</Application>
  <PresentationFormat>Экран (4:3)</PresentationFormat>
  <Paragraphs>38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Layers</vt:lpstr>
      <vt:lpstr>Слайд 1</vt:lpstr>
      <vt:lpstr>Достижения  АПК 1999-2008</vt:lpstr>
      <vt:lpstr>Слайд 3</vt:lpstr>
      <vt:lpstr>Сельское хозяйство</vt:lpstr>
      <vt:lpstr>Меры «зеленой корзины» (Green Box Policies)</vt:lpstr>
      <vt:lpstr>Меры «голубой корзины» (Blue Box Policies)</vt:lpstr>
      <vt:lpstr>«Желтая корзина» (Amber Box Policies)</vt:lpstr>
      <vt:lpstr>Слайд 8</vt:lpstr>
      <vt:lpstr>Слайд 9</vt:lpstr>
      <vt:lpstr>Слайд 10</vt:lpstr>
      <vt:lpstr>Сельхозмашиностроение</vt:lpstr>
      <vt:lpstr>Слайд 12</vt:lpstr>
      <vt:lpstr>Слайд 13</vt:lpstr>
      <vt:lpstr>Проблемы АПК</vt:lpstr>
      <vt:lpstr>Варианты решений проблем, при условии продления ответных санкций: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Петр</dc:creator>
  <cp:lastModifiedBy>Арефьев Пётр</cp:lastModifiedBy>
  <cp:revision>163</cp:revision>
  <cp:lastPrinted>1601-01-01T00:00:00Z</cp:lastPrinted>
  <dcterms:created xsi:type="dcterms:W3CDTF">1601-01-01T00:00:00Z</dcterms:created>
  <dcterms:modified xsi:type="dcterms:W3CDTF">2015-03-25T22:31:37Z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