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70" r:id="rId3"/>
    <p:sldId id="379" r:id="rId4"/>
    <p:sldId id="380" r:id="rId5"/>
    <p:sldId id="368" r:id="rId6"/>
    <p:sldId id="346" r:id="rId7"/>
    <p:sldId id="354" r:id="rId8"/>
    <p:sldId id="352" r:id="rId9"/>
    <p:sldId id="360" r:id="rId10"/>
    <p:sldId id="355" r:id="rId11"/>
    <p:sldId id="364" r:id="rId12"/>
    <p:sldId id="365" r:id="rId13"/>
    <p:sldId id="367" r:id="rId14"/>
    <p:sldId id="381" r:id="rId15"/>
    <p:sldId id="382" r:id="rId16"/>
    <p:sldId id="378" r:id="rId17"/>
    <p:sldId id="34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4B7D8-71D5-460B-B87F-25DD3BFDD3DF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A177D-2280-4D00-9D2E-E8232D8F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921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43927-9CC6-42D1-916D-B82321E384D7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36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2CDF-A503-40BE-86A6-157FF176EBE9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449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254C2-8B02-4467-ABEE-B175E711238C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1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 заголовок 24 центр текст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 lIns="360000" tIns="180000" rIns="360000" bIns="180000">
            <a:noAutofit/>
          </a:bodyPr>
          <a:lstStyle>
            <a:lvl1pPr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Текс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360000" tIns="0" rIns="360000" bIns="360000" numCol="2" spcCol="360000" rtlCol="0" anchor="ctr" anchorCtr="0">
            <a:noAutofit/>
          </a:bodyPr>
          <a:lstStyle>
            <a:lvl5pPr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10508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gradFill>
          <a:gsLst>
            <a:gs pos="0">
              <a:schemeClr val="accent3">
                <a:lumMod val="20000"/>
                <a:lumOff val="80000"/>
                <a:alpha val="48000"/>
              </a:schemeClr>
            </a:gs>
            <a:gs pos="1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251424" y="278580"/>
            <a:ext cx="8641152" cy="6300840"/>
          </a:xfrm>
          <a:prstGeom prst="roundRect">
            <a:avLst>
              <a:gd name="adj" fmla="val 2133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0067B-48D1-4983-8D51-E3E398806901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219371"/>
            <a:ext cx="9144000" cy="270037"/>
          </a:xfrm>
        </p:spPr>
        <p:txBody>
          <a:bodyPr lIns="360000" tIns="180000" rIns="360000" bIns="180000"/>
          <a:lstStyle>
            <a:lvl1pPr>
              <a:defRPr sz="1100"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26776" y="6219372"/>
            <a:ext cx="608565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625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C3A00-5672-495B-A32D-5B3286CB3FC7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986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F871-16A3-4E9B-A104-BF87CADFC5CF}" type="datetime1">
              <a:rPr lang="ru-RU" smtClean="0"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72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46DD6-29FF-4451-8601-A6954520143F}" type="datetime1">
              <a:rPr lang="ru-RU" smtClean="0"/>
              <a:t>26.03.2014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71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3874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111D-5A28-453B-8B7B-4B35EFBE3B15}" type="datetime1">
              <a:rPr lang="ru-RU" smtClean="0"/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716920"/>
              </p:ext>
            </p:extLst>
          </p:nvPr>
        </p:nvGraphicFramePr>
        <p:xfrm>
          <a:off x="251508" y="783754"/>
          <a:ext cx="8640972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  <a:gridCol w="320036"/>
              </a:tblGrid>
              <a:tr h="43204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hlinkClick r:id="" action="ppaction://noaction"/>
                        </a:rPr>
                        <a:t>А</a:t>
                      </a:r>
                      <a:endParaRPr lang="ru-RU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Б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hlinkClick r:id="" action="ppaction://noaction"/>
                        </a:rPr>
                        <a:t>В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Г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Д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Е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Ж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З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И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К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Л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М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Н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О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П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Р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С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Т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У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Ф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Х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Ц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Ч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Ш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  <a:hlinkClick r:id="" action="ppaction://noaction"/>
                        </a:rPr>
                        <a:t>Э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Ю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336699"/>
                          </a:solidFill>
                        </a:rPr>
                        <a:t>Я</a:t>
                      </a:r>
                      <a:endParaRPr lang="ru-RU" dirty="0">
                        <a:solidFill>
                          <a:srgbClr val="33669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56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E63C7-E38D-492A-9203-487BBD15F5BD}" type="datetime1">
              <a:rPr lang="ru-RU" smtClean="0"/>
              <a:t>26.03.2014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871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7B31B-22A2-4333-BF29-3E3385DC8302}" type="datetime1">
              <a:rPr lang="ru-RU" smtClean="0"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405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7324-269A-4C63-9215-187648133E23}" type="datetime1">
              <a:rPr lang="ru-RU" smtClean="0"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93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8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3EF06-DAD5-4114-AC3A-56161F28F7B8}" type="datetime1">
              <a:rPr lang="ru-RU" smtClean="0"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601"/>
            <a:ext cx="9144000" cy="646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7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ТЕХНОЛОГИЗАЦИЯ </a:t>
            </a:r>
            <a:r>
              <a:rPr lang="ru-RU" sz="26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ПРОЦЕССОВ КАК ОСНОВА ПОВЫШЕНИЯ КАЧЕСТВА ЭЛЕКТРОННОГО ОБУЧЕНИЯ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9104" y="5273824"/>
            <a:ext cx="7664896" cy="158417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2600" i="1" dirty="0" smtClean="0">
                <a:solidFill>
                  <a:schemeClr val="tx2"/>
                </a:solidFill>
              </a:rPr>
              <a:t>Хицков Евгений Александрович</a:t>
            </a:r>
          </a:p>
          <a:p>
            <a:r>
              <a:rPr lang="ru-RU" sz="2600" b="1" i="1" dirty="0" smtClean="0">
                <a:solidFill>
                  <a:schemeClr val="tx2"/>
                </a:solidFill>
              </a:rPr>
              <a:t>Проректор по организации учебного процесса</a:t>
            </a:r>
          </a:p>
          <a:p>
            <a:r>
              <a:rPr lang="ru-RU" sz="2600" b="1" i="1" dirty="0" smtClean="0">
                <a:solidFill>
                  <a:schemeClr val="tx2"/>
                </a:solidFill>
              </a:rPr>
              <a:t>Евразийский открытый институт</a:t>
            </a:r>
            <a:endParaRPr lang="ru-RU" sz="2600" b="1" i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2262639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54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4. Аппаратно-программная платформа</a:t>
            </a:r>
            <a:endParaRPr lang="ru-RU" sz="2400" dirty="0" smtClean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defRPr/>
            </a:pP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интеграция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LMS 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 АИС;</a:t>
            </a:r>
          </a:p>
          <a:p>
            <a:pPr marL="0" indent="0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автоматизация назначения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студентов на учебные курсы;</a:t>
            </a:r>
          </a:p>
          <a:p>
            <a:pPr marL="0" indent="0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обеспечение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обработки </a:t>
            </a:r>
            <a:r>
              <a:rPr lang="en-US" sz="2000" b="1" dirty="0" err="1" smtClean="0">
                <a:solidFill>
                  <a:schemeClr val="accent2"/>
                </a:solidFill>
                <a:latin typeface="Verdana" pitchFamily="34" charset="0"/>
              </a:rPr>
              <a:t>scorm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-пакетов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электронных курсов;</a:t>
            </a:r>
          </a:p>
          <a:p>
            <a:pPr marL="0" indent="0" algn="just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статистическая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обработка результатов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работы студентов и преподавателей;</a:t>
            </a:r>
          </a:p>
          <a:p>
            <a:pPr marL="0" indent="0" algn="just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поддержка ритмичности обучения и </a:t>
            </a:r>
            <a:r>
              <a:rPr lang="ru-RU" sz="2000" b="1" dirty="0" err="1" smtClean="0">
                <a:solidFill>
                  <a:schemeClr val="accent2"/>
                </a:solidFill>
                <a:latin typeface="Verdana" pitchFamily="34" charset="0"/>
              </a:rPr>
              <a:t>балльно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-рейтинговой системы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EEEB3-B538-496B-8C13-1C067B60D1D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22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5. Планирование и учет учебной нагрузки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marL="0" indent="0" algn="just" eaLnBrk="1" hangingPunct="1">
              <a:buNone/>
              <a:defRPr/>
            </a:pPr>
            <a:endParaRPr lang="ru-RU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оптимизация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базовых учебных планов;</a:t>
            </a:r>
          </a:p>
          <a:p>
            <a:pPr marL="0" indent="0" algn="just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разработка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специальных </a:t>
            </a:r>
            <a:r>
              <a:rPr lang="ru-RU" sz="2000" dirty="0" smtClean="0">
                <a:latin typeface="Verdana" pitchFamily="34" charset="0"/>
              </a:rPr>
              <a:t>рабочих учебных планов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и учебных графиков, учитывающих особенности применения ЭОТ;</a:t>
            </a:r>
          </a:p>
          <a:p>
            <a:pPr marL="0" indent="0" algn="just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совершенствование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системы планирования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нагрузки преподавателя-консультанта;</a:t>
            </a:r>
          </a:p>
          <a:p>
            <a:pPr marL="0" indent="0" algn="just" eaLnBrk="1" hangingPunct="1">
              <a:defRPr/>
            </a:pPr>
            <a:endParaRPr lang="ru-RU" sz="2000" dirty="0" smtClean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автоматизация </a:t>
            </a:r>
            <a:r>
              <a:rPr lang="ru-RU" sz="2000" b="1" dirty="0" smtClean="0">
                <a:solidFill>
                  <a:schemeClr val="accent2"/>
                </a:solidFill>
                <a:latin typeface="Verdana" pitchFamily="34" charset="0"/>
              </a:rPr>
              <a:t>системы учета</a:t>
            </a:r>
            <a:r>
              <a:rPr lang="ru-RU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выполнения нагрузки преподавателем.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1C068F-183B-49CE-96D2-ECFED3ADAED1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9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6. Совершенствование нормативной базы электронного обучения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248472"/>
          </a:xfrm>
        </p:spPr>
        <p:txBody>
          <a:bodyPr>
            <a:normAutofit/>
          </a:bodyPr>
          <a:lstStyle/>
          <a:p>
            <a:pPr algn="just">
              <a:buSzPct val="100000"/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</a:p>
          <a:p>
            <a:pPr algn="just">
              <a:buSzPct val="100000"/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Положение об 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организации учебного процесса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 использованием </a:t>
            </a:r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электронных образовательных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технологий;</a:t>
            </a:r>
          </a:p>
          <a:p>
            <a:pPr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Методика 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ведения учебного процесса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 применением электронных образовательных технологий;</a:t>
            </a:r>
          </a:p>
          <a:p>
            <a:pPr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Положение о 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балльно-рейтинговой системе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аттестации студентов при использовании ЭОТ;</a:t>
            </a:r>
          </a:p>
          <a:p>
            <a:pPr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Положение о порядке 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ликвидации академических задолженностей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 обучении с применением электронных образовательных технологий.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77361-5432-43DA-96EB-1598C320130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2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4621" y="621937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Постановка задачи</a:t>
            </a:r>
            <a:endParaRPr lang="ru-RU" sz="2800" dirty="0" smtClean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18544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Clr>
                <a:schemeClr val="tx2"/>
              </a:buClr>
              <a:buNone/>
            </a:pP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Опровергнуть или подтвердить тезис о том, что качество обучения с использованием ЭО и ДОТ  может быть не хуже, чем в классической технологии.</a:t>
            </a: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endParaRPr lang="ru-RU" sz="1900" b="1" dirty="0">
              <a:solidFill>
                <a:srgbClr val="C00000"/>
              </a:solidFill>
              <a:latin typeface="Verdana" pitchFamily="34" charset="0"/>
            </a:endParaRP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Критерий оценки – процент освоивших учебный материал дисциплины с первой попытки (с положительным результатом и в установленный срок)</a:t>
            </a: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endParaRPr lang="ru-RU" sz="19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База для сравнения – студенты заочной формы обучения обучающиеся по классической технологии (установочные лекции и выдача задания, период самостоятельного обучения, сессия) и студенты заочной формы обучения обучающиеся с применением ЭО и ДОТ.</a:t>
            </a:r>
            <a:endParaRPr lang="ru-RU" sz="1900" b="1" dirty="0">
              <a:solidFill>
                <a:srgbClr val="C00000"/>
              </a:solidFill>
              <a:latin typeface="Verdana" pitchFamily="34" charset="0"/>
            </a:endParaRPr>
          </a:p>
          <a:p>
            <a:pPr marL="0" indent="0" algn="just">
              <a:lnSpc>
                <a:spcPct val="90000"/>
              </a:lnSpc>
              <a:buClr>
                <a:schemeClr val="tx2"/>
              </a:buClr>
              <a:buNone/>
            </a:pPr>
            <a:endParaRPr lang="ru-RU" sz="1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Характеристика практикума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Комплект заданий практикума включает 21 задание, каждое из которых соответствует определенному разделу предмета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В состав каждого задания входит несколько задач, как правило, взаимосвязанных между собой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Всего в практикуме 59 задач. Их полное решение требует выполнения не менее </a:t>
            </a:r>
            <a:r>
              <a:rPr lang="ru-RU" dirty="0">
                <a:solidFill>
                  <a:srgbClr val="FF0000"/>
                </a:solidFill>
              </a:rPr>
              <a:t>шести тысяч различных </a:t>
            </a:r>
            <a:r>
              <a:rPr lang="ru-RU" dirty="0" smtClean="0">
                <a:solidFill>
                  <a:srgbClr val="FF0000"/>
                </a:solidFill>
              </a:rPr>
              <a:t>операций</a:t>
            </a:r>
            <a:r>
              <a:rPr lang="ru-RU" dirty="0"/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59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заочной формы 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448790"/>
              </p:ext>
            </p:extLst>
          </p:nvPr>
        </p:nvGraphicFramePr>
        <p:xfrm>
          <a:off x="251520" y="1484782"/>
          <a:ext cx="8640960" cy="437449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33644"/>
                <a:gridCol w="2303658"/>
                <a:gridCol w="2303658"/>
              </a:tblGrid>
              <a:tr h="648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Процент выполнения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Заданий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 выполнивших задания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Процент в общем числе выполнивших задания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Менее 60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12,12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 – 65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65 – 70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3,03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 – 75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 – 80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80 -85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24,24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 – 90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 – 95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24,24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Свыше 95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6,06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3,03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053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Средний уровень выполнения заданий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79,931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6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Результаты для заочной формы с использованием ЭО и ДОТ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334492"/>
              </p:ext>
            </p:extLst>
          </p:nvPr>
        </p:nvGraphicFramePr>
        <p:xfrm>
          <a:off x="251519" y="1700811"/>
          <a:ext cx="8712966" cy="46805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67256"/>
                <a:gridCol w="2322855"/>
                <a:gridCol w="2322855"/>
              </a:tblGrid>
              <a:tr h="1170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Процент выполнения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Заданий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 выполнивших задания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Процент в общем числе выполнивших задания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Менее 60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6,82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 – 65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4,55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65 – 70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4,55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 – 75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15,91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 – 80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9,09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80 -85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6,82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 – 90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13,64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 – 95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18,18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Свыше 95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15,91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4,55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253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Средний уровень выполнения заданий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83,01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20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spect="1"/>
          </p:cNvSpPr>
          <p:nvPr/>
        </p:nvSpPr>
        <p:spPr>
          <a:xfrm rot="-20640000">
            <a:off x="332575" y="2858488"/>
            <a:ext cx="8478860" cy="101566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СПАСИБО ЗА ВНИМАНИЕ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B88EE-B98A-41B3-ACC2-8C8963EE04E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995488" y="5048349"/>
            <a:ext cx="5168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sz="2000" dirty="0">
                <a:solidFill>
                  <a:schemeClr val="hlink"/>
                </a:solidFill>
              </a:rPr>
              <a:t>e-mail: </a:t>
            </a:r>
            <a:r>
              <a:rPr lang="en-US" sz="2000" dirty="0" smtClean="0">
                <a:solidFill>
                  <a:schemeClr val="hlink"/>
                </a:solidFill>
              </a:rPr>
              <a:t>eakhitskov@eaoi.ru</a:t>
            </a:r>
            <a:endParaRPr lang="ru-RU" sz="200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00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Одной из четко выраженных современных тенденций развития образования является увеличение в общем балансе учебного времени доли самостоятельной работы обучающихся, а в балансе аудиторного времени – доли практических занятий.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94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Можно с уверенностью утверждать, что без эффективно в педагогическом отношении выполненного практикума и без достаточно полного освоения его заданий студентами не приходится говорить о получении ими знаний по любой </a:t>
            </a:r>
            <a:r>
              <a:rPr lang="ru-RU" b="1" dirty="0" smtClean="0"/>
              <a:t>дисциплине </a:t>
            </a:r>
            <a:r>
              <a:rPr lang="ru-RU" b="1" dirty="0"/>
              <a:t>вообще.</a:t>
            </a:r>
            <a:r>
              <a:rPr lang="ru-RU" dirty="0"/>
              <a:t>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8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Принципы  системной организации учебного материала </a:t>
            </a:r>
            <a:r>
              <a:rPr lang="ru-RU" sz="4000" b="1" dirty="0" smtClean="0"/>
              <a:t>дисциплины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индивидуализация </a:t>
            </a:r>
            <a:r>
              <a:rPr lang="ru-RU" b="1" dirty="0"/>
              <a:t>заданий с предоставлением каждому студенту отдельного их варианта, причем, генерация вариантов осуществляется самой системой и предусматривает формирование различных ситуаций;</a:t>
            </a:r>
          </a:p>
          <a:p>
            <a:pPr lvl="0"/>
            <a:r>
              <a:rPr lang="ru-RU" b="1" dirty="0"/>
              <a:t>формирование в каждом задании скрытых эталонных решений, позволяющих сопоставлять с ними и оценивать решения, предлагаемые исполнителем;</a:t>
            </a:r>
          </a:p>
          <a:p>
            <a:pPr lvl="0"/>
            <a:r>
              <a:rPr lang="ru-RU" b="1" dirty="0"/>
              <a:t>пошаговый контроль его действий с оценкой их формальной корректности и  допустимости по  существу;</a:t>
            </a:r>
          </a:p>
          <a:p>
            <a:pPr lvl="0"/>
            <a:r>
              <a:rPr lang="ru-RU" b="1" dirty="0" smtClean="0"/>
              <a:t>автоматизированный учет </a:t>
            </a:r>
            <a:r>
              <a:rPr lang="ru-RU" b="1" dirty="0"/>
              <a:t>хода и итогов выполнения заданий и оценку успеваемости.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2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/>
              <a:t>Smart</a:t>
            </a:r>
            <a:r>
              <a:rPr lang="ru-RU" b="1" dirty="0"/>
              <a:t>-образование</a:t>
            </a:r>
            <a:r>
              <a:rPr lang="ru-RU" dirty="0"/>
              <a:t> – это переход от пассивного образовательного контента - к активному при комплексном использовании информационно – коммуникационных технологий, электронной педагогики и электронного обучения, информационных сетей и баз знаний, обеспечивающая гарантии качества результатов образования и отвечающее </a:t>
            </a:r>
            <a:r>
              <a:rPr lang="ru-RU" dirty="0" smtClean="0"/>
              <a:t>установленным требованиям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ru-RU" sz="2800" dirty="0" smtClean="0">
              <a:solidFill>
                <a:schemeClr val="tx2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1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Компоненты 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SMART 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обучения</a:t>
            </a:r>
            <a:endParaRPr lang="ru-RU" sz="2800" dirty="0" smtClean="0">
              <a:solidFill>
                <a:schemeClr val="tx2"/>
              </a:solidFill>
              <a:latin typeface="Tahoma" pitchFamily="34" charset="0"/>
            </a:endParaRP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456384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  <a:buClr>
                <a:schemeClr val="tx2"/>
              </a:buClr>
            </a:pPr>
            <a:endParaRPr lang="ru-RU" sz="1800" dirty="0" smtClean="0">
              <a:solidFill>
                <a:schemeClr val="tx2"/>
              </a:solidFill>
              <a:latin typeface="Verdana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</a:pP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учебно-методическое обеспечение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учебного процесса;</a:t>
            </a:r>
            <a:endParaRPr lang="en-US" sz="1900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ru-RU" sz="1900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кадровое </a:t>
            </a: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обеспечение</a:t>
            </a:r>
            <a:r>
              <a:rPr lang="ru-RU" sz="1900" b="1" dirty="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1900" dirty="0">
                <a:solidFill>
                  <a:schemeClr val="tx2"/>
                </a:solidFill>
                <a:latin typeface="Verdana" pitchFamily="34" charset="0"/>
              </a:rPr>
              <a:t>учебного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процесса;</a:t>
            </a: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ru-RU" sz="1900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особая </a:t>
            </a: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организация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учебного процесса;</a:t>
            </a: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ru-RU" sz="2100" b="1" dirty="0">
              <a:solidFill>
                <a:srgbClr val="C00000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аппаратно-программная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платформа;</a:t>
            </a:r>
          </a:p>
          <a:p>
            <a:pPr marL="457200" indent="-457200" algn="just" eaLnBrk="1" hangingPunct="1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ru-RU" sz="1900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особая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система </a:t>
            </a: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планирования </a:t>
            </a:r>
            <a:r>
              <a:rPr lang="ru-RU" sz="1900" b="1" dirty="0">
                <a:solidFill>
                  <a:srgbClr val="C00000"/>
                </a:solidFill>
                <a:latin typeface="Verdana" pitchFamily="34" charset="0"/>
              </a:rPr>
              <a:t>и учета </a:t>
            </a:r>
            <a:r>
              <a:rPr lang="ru-RU" sz="1900" dirty="0">
                <a:solidFill>
                  <a:schemeClr val="tx2"/>
                </a:solidFill>
                <a:latin typeface="Verdana" pitchFamily="34" charset="0"/>
              </a:rPr>
              <a:t>учебной нагрузки;</a:t>
            </a:r>
          </a:p>
          <a:p>
            <a:pPr marL="457200" indent="-457200" algn="just">
              <a:lnSpc>
                <a:spcPct val="90000"/>
              </a:lnSpc>
              <a:buClr>
                <a:schemeClr val="tx1"/>
              </a:buClr>
              <a:buFont typeface="+mj-lt"/>
              <a:buAutoNum type="arabicPeriod"/>
              <a:defRPr/>
            </a:pPr>
            <a:endParaRPr lang="ru-RU" sz="1900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algn="just">
              <a:lnSpc>
                <a:spcPct val="9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нормативная </a:t>
            </a:r>
            <a:r>
              <a:rPr lang="ru-RU" sz="1900" b="1" dirty="0" smtClean="0">
                <a:solidFill>
                  <a:srgbClr val="C00000"/>
                </a:solidFill>
                <a:latin typeface="Verdana" pitchFamily="34" charset="0"/>
              </a:rPr>
              <a:t>база </a:t>
            </a:r>
            <a:r>
              <a:rPr lang="ru-RU" sz="1900" dirty="0">
                <a:solidFill>
                  <a:schemeClr val="tx2"/>
                </a:solidFill>
                <a:latin typeface="Verdana" pitchFamily="34" charset="0"/>
              </a:rPr>
              <a:t>применения </a:t>
            </a:r>
            <a:r>
              <a:rPr lang="ru-RU" sz="1900" dirty="0" smtClean="0">
                <a:solidFill>
                  <a:schemeClr val="tx2"/>
                </a:solidFill>
                <a:latin typeface="Verdana" pitchFamily="34" charset="0"/>
              </a:rPr>
              <a:t>электронного обучения.</a:t>
            </a:r>
            <a:endParaRPr lang="ru-RU" sz="1900" dirty="0">
              <a:solidFill>
                <a:schemeClr val="tx2"/>
              </a:solidFill>
              <a:latin typeface="Verdana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2"/>
              </a:buClr>
            </a:pPr>
            <a:endParaRPr lang="ru-RU" sz="1800" dirty="0" smtClean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E947D2-FA68-4A5D-A409-274E6FC745D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92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1. Учебно-методическое обеспечение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2176264"/>
            <a:ext cx="8229600" cy="3124944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наличие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методики обучения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 применением электронных технологий;</a:t>
            </a:r>
          </a:p>
          <a:p>
            <a:pPr algn="just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совершенствование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методики подготовки авторского учебного материала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;</a:t>
            </a:r>
          </a:p>
          <a:p>
            <a:pPr algn="just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обучение авторов</a:t>
            </a:r>
            <a:r>
              <a:rPr lang="ru-RU" sz="1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методике подготовки материала</a:t>
            </a:r>
          </a:p>
          <a:p>
            <a:pPr algn="just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разработка эффективного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шаблона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электронного курса.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DB252-5C81-4451-BACC-66812CCE202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79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838" y="386680"/>
            <a:ext cx="8928100" cy="9540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2. Кадровое обеспечение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263" y="1628801"/>
            <a:ext cx="8497887" cy="374441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 </a:t>
            </a:r>
          </a:p>
          <a:p>
            <a:pPr algn="just">
              <a:defRPr/>
            </a:pPr>
            <a:r>
              <a:rPr lang="ru-RU" sz="1800" b="1" dirty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переподготовка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профессорско-преподавательского состава, привлекаемого к ведению учебного процесса в электронной среде;</a:t>
            </a:r>
          </a:p>
          <a:p>
            <a:pPr algn="just">
              <a:defRPr/>
            </a:pP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 </a:t>
            </a:r>
            <a:r>
              <a:rPr lang="ru-RU" sz="1800" b="1" dirty="0">
                <a:solidFill>
                  <a:schemeClr val="accent2"/>
                </a:solidFill>
                <a:latin typeface="Verdana" pitchFamily="34" charset="0"/>
              </a:rPr>
              <a:t>методический контроль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за работой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преподавателей в электронной среде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со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стороны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кафедры;</a:t>
            </a: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algn="just">
              <a:defRPr/>
            </a:pP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 совершенствование системы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планирования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и учета выполнения </a:t>
            </a:r>
            <a:r>
              <a:rPr lang="ru-RU" sz="1800" b="1" dirty="0">
                <a:solidFill>
                  <a:srgbClr val="C00000"/>
                </a:solidFill>
                <a:latin typeface="Verdana" pitchFamily="34" charset="0"/>
              </a:rPr>
              <a:t>учебной </a:t>
            </a:r>
            <a:r>
              <a:rPr lang="ru-RU" sz="1800" b="1" dirty="0" smtClean="0">
                <a:solidFill>
                  <a:srgbClr val="C00000"/>
                </a:solidFill>
                <a:latin typeface="Verdana" pitchFamily="34" charset="0"/>
              </a:rPr>
              <a:t>нагрузки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,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оплаты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труда преподавателей  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при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работе</a:t>
            </a:r>
            <a:r>
              <a:rPr lang="ru-RU" sz="1800" dirty="0">
                <a:solidFill>
                  <a:schemeClr val="tx2"/>
                </a:solidFill>
                <a:latin typeface="Verdana" pitchFamily="34" charset="0"/>
              </a:rPr>
              <a:t> в электронной </a:t>
            </a:r>
            <a:r>
              <a:rPr lang="ru-RU" sz="1800" dirty="0" smtClean="0">
                <a:solidFill>
                  <a:schemeClr val="tx2"/>
                </a:solidFill>
                <a:latin typeface="Verdana" pitchFamily="34" charset="0"/>
              </a:rPr>
              <a:t>среде.</a:t>
            </a:r>
            <a:endParaRPr lang="ru-RU" sz="1800" dirty="0">
              <a:solidFill>
                <a:schemeClr val="tx2"/>
              </a:solidFill>
              <a:latin typeface="Verdana" pitchFamily="34" charset="0"/>
            </a:endParaRPr>
          </a:p>
          <a:p>
            <a:pPr marL="0" indent="0" algn="just" eaLnBrk="1" hangingPunct="1">
              <a:buClr>
                <a:srgbClr val="993300"/>
              </a:buClr>
              <a:buFont typeface="Wingdings" pitchFamily="2" charset="2"/>
              <a:buNone/>
            </a:pPr>
            <a:endParaRPr lang="ru-RU" sz="1800" dirty="0" smtClean="0">
              <a:solidFill>
                <a:srgbClr val="6600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5" name="Номер слайда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ru-RU" sz="1400" dirty="0">
              <a:solidFill>
                <a:srgbClr val="97002B"/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7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25"/>
    </mc:Choice>
    <mc:Fallback xmlns="">
      <p:transition spd="slow" advTm="106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3. Организация учебного процесса в электронной образовательной среде</a:t>
            </a:r>
            <a:endParaRPr lang="ru-RU" sz="2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816224"/>
            <a:ext cx="8229600" cy="3629000"/>
          </a:xfrm>
        </p:spPr>
        <p:txBody>
          <a:bodyPr>
            <a:normAutofit/>
          </a:bodyPr>
          <a:lstStyle/>
          <a:p>
            <a:pPr marL="0" indent="0" algn="just" eaLnBrk="1" hangingPunct="1">
              <a:defRPr/>
            </a:pP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применение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балльно-рейтинговой системы</a:t>
            </a:r>
            <a:r>
              <a:rPr lang="ru-RU" sz="1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;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</a:p>
          <a:p>
            <a:pPr marL="0" indent="0"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непрерывный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мониторинг работы студентов</a:t>
            </a:r>
            <a:r>
              <a:rPr lang="ru-RU" sz="1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электронной среде;</a:t>
            </a:r>
          </a:p>
          <a:p>
            <a:pPr marL="0" indent="0"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непрерывный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мониторинг работы преподавателей</a:t>
            </a:r>
            <a:r>
              <a:rPr lang="ru-RU" sz="1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электронной среде со стороны учебной администрации;</a:t>
            </a:r>
          </a:p>
          <a:p>
            <a:pPr marL="0" indent="0" algn="just" eaLnBrk="1" hangingPunct="1">
              <a:defRPr/>
            </a:pPr>
            <a:endParaRPr lang="ru-RU" sz="1800" dirty="0" smtClean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1800" b="1" dirty="0" smtClean="0">
                <a:solidFill>
                  <a:schemeClr val="accent2"/>
                </a:solidFill>
                <a:latin typeface="Verdana" pitchFamily="34" charset="0"/>
              </a:rPr>
              <a:t>автоматизация рутинных операций</a:t>
            </a:r>
            <a:r>
              <a:rPr lang="ru-RU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выполняемых учебной администрацией и преподавателем.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D17278-CBEE-49A0-B940-8D1264228EE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-ЕАОИ">
  <a:themeElements>
    <a:clrScheme name="мо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95B3D7"/>
      </a:accent6>
      <a:hlink>
        <a:srgbClr val="366092"/>
      </a:hlink>
      <a:folHlink>
        <a:srgbClr val="00B05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Тема-ЕАОИ</Template>
  <TotalTime>1030</TotalTime>
  <Words>803</Words>
  <Application>Microsoft Office PowerPoint</Application>
  <PresentationFormat>Экран (4:3)</PresentationFormat>
  <Paragraphs>187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Tahoma</vt:lpstr>
      <vt:lpstr>Times New Roman</vt:lpstr>
      <vt:lpstr>Verdana</vt:lpstr>
      <vt:lpstr>Wingdings</vt:lpstr>
      <vt:lpstr>Тема-ЕАОИ</vt:lpstr>
      <vt:lpstr>ТЕХНОЛОГИЗАЦИЯ ПРОЦЕССОВ КАК ОСНОВА ПОВЫШЕНИЯ КАЧЕСТВА ЭЛЕКТРОННОГО ОБУЧЕНИЯ </vt:lpstr>
      <vt:lpstr>Презентация PowerPoint</vt:lpstr>
      <vt:lpstr>Презентация PowerPoint</vt:lpstr>
      <vt:lpstr>Принципы  системной организации учебного материала дисциплины</vt:lpstr>
      <vt:lpstr>Презентация PowerPoint</vt:lpstr>
      <vt:lpstr> Компоненты SMART обучения</vt:lpstr>
      <vt:lpstr>1. Учебно-методическое обеспечение</vt:lpstr>
      <vt:lpstr>2. Кадровое обеспечение</vt:lpstr>
      <vt:lpstr>3. Организация учебного процесса в электронной образовательной среде</vt:lpstr>
      <vt:lpstr>4. Аппаратно-программная платформа</vt:lpstr>
      <vt:lpstr>5. Планирование и учет учебной нагрузки </vt:lpstr>
      <vt:lpstr>6. Совершенствование нормативной базы электронного обучения </vt:lpstr>
      <vt:lpstr>Постановка задачи</vt:lpstr>
      <vt:lpstr>Характеристика практикума</vt:lpstr>
      <vt:lpstr>Результаты заочной формы </vt:lpstr>
      <vt:lpstr>Результаты для заочной формы с использованием ЭО и ДОТ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Веденяпин Евгений Николаевич</dc:creator>
  <cp:lastModifiedBy>Хицков Евгений Александрович</cp:lastModifiedBy>
  <cp:revision>74</cp:revision>
  <cp:lastPrinted>2012-08-23T05:59:57Z</cp:lastPrinted>
  <dcterms:created xsi:type="dcterms:W3CDTF">2012-08-21T11:14:35Z</dcterms:created>
  <dcterms:modified xsi:type="dcterms:W3CDTF">2014-03-26T14:32:01Z</dcterms:modified>
</cp:coreProperties>
</file>