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79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0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3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0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A341117-976E-4D63-A3C3-4A4A9E586EC5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FE0F1F-6549-458C-8D72-D1D0A0A38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8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3579" y="2927868"/>
            <a:ext cx="10082891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800" b="1" dirty="0">
                <a:solidFill>
                  <a:schemeClr val="accent2"/>
                </a:solidFill>
                <a:latin typeface="Arial"/>
              </a:rPr>
              <a:t>Провалы пенсионных реформ</a:t>
            </a:r>
            <a:endParaRPr lang="ru-RU" sz="4800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616" y="4641447"/>
            <a:ext cx="934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cap="all" spc="300" dirty="0"/>
              <a:t>ДМИТРИЕВА ОКСАНА ГЕНРИХОВНА</a:t>
            </a:r>
          </a:p>
          <a:p>
            <a:r>
              <a:rPr lang="ru-RU" b="1" dirty="0">
                <a:latin typeface="Calibri Light"/>
              </a:rPr>
              <a:t>д.э.н., профессор, </a:t>
            </a:r>
            <a:r>
              <a:rPr lang="ru-RU" dirty="0"/>
              <a:t> </a:t>
            </a:r>
            <a:r>
              <a:rPr lang="ru-RU" b="1" dirty="0">
                <a:latin typeface="Calibri Light"/>
              </a:rPr>
              <a:t>депутат  Государственной  Думы  Российской  Федерации</a:t>
            </a:r>
            <a:endParaRPr lang="ru-RU" cap="all" spc="300" dirty="0"/>
          </a:p>
        </p:txBody>
      </p:sp>
    </p:spTree>
    <p:extLst>
      <p:ext uri="{BB962C8B-B14F-4D97-AF65-F5344CB8AC3E}">
        <p14:creationId xmlns:p14="http://schemas.microsoft.com/office/powerpoint/2010/main" val="19999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0295" y="3183890"/>
            <a:ext cx="1064767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ctr" anchorCtr="0">
            <a:spAutoFit/>
          </a:bodyPr>
          <a:lstStyle/>
          <a:p>
            <a:pPr algn="just">
              <a:buClr>
                <a:srgbClr val="000000"/>
              </a:buClr>
            </a:pPr>
            <a:endParaRPr lang="ru-RU" sz="2000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1"/>
          <p:cNvSpPr txBox="1">
            <a:spLocks/>
          </p:cNvSpPr>
          <p:nvPr/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4800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563337" y="369206"/>
            <a:ext cx="10295163" cy="119733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Calibri"/>
              </a:rPr>
              <a:t>Материальная выгода финансовой системы от реформы перехода к частично накопительной пенсионной системе, млн рублей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563337" y="2044819"/>
            <a:ext cx="10836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endParaRPr lang="ru-RU" sz="32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graphicFrame>
        <p:nvGraphicFramePr>
          <p:cNvPr id="10" name="Таблица 3"/>
          <p:cNvGraphicFramePr/>
          <p:nvPr>
            <p:extLst>
              <p:ext uri="{D42A27DB-BD31-4B8C-83A1-F6EECF244321}">
                <p14:modId xmlns:p14="http://schemas.microsoft.com/office/powerpoint/2010/main" val="961672447"/>
              </p:ext>
            </p:extLst>
          </p:nvPr>
        </p:nvGraphicFramePr>
        <p:xfrm>
          <a:off x="808265" y="2166324"/>
          <a:ext cx="10205357" cy="3592312"/>
        </p:xfrm>
        <a:graphic>
          <a:graphicData uri="http://schemas.openxmlformats.org/drawingml/2006/table">
            <a:tbl>
              <a:tblPr/>
              <a:tblGrid>
                <a:gridCol w="270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739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uFillTx/>
                          <a:latin typeface="XO Oriel"/>
                        </a:rPr>
                        <a:t>1</a:t>
                      </a: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Уплаченные взносы на накопительную часть пенсии 2002-2013 гг.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гражданами 1967 года рождения и младше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2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2 556 983,5</a:t>
                      </a:r>
                      <a:endParaRPr lang="ru-RU" sz="2000" b="1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252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16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uFillTx/>
                          <a:latin typeface="XO Oriel"/>
                        </a:rPr>
                        <a:t>2</a:t>
                      </a: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Пенсионный капитал на обязательную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накопительную пенсию в </a:t>
                      </a:r>
                      <a:r>
                        <a:rPr lang="ru-RU" sz="1600" b="1" u="none" strike="noStrike" dirty="0" err="1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ВЭБе</a:t>
                      </a: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и НПФ</a:t>
                      </a:r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uFillTx/>
                          <a:latin typeface="XO Oriel"/>
                        </a:rPr>
                        <a:t> </a:t>
                      </a:r>
                      <a:r>
                        <a:rPr lang="ru-RU" sz="1200" b="0" u="none" strike="noStrike" baseline="0" dirty="0">
                          <a:solidFill>
                            <a:srgbClr val="000000"/>
                          </a:solidFill>
                          <a:uFillTx/>
                          <a:latin typeface="XO Oriel"/>
                        </a:rPr>
                        <a:t>(объем формируемых пенсионных накоплений, по данным Минфина)</a:t>
                      </a:r>
                      <a:endParaRPr lang="ru-RU" sz="14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5 687 288,4</a:t>
                      </a:r>
                      <a:endParaRPr lang="ru-RU" sz="20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88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uFillTx/>
                          <a:latin typeface="XO Oriel"/>
                        </a:rPr>
                        <a:t>3</a:t>
                      </a: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Пенсионный капитал на обязательную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накопительную пенсию в </a:t>
                      </a:r>
                      <a:r>
                        <a:rPr lang="ru-RU" sz="1600" b="1" u="none" strike="noStrike" dirty="0" err="1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ВЭБе</a:t>
                      </a: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и НПФ 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(при условии индексации по</a:t>
                      </a:r>
                      <a:r>
                        <a:rPr lang="ru-RU" sz="1400" b="0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коэффициентам заявленной доходности)</a:t>
                      </a:r>
                      <a:endParaRPr lang="ru-RU" sz="14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uFillTx/>
                          <a:latin typeface="Calibri"/>
                          <a:ea typeface="+mn-ea"/>
                          <a:cs typeface="+mn-cs"/>
                        </a:rPr>
                        <a:t>7 524 507,1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565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uFillTx/>
                          <a:latin typeface="XO Oriel"/>
                        </a:rPr>
                        <a:t>4</a:t>
                      </a: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Расчетный пенсионный капитал 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(при индексации по</a:t>
                      </a:r>
                      <a:r>
                        <a:rPr lang="ru-RU" sz="1400" b="0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коэффициентам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индексации расчетного пенсионного капитала в 2002-2014 гг. и индексации в соответствии с увеличением размера ИПК в 2015-2025 гг.)</a:t>
                      </a:r>
                      <a:endParaRPr lang="ru-RU" sz="14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8 080 490,6</a:t>
                      </a:r>
                      <a:endParaRPr lang="ru-RU" sz="1600" b="1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393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uFillTx/>
                          <a:latin typeface="XO Oriel"/>
                        </a:rPr>
                        <a:t>5</a:t>
                      </a: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Расчетная материальная</a:t>
                      </a:r>
                      <a:r>
                        <a:rPr lang="ru-RU" sz="1600" b="1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выгода</a:t>
                      </a: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(доходы)  ВЭБ и НПФ 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(разница между</a:t>
                      </a:r>
                      <a:r>
                        <a:rPr lang="ru-RU" sz="1400" b="0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расчетным пенсионным капиталом и </a:t>
                      </a:r>
                      <a:r>
                        <a:rPr lang="ru-RU" sz="1400" b="0" u="none" strike="noStrike" baseline="0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формируемыми пенсионными накоплениями</a:t>
                      </a:r>
                      <a:r>
                        <a:rPr lang="ru-RU" sz="14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)</a:t>
                      </a:r>
                      <a:endParaRPr lang="ru-RU" sz="14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uFillTx/>
                          <a:latin typeface="Calibri"/>
                        </a:rPr>
                        <a:t>2 393 202,2</a:t>
                      </a:r>
                      <a:endParaRPr lang="ru-RU" sz="2400" b="1" u="none" strike="noStrike" dirty="0">
                        <a:solidFill>
                          <a:srgbClr val="FF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C0504D"/>
                      </a:solidFill>
                      <a:prstDash val="solid"/>
                    </a:lnL>
                    <a:lnR w="12240">
                      <a:solidFill>
                        <a:srgbClr val="C0504D"/>
                      </a:solidFill>
                      <a:prstDash val="solid"/>
                    </a:lnR>
                    <a:lnT w="12240">
                      <a:solidFill>
                        <a:srgbClr val="C0504D"/>
                      </a:solidFill>
                      <a:prstDash val="solid"/>
                    </a:lnT>
                    <a:lnB w="12240">
                      <a:solidFill>
                        <a:srgbClr val="C0504D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8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81570" y="506220"/>
            <a:ext cx="9759388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dirty="0">
                <a:latin typeface="Calibri"/>
              </a:rPr>
              <a:t>Реформы пенсионной системы</a:t>
            </a:r>
            <a:endParaRPr lang="ru-RU" sz="4000" cap="all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3384" y="1796142"/>
            <a:ext cx="1029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2002 – переход к частично накопительной пенсионной системе;</a:t>
            </a:r>
          </a:p>
          <a:p>
            <a:endParaRPr lang="ru-RU" sz="2800" dirty="0"/>
          </a:p>
          <a:p>
            <a:r>
              <a:rPr lang="ru-RU" sz="2800" dirty="0"/>
              <a:t>2015 – переход к ИПК (баллам);</a:t>
            </a:r>
          </a:p>
          <a:p>
            <a:endParaRPr lang="ru-RU" sz="2800" dirty="0"/>
          </a:p>
          <a:p>
            <a:r>
              <a:rPr lang="ru-RU" sz="2800" dirty="0"/>
              <a:t>2016 – заморозка индексации пенсий работающих пенсионеров;</a:t>
            </a:r>
          </a:p>
          <a:p>
            <a:endParaRPr lang="ru-RU" sz="2800" dirty="0"/>
          </a:p>
          <a:p>
            <a:r>
              <a:rPr lang="ru-RU" sz="2800" dirty="0"/>
              <a:t>2019 – повышение пенсионного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421751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4320" y="212558"/>
            <a:ext cx="1000052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400" b="1" dirty="0">
                <a:solidFill>
                  <a:schemeClr val="dk1"/>
                </a:solidFill>
                <a:latin typeface="Calibri"/>
              </a:rPr>
              <a:t>Коэффициент замещения на пути к историческому минимуму!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TextBox 14"/>
          <p:cNvSpPr/>
          <p:nvPr/>
        </p:nvSpPr>
        <p:spPr>
          <a:xfrm>
            <a:off x="8325447" y="2011766"/>
            <a:ext cx="2304453" cy="29804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1992 – 26,0;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1998 – 37,9;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2002 – 31,6;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2007 – 22,8;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2014 – 35,6;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2016 – 33,8;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2017 – 32,9;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2019 – 29,6;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2023 – 26,0;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  <a:p>
            <a:pPr defTabSz="914400">
              <a:lnSpc>
                <a:spcPct val="105000"/>
              </a:lnSpc>
            </a:pPr>
            <a:r>
              <a:rPr lang="ru-RU" b="0" u="none" strike="noStrike" dirty="0">
                <a:solidFill>
                  <a:schemeClr val="dk1"/>
                </a:solidFill>
                <a:uFillTx/>
                <a:latin typeface="Times New Roman"/>
              </a:rPr>
              <a:t>2024 – 23,8  </a:t>
            </a:r>
            <a:endParaRPr lang="ru-RU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6" y="1807658"/>
            <a:ext cx="6619171" cy="422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8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266" y="613013"/>
            <a:ext cx="1116057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3600" b="1" dirty="0">
                <a:solidFill>
                  <a:schemeClr val="dk1"/>
                </a:solidFill>
                <a:latin typeface="Calibri"/>
              </a:rPr>
              <a:t>Факторы снижения относительного размера пенсий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295" y="1952785"/>
            <a:ext cx="10647675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ctr" anchorCtr="0">
            <a:spAutoFit/>
          </a:bodyPr>
          <a:lstStyle/>
          <a:p>
            <a:pPr marL="343080" indent="-343080" algn="just">
              <a:buClr>
                <a:srgbClr val="000000"/>
              </a:buClr>
              <a:buFont typeface="Calibri"/>
              <a:buAutoNum type="arabicPeriod"/>
            </a:pPr>
            <a:r>
              <a:rPr lang="ru-RU" sz="2000" dirty="0">
                <a:latin typeface="Calibri"/>
              </a:rPr>
              <a:t>Отставание индексации пенсий от роста средней заработной платы, наибольший разрыв имел место последние 2 года.</a:t>
            </a:r>
            <a:endParaRPr lang="ru-RU" sz="2000" dirty="0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buClr>
                <a:srgbClr val="000000"/>
              </a:buClr>
              <a:buFont typeface="Calibri"/>
              <a:buAutoNum type="arabicPeriod"/>
            </a:pPr>
            <a:r>
              <a:rPr lang="ru-RU" sz="2000" dirty="0">
                <a:latin typeface="Calibri"/>
              </a:rPr>
              <a:t>2015 год - снижение пенсий работающим пенсионерам. Предел начисления ИПК при ежегодном перерасчете пенсий ограничен 3 баллами, что в 3 раза меньше потенциально возможного прироста ИПК для работающих пенсионеров, получавших заработную плату выше среднего.</a:t>
            </a:r>
            <a:endParaRPr lang="ru-RU" sz="2000" dirty="0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buClr>
                <a:srgbClr val="000000"/>
              </a:buClr>
              <a:buFont typeface="Calibri"/>
              <a:buAutoNum type="arabicPeriod"/>
            </a:pPr>
            <a:r>
              <a:rPr lang="ru-RU" sz="2000" dirty="0">
                <a:latin typeface="Calibri"/>
              </a:rPr>
              <a:t>2016 год - заморожена индексация пенсий работающим пенсионерам. </a:t>
            </a:r>
            <a:endParaRPr lang="ru-RU" sz="2000" dirty="0">
              <a:solidFill>
                <a:srgbClr val="000000"/>
              </a:solidFill>
              <a:latin typeface="XO Oriel"/>
            </a:endParaRPr>
          </a:p>
          <a:p>
            <a:pPr marL="343080" indent="-343080" algn="just">
              <a:buClr>
                <a:srgbClr val="000000"/>
              </a:buClr>
              <a:buFont typeface="Calibri"/>
              <a:buAutoNum type="arabicPeriod"/>
            </a:pPr>
            <a:r>
              <a:rPr lang="ru-RU" sz="2000" dirty="0">
                <a:latin typeface="Calibri"/>
              </a:rPr>
              <a:t>Уменьшение доли пенсионеров, которые имели право на получение двух пенсий: пенсии по инвалидности и пенсии по старости (участники войны, жители блокадного Ленинграда).</a:t>
            </a:r>
            <a:endParaRPr lang="ru-RU" sz="2000" dirty="0">
              <a:solidFill>
                <a:srgbClr val="000000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7524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84" y="1796142"/>
            <a:ext cx="102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1307" y="519044"/>
            <a:ext cx="1120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Рост средней заработной платы  и индексация страховых пенсий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/>
          <p:nvPr>
            <p:extLst>
              <p:ext uri="{D42A27DB-BD31-4B8C-83A1-F6EECF244321}">
                <p14:modId xmlns:p14="http://schemas.microsoft.com/office/powerpoint/2010/main" val="3080487911"/>
              </p:ext>
            </p:extLst>
          </p:nvPr>
        </p:nvGraphicFramePr>
        <p:xfrm>
          <a:off x="661307" y="2106385"/>
          <a:ext cx="10540092" cy="3184072"/>
        </p:xfrm>
        <a:graphic>
          <a:graphicData uri="http://schemas.openxmlformats.org/drawingml/2006/table">
            <a:tbl>
              <a:tblPr/>
              <a:tblGrid>
                <a:gridCol w="1132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3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05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34536">
                <a:tc>
                  <a:txBody>
                    <a:bodyPr/>
                    <a:lstStyle/>
                    <a:p>
                      <a:endParaRPr lang="ru-RU" sz="1600" b="1" u="none" strike="noStrike" dirty="0">
                        <a:solidFill>
                          <a:schemeClr val="lt1"/>
                        </a:solidFill>
                        <a:uFillTx/>
                        <a:latin typeface="Calibri"/>
                      </a:endParaRPr>
                    </a:p>
                  </a:txBody>
                  <a:tcPr marL="60480" marR="6048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2015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2016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2017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2018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2019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2020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2021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2022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2023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2024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2025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Рост 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2015-2024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179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4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Индексация пенсий</a:t>
                      </a:r>
                      <a:endParaRPr lang="ru-RU" sz="14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111,4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104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105,8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103,7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107,05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106,6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106,3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119,46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104,8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107,5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109,5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207%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35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4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Рост средней заработной платы</a:t>
                      </a:r>
                      <a:endParaRPr lang="ru-RU" sz="14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104,7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107,9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106,7</a:t>
                      </a:r>
                      <a:endParaRPr lang="ru-RU" sz="18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111,6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109,5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107,3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111,5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114,1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114,6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117,5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u="none" strike="noStrike" dirty="0">
                        <a:solidFill>
                          <a:schemeClr val="dk1"/>
                        </a:solidFill>
                        <a:uFillTx/>
                        <a:latin typeface="Calibri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270%</a:t>
                      </a:r>
                      <a:endParaRPr lang="ru-RU" sz="18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0480" marR="604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3"/>
          <p:cNvSpPr/>
          <p:nvPr/>
        </p:nvSpPr>
        <p:spPr>
          <a:xfrm>
            <a:off x="661307" y="5452868"/>
            <a:ext cx="835272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0" u="none" strike="noStrike" dirty="0">
                <a:uFillTx/>
                <a:latin typeface="Calibri"/>
              </a:rPr>
              <a:t>Средняя заработная плата с 2015 года выросла в 2,7 раз, а средние пенсии - в 2 раза</a:t>
            </a:r>
            <a:endParaRPr lang="ru-RU" sz="1600" b="0" u="none" strike="noStrike" dirty="0">
              <a:uFillTx/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54987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0295" y="3183890"/>
            <a:ext cx="1064767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ctr" anchorCtr="0">
            <a:spAutoFit/>
          </a:bodyPr>
          <a:lstStyle/>
          <a:p>
            <a:pPr algn="just">
              <a:buClr>
                <a:srgbClr val="000000"/>
              </a:buClr>
            </a:pPr>
            <a:endParaRPr lang="ru-RU" sz="2000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9278" y="485098"/>
            <a:ext cx="10908000" cy="97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dk1"/>
                </a:solidFill>
                <a:latin typeface="Calibri"/>
              </a:rPr>
              <a:t>Влияние заморозки индексации пенсий работающих пенсионеров на средний размер пенсии в РФ</a:t>
            </a:r>
            <a:endParaRPr lang="ru-RU" sz="2800" dirty="0"/>
          </a:p>
        </p:txBody>
      </p:sp>
      <p:graphicFrame>
        <p:nvGraphicFramePr>
          <p:cNvPr id="5" name="Таблица 4"/>
          <p:cNvGraphicFramePr/>
          <p:nvPr>
            <p:extLst>
              <p:ext uri="{D42A27DB-BD31-4B8C-83A1-F6EECF244321}">
                <p14:modId xmlns:p14="http://schemas.microsoft.com/office/powerpoint/2010/main" val="157681379"/>
              </p:ext>
            </p:extLst>
          </p:nvPr>
        </p:nvGraphicFramePr>
        <p:xfrm>
          <a:off x="359233" y="1575707"/>
          <a:ext cx="10989120" cy="4052155"/>
        </p:xfrm>
        <a:graphic>
          <a:graphicData uri="http://schemas.openxmlformats.org/drawingml/2006/table">
            <a:tbl>
              <a:tblPr/>
              <a:tblGrid>
                <a:gridCol w="109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62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99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1978">
                <a:tc gridSpan="12"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Пенсии работающих и неработающих пенсионеров</a:t>
                      </a:r>
                      <a:endParaRPr lang="ru-RU" sz="24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729"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2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Пенсии по старости</a:t>
                      </a:r>
                      <a:endParaRPr lang="ru-RU" sz="12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2021</a:t>
                      </a:r>
                      <a:endParaRPr lang="ru-RU" sz="18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2022</a:t>
                      </a:r>
                      <a:endParaRPr lang="ru-RU" sz="18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2023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2024</a:t>
                      </a:r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53">
                <a:tc>
                  <a:txBody>
                    <a:bodyPr/>
                    <a:lstStyle/>
                    <a:p>
                      <a:endParaRPr lang="ru-RU" sz="1200" b="1" u="none" strike="noStrike">
                        <a:solidFill>
                          <a:schemeClr val="lt1"/>
                        </a:solidFill>
                        <a:uFillTx/>
                        <a:latin typeface="Times New Roman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октября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января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апреля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июля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октября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января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апреля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июля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октября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января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1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на 1 апреля</a:t>
                      </a:r>
                      <a:endParaRPr lang="ru-RU" sz="11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24"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</a:pPr>
                      <a:r>
                        <a:rPr lang="ru-RU" sz="11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Работающие</a:t>
                      </a:r>
                      <a:endParaRPr lang="ru-RU" sz="11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14 454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14 620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14 694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14 915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15 272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15 948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16 418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16 736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17 368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17 890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18 233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22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1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Неработающие</a:t>
                      </a:r>
                      <a:endParaRPr lang="ru-RU" sz="11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17 552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19 017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19 001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20 864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20 855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21 838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21 822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21 818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21 837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23 451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23 437</a:t>
                      </a:r>
                      <a:endParaRPr lang="ru-RU" sz="1600" b="1" u="none" strike="noStrike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74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1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Разница</a:t>
                      </a:r>
                      <a:endParaRPr lang="ru-RU" sz="11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3 098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4 397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4 307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5 950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5 583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5 890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5 404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5 082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4 469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5 561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5 203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2095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2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Понижающее влияние на средний размер пенсий</a:t>
                      </a:r>
                      <a:endParaRPr lang="ru-RU" sz="12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b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644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932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905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1 261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1 118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1 159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1 062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996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841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1 099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lnSpc>
                          <a:spcPct val="115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1 018</a:t>
                      </a:r>
                      <a:endParaRPr lang="ru-RU" sz="16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0295" y="3183890"/>
            <a:ext cx="10647675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 rtlCol="0" anchor="ctr" anchorCtr="0">
            <a:spAutoFit/>
          </a:bodyPr>
          <a:lstStyle/>
          <a:p>
            <a:pPr algn="just">
              <a:buClr>
                <a:srgbClr val="000000"/>
              </a:buClr>
            </a:pPr>
            <a:endParaRPr lang="ru-RU" sz="2000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1"/>
          <p:cNvSpPr txBox="1">
            <a:spLocks/>
          </p:cNvSpPr>
          <p:nvPr/>
        </p:nvSpPr>
        <p:spPr>
          <a:xfrm>
            <a:off x="457200" y="205920"/>
            <a:ext cx="8229240" cy="85716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4800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1"/>
          <p:cNvSpPr txBox="1">
            <a:spLocks/>
          </p:cNvSpPr>
          <p:nvPr/>
        </p:nvSpPr>
        <p:spPr>
          <a:xfrm>
            <a:off x="563336" y="431799"/>
            <a:ext cx="10295163" cy="85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Будет еще хуже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563337" y="2044819"/>
            <a:ext cx="108360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ru-RU" sz="3200" b="0" u="none" strike="noStrike" dirty="0">
                <a:solidFill>
                  <a:schemeClr val="dk1"/>
                </a:solidFill>
                <a:uFillTx/>
                <a:latin typeface="Calibri"/>
              </a:rPr>
              <a:t>В 2026 году коэффициент замещения станет еще ниже за счет более низкого размера вновь назначенных   пенсий  граждан (женщин 1967 года рождения), которые массово выйдут на пенсию в 2026 году. Они отчисляли с 2002 по 2014 гг. взносы на накопительную пенсию и не отчисляли  на страховую.</a:t>
            </a:r>
            <a:endParaRPr lang="ru-RU" sz="3200" b="0" u="none" strike="noStrike" dirty="0">
              <a:solidFill>
                <a:srgbClr val="000000"/>
              </a:solidFill>
              <a:uFillTx/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40843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84" y="1796142"/>
            <a:ext cx="102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8" name="PlaceHolder 1"/>
          <p:cNvSpPr txBox="1">
            <a:spLocks/>
          </p:cNvSpPr>
          <p:nvPr/>
        </p:nvSpPr>
        <p:spPr>
          <a:xfrm>
            <a:off x="606337" y="214012"/>
            <a:ext cx="10578734" cy="85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</a:b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Потери граждан от  реформы  перехода к частично  накопительной пенсионной системе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</a:rPr>
              <a:t>[1]</a:t>
            </a:r>
            <a:br>
              <a:rPr kumimoji="0" lang="ru-RU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XO Oriel"/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" name="Таблица 3"/>
          <p:cNvGraphicFramePr/>
          <p:nvPr>
            <p:extLst>
              <p:ext uri="{D42A27DB-BD31-4B8C-83A1-F6EECF244321}">
                <p14:modId xmlns:p14="http://schemas.microsoft.com/office/powerpoint/2010/main" val="3527023174"/>
              </p:ext>
            </p:extLst>
          </p:nvPr>
        </p:nvGraphicFramePr>
        <p:xfrm>
          <a:off x="1004623" y="1673678"/>
          <a:ext cx="10213522" cy="4266312"/>
        </p:xfrm>
        <a:graphic>
          <a:graphicData uri="http://schemas.openxmlformats.org/drawingml/2006/table">
            <a:tbl>
              <a:tblPr/>
              <a:tblGrid>
                <a:gridCol w="2389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9998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 </a:t>
                      </a:r>
                      <a:endParaRPr lang="ru-RU" sz="18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Начисленные ИПК за 2002-2013</a:t>
                      </a:r>
                      <a:endParaRPr lang="ru-RU" sz="18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Потерянные ИПК за 2002-2013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Итого ИПК при стаже 23 года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2002-2024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Итого ИПК при стаже 15 лет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2002-2016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06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Средняя заработная плата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26,1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14,6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81,0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41,6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78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½ Средней заработной платы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13,0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7,3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40,5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20,8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206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Медианная заработная плата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15,7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8,8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48,6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395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МРОТ</a:t>
                      </a:r>
                      <a:endParaRPr lang="ru-RU" sz="18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2,7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14,2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395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 МРОТ</a:t>
                      </a:r>
                      <a:endParaRPr lang="ru-RU" sz="18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5,4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3,0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28,4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10,9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1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384" y="1796142"/>
            <a:ext cx="102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8" name="PlaceHolder 1"/>
          <p:cNvSpPr txBox="1">
            <a:spLocks/>
          </p:cNvSpPr>
          <p:nvPr/>
        </p:nvSpPr>
        <p:spPr>
          <a:xfrm>
            <a:off x="606337" y="214012"/>
            <a:ext cx="10578734" cy="85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algn="ctr"/>
            <a:r>
              <a:rPr lang="ru-RU" sz="3200" b="1" kern="0" dirty="0">
                <a:latin typeface="Arial"/>
                <a:ea typeface="Arial"/>
              </a:rPr>
              <a:t>Потери граждан от реформы перехода к частично накопительной пенсионной системе </a:t>
            </a:r>
            <a:r>
              <a:rPr lang="en-US" sz="3200" b="1" kern="0" dirty="0">
                <a:latin typeface="Arial"/>
                <a:ea typeface="Arial"/>
              </a:rPr>
              <a:t>[2]</a:t>
            </a:r>
            <a:endParaRPr lang="ru-RU" sz="3200" b="1" kern="0" dirty="0">
              <a:latin typeface="Arial"/>
              <a:ea typeface="Arial"/>
            </a:endParaRPr>
          </a:p>
        </p:txBody>
      </p:sp>
      <p:graphicFrame>
        <p:nvGraphicFramePr>
          <p:cNvPr id="5" name="Таблица 3"/>
          <p:cNvGraphicFramePr/>
          <p:nvPr>
            <p:extLst>
              <p:ext uri="{D42A27DB-BD31-4B8C-83A1-F6EECF244321}">
                <p14:modId xmlns:p14="http://schemas.microsoft.com/office/powerpoint/2010/main" val="2152342169"/>
              </p:ext>
            </p:extLst>
          </p:nvPr>
        </p:nvGraphicFramePr>
        <p:xfrm>
          <a:off x="963384" y="1991122"/>
          <a:ext cx="10295998" cy="3852699"/>
        </p:xfrm>
        <a:graphic>
          <a:graphicData uri="http://schemas.openxmlformats.org/drawingml/2006/table">
            <a:tbl>
              <a:tblPr/>
              <a:tblGrid>
                <a:gridCol w="257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443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 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Стаж необходимый для получения ИПК=30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Годы работы для компенсации потерянных ИПК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Потери страховой пенсии, рублей в месяц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Средняя заработная плата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13,0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2127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62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½ Средней заработной платы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18,8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1063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957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Медианная заработная плата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16,7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1282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40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МРОТ</a:t>
                      </a:r>
                      <a:endParaRPr lang="ru-RU" sz="1600" b="0" u="none" strike="noStrike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39,1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0" u="none" strike="noStrike" dirty="0" err="1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Соц.пенсия</a:t>
                      </a:r>
                      <a:r>
                        <a:rPr lang="ru-RU" sz="18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либо </a:t>
                      </a:r>
                      <a:r>
                        <a:rPr lang="ru-RU" sz="1800" b="0" u="none" strike="noStrike" dirty="0" err="1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фед.доплата</a:t>
                      </a:r>
                      <a:r>
                        <a:rPr lang="ru-RU" sz="1800" b="0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 </a:t>
                      </a:r>
                      <a:endParaRPr lang="ru-RU" sz="18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93"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600" b="1" u="none" strike="noStrike" dirty="0">
                          <a:solidFill>
                            <a:schemeClr val="lt1"/>
                          </a:solidFill>
                          <a:uFillTx/>
                          <a:latin typeface="Calibri"/>
                        </a:rPr>
                        <a:t>2 МРОТ</a:t>
                      </a:r>
                      <a:endParaRPr lang="ru-RU" sz="1600" b="0" u="none" strike="noStrike" dirty="0">
                        <a:solidFill>
                          <a:srgbClr val="FFFFFF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24,5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1,5</a:t>
                      </a:r>
                      <a:endParaRPr lang="ru-RU" sz="2400" b="1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lang="ru-RU" sz="1800" b="0" u="none" strike="noStrike" dirty="0" err="1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Фед.доплата</a:t>
                      </a:r>
                      <a:endParaRPr lang="ru-RU" sz="1800" b="0" u="none" strike="noStrike" dirty="0">
                        <a:solidFill>
                          <a:srgbClr val="000000"/>
                        </a:solidFill>
                        <a:uFillTx/>
                        <a:latin typeface="XO Orie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2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567" objId="9"/>
      </p14:showEvtLst>
    </p:ext>
  </p:extLst>
</p:sld>
</file>

<file path=ppt/theme/theme1.xml><?xml version="1.0" encoding="utf-8"?>
<a:theme xmlns:a="http://schemas.openxmlformats.org/drawingml/2006/main" name="Глубин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4079</TotalTime>
  <Words>748</Words>
  <Application>Microsoft Office PowerPoint</Application>
  <PresentationFormat>Широкоэкранный</PresentationFormat>
  <Paragraphs>214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Times New Roman</vt:lpstr>
      <vt:lpstr>XO Oriel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МЭФ</dc:title>
  <dc:creator>*</dc:creator>
  <cp:lastModifiedBy>Василиса</cp:lastModifiedBy>
  <cp:revision>87</cp:revision>
  <cp:lastPrinted>2025-03-26T14:28:46Z</cp:lastPrinted>
  <dcterms:created xsi:type="dcterms:W3CDTF">2022-02-01T10:29:34Z</dcterms:created>
  <dcterms:modified xsi:type="dcterms:W3CDTF">2025-04-03T07:59:39Z</dcterms:modified>
</cp:coreProperties>
</file>