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3" r:id="rId3"/>
    <p:sldId id="305" r:id="rId4"/>
    <p:sldId id="306" r:id="rId5"/>
    <p:sldId id="307" r:id="rId6"/>
    <p:sldId id="308" r:id="rId7"/>
    <p:sldId id="299" r:id="rId8"/>
    <p:sldId id="300" r:id="rId9"/>
    <p:sldId id="310" r:id="rId10"/>
    <p:sldId id="302" r:id="rId11"/>
    <p:sldId id="291" r:id="rId12"/>
    <p:sldId id="292" r:id="rId13"/>
    <p:sldId id="293" r:id="rId14"/>
    <p:sldId id="294" r:id="rId15"/>
    <p:sldId id="275" r:id="rId16"/>
    <p:sldId id="289" r:id="rId17"/>
    <p:sldId id="281" r:id="rId18"/>
    <p:sldId id="276" r:id="rId19"/>
    <p:sldId id="277" r:id="rId20"/>
    <p:sldId id="304" r:id="rId21"/>
    <p:sldId id="283" r:id="rId22"/>
    <p:sldId id="284" r:id="rId23"/>
    <p:sldId id="285" r:id="rId24"/>
    <p:sldId id="286" r:id="rId25"/>
    <p:sldId id="295" r:id="rId26"/>
    <p:sldId id="296" r:id="rId27"/>
    <p:sldId id="297" r:id="rId28"/>
    <p:sldId id="298" r:id="rId29"/>
    <p:sldId id="288" r:id="rId30"/>
    <p:sldId id="303" r:id="rId31"/>
    <p:sldId id="301" r:id="rId32"/>
    <p:sldId id="261" r:id="rId3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40826803625905E-2"/>
          <c:y val="3.2352938477056413E-2"/>
          <c:w val="0.93756377650299938"/>
          <c:h val="0.66938649502830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Евростат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B3-4A9F-B9C4-E7288E50D2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EB3-4A9F-B9C4-E7288E50D2C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EB3-4A9F-B9C4-E7288E50D2C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534B0047-33DF-4E8B-B7BA-6BF2BE1431FA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B3-4A9F-B9C4-E7288E50D2C0}"/>
                </c:ext>
              </c:extLst>
            </c:dLbl>
            <c:dLbl>
              <c:idx val="2"/>
              <c:layout>
                <c:manualLayout>
                  <c:x val="0"/>
                  <c:y val="-5.8305825532442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B3-4A9F-B9C4-E7288E50D2C0}"/>
                </c:ext>
              </c:extLst>
            </c:dLbl>
            <c:dLbl>
              <c:idx val="3"/>
              <c:layout>
                <c:manualLayout>
                  <c:x val="0"/>
                  <c:y val="8.4619843686493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B3-4A9F-B9C4-E7288E50D2C0}"/>
                </c:ext>
              </c:extLst>
            </c:dLbl>
            <c:dLbl>
              <c:idx val="4"/>
              <c:layout>
                <c:manualLayout>
                  <c:x val="-1.3267878466233275E-3"/>
                  <c:y val="8.4619843686493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B3-4A9F-B9C4-E7288E50D2C0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B3-4A9F-B9C4-E7288E50D2C0}"/>
                </c:ext>
              </c:extLst>
            </c:dLbl>
            <c:dLbl>
              <c:idx val="6"/>
              <c:layout>
                <c:manualLayout>
                  <c:x val="0"/>
                  <c:y val="5.8305825532442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B3-4A9F-B9C4-E7288E50D2C0}"/>
                </c:ext>
              </c:extLst>
            </c:dLbl>
            <c:dLbl>
              <c:idx val="7"/>
              <c:layout>
                <c:manualLayout>
                  <c:x val="0"/>
                  <c:y val="2.9152912766221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B3-4A9F-B9C4-E7288E50D2C0}"/>
                </c:ext>
              </c:extLst>
            </c:dLbl>
            <c:dLbl>
              <c:idx val="8"/>
              <c:layout>
                <c:manualLayout>
                  <c:x val="0"/>
                  <c:y val="-2.8395396135287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3-4A9F-B9C4-E7288E50D2C0}"/>
                </c:ext>
              </c:extLst>
            </c:dLbl>
            <c:dLbl>
              <c:idx val="9"/>
              <c:layout>
                <c:manualLayout>
                  <c:x val="0"/>
                  <c:y val="5.8305825532442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B3-4A9F-B9C4-E7288E50D2C0}"/>
                </c:ext>
              </c:extLst>
            </c:dLbl>
            <c:dLbl>
              <c:idx val="10"/>
              <c:layout>
                <c:manualLayout>
                  <c:x val="0"/>
                  <c:y val="-2.5250554364443551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B3-4A9F-B9C4-E7288E50D2C0}"/>
                </c:ext>
              </c:extLst>
            </c:dLbl>
            <c:dLbl>
              <c:idx val="11"/>
              <c:layout>
                <c:manualLayout>
                  <c:x val="0"/>
                  <c:y val="-3.78528764972377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B3-4A9F-B9C4-E7288E50D2C0}"/>
                </c:ext>
              </c:extLst>
            </c:dLbl>
            <c:dLbl>
              <c:idx val="12"/>
              <c:layout>
                <c:manualLayout>
                  <c:x val="0"/>
                  <c:y val="2.6313373152692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B3-4A9F-B9C4-E7288E50D2C0}"/>
                </c:ext>
              </c:extLst>
            </c:dLbl>
            <c:dLbl>
              <c:idx val="18"/>
              <c:layout>
                <c:manualLayout>
                  <c:x val="9.7296651439823807E-17"/>
                  <c:y val="5.8305825532442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B3-4A9F-B9C4-E7288E50D2C0}"/>
                </c:ext>
              </c:extLst>
            </c:dLbl>
            <c:dLbl>
              <c:idx val="19"/>
              <c:layout>
                <c:manualLayout>
                  <c:x val="0"/>
                  <c:y val="1.128264582486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B3-4A9F-B9C4-E7288E50D2C0}"/>
                </c:ext>
              </c:extLst>
            </c:dLbl>
            <c:dLbl>
              <c:idx val="24"/>
              <c:layout>
                <c:manualLayout>
                  <c:x val="2.6532622787946926E-3"/>
                  <c:y val="-5.8331076086806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B3-4A9F-B9C4-E7288E50D2C0}"/>
                </c:ext>
              </c:extLst>
            </c:dLbl>
            <c:dLbl>
              <c:idx val="25"/>
              <c:layout>
                <c:manualLayout>
                  <c:x val="-3.9805627345567522E-3"/>
                  <c:y val="5.8280353279898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B3-4A9F-B9C4-E7288E50D2C0}"/>
                </c:ext>
              </c:extLst>
            </c:dLbl>
            <c:dLbl>
              <c:idx val="27"/>
              <c:layout>
                <c:manualLayout>
                  <c:x val="2.6537084897044995E-3"/>
                  <c:y val="5.8280353279898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B3-4A9F-B9C4-E7288E50D2C0}"/>
                </c:ext>
              </c:extLst>
            </c:dLbl>
            <c:dLbl>
              <c:idx val="28"/>
              <c:layout>
                <c:manualLayout>
                  <c:x val="3.9804582578445609E-3"/>
                  <c:y val="-1.165607065597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B3-4A9F-B9C4-E7288E50D2C0}"/>
                </c:ext>
              </c:extLst>
            </c:dLbl>
            <c:dLbl>
              <c:idx val="31"/>
              <c:layout>
                <c:manualLayout>
                  <c:x val="-5.30741697940889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B3-4A9F-B9C4-E7288E50D2C0}"/>
                </c:ext>
              </c:extLst>
            </c:dLbl>
            <c:dLbl>
              <c:idx val="33"/>
              <c:layout>
                <c:manualLayout>
                  <c:x val="5.3074169794089894E-3"/>
                  <c:y val="2.914017663994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B3-4A9F-B9C4-E7288E50D2C0}"/>
                </c:ext>
              </c:extLst>
            </c:dLbl>
            <c:dLbl>
              <c:idx val="34"/>
              <c:layout>
                <c:manualLayout>
                  <c:x val="-1.326854244852251E-3"/>
                  <c:y val="8.7420529919848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B3-4A9F-B9C4-E7288E50D2C0}"/>
                </c:ext>
              </c:extLst>
            </c:dLbl>
            <c:dLbl>
              <c:idx val="35"/>
              <c:layout>
                <c:manualLayout>
                  <c:x val="2.6537084897044995E-3"/>
                  <c:y val="2.914017663994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B3-4A9F-B9C4-E7288E50D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Лист1!$A$2:$A$27</c:f>
              <c:strCache>
                <c:ptCount val="26"/>
                <c:pt idx="0">
                  <c:v>Украина</c:v>
                </c:pt>
                <c:pt idx="1">
                  <c:v>Россия*</c:v>
                </c:pt>
                <c:pt idx="2">
                  <c:v>Молдова</c:v>
                </c:pt>
                <c:pt idx="3">
                  <c:v>Албания</c:v>
                </c:pt>
                <c:pt idx="4">
                  <c:v>Болгария</c:v>
                </c:pt>
                <c:pt idx="5">
                  <c:v>Сербия</c:v>
                </c:pt>
                <c:pt idx="6">
                  <c:v>Венгрия</c:v>
                </c:pt>
                <c:pt idx="7">
                  <c:v>Турция</c:v>
                </c:pt>
                <c:pt idx="8">
                  <c:v>Латвия</c:v>
                </c:pt>
                <c:pt idx="9">
                  <c:v>Румыния</c:v>
                </c:pt>
                <c:pt idx="10">
                  <c:v>Словакия</c:v>
                </c:pt>
                <c:pt idx="11">
                  <c:v>Чехия</c:v>
                </c:pt>
                <c:pt idx="12">
                  <c:v>Эстония</c:v>
                </c:pt>
                <c:pt idx="13">
                  <c:v>Греция</c:v>
                </c:pt>
                <c:pt idx="14">
                  <c:v>Кипр</c:v>
                </c:pt>
                <c:pt idx="15">
                  <c:v>Португалия</c:v>
                </c:pt>
                <c:pt idx="16">
                  <c:v>Литва</c:v>
                </c:pt>
                <c:pt idx="17">
                  <c:v>Польша</c:v>
                </c:pt>
                <c:pt idx="18">
                  <c:v>США</c:v>
                </c:pt>
                <c:pt idx="19">
                  <c:v>Словения</c:v>
                </c:pt>
                <c:pt idx="20">
                  <c:v>Испания</c:v>
                </c:pt>
                <c:pt idx="21">
                  <c:v>Франция</c:v>
                </c:pt>
                <c:pt idx="22">
                  <c:v>Бельгия</c:v>
                </c:pt>
                <c:pt idx="23">
                  <c:v>Германия</c:v>
                </c:pt>
                <c:pt idx="24">
                  <c:v>Нидерланды</c:v>
                </c:pt>
                <c:pt idx="25">
                  <c:v>Люксембург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182</c:v>
                </c:pt>
                <c:pt idx="1">
                  <c:v>245</c:v>
                </c:pt>
                <c:pt idx="2">
                  <c:v>285</c:v>
                </c:pt>
                <c:pt idx="3">
                  <c:v>408</c:v>
                </c:pt>
                <c:pt idx="4">
                  <c:v>551</c:v>
                </c:pt>
                <c:pt idx="5">
                  <c:v>619</c:v>
                </c:pt>
                <c:pt idx="6">
                  <c:v>707</c:v>
                </c:pt>
                <c:pt idx="7">
                  <c:v>708</c:v>
                </c:pt>
                <c:pt idx="8">
                  <c:v>740</c:v>
                </c:pt>
                <c:pt idx="9">
                  <c:v>814</c:v>
                </c:pt>
                <c:pt idx="10">
                  <c:v>816</c:v>
                </c:pt>
                <c:pt idx="11">
                  <c:v>826</c:v>
                </c:pt>
                <c:pt idx="12">
                  <c:v>886</c:v>
                </c:pt>
                <c:pt idx="13">
                  <c:v>968</c:v>
                </c:pt>
                <c:pt idx="14">
                  <c:v>1000</c:v>
                </c:pt>
                <c:pt idx="15">
                  <c:v>1015</c:v>
                </c:pt>
                <c:pt idx="16">
                  <c:v>1038</c:v>
                </c:pt>
                <c:pt idx="17">
                  <c:v>1091</c:v>
                </c:pt>
                <c:pt idx="18">
                  <c:v>1210</c:v>
                </c:pt>
                <c:pt idx="19">
                  <c:v>1278</c:v>
                </c:pt>
                <c:pt idx="20">
                  <c:v>1381</c:v>
                </c:pt>
                <c:pt idx="21">
                  <c:v>1802</c:v>
                </c:pt>
                <c:pt idx="22">
                  <c:v>2070</c:v>
                </c:pt>
                <c:pt idx="23">
                  <c:v>2161</c:v>
                </c:pt>
                <c:pt idx="24">
                  <c:v>2193</c:v>
                </c:pt>
                <c:pt idx="25">
                  <c:v>2638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EB3-4A9F-B9C4-E7288E50D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8426496"/>
        <c:axId val="78428800"/>
      </c:barChart>
      <c:catAx>
        <c:axId val="7842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28800"/>
        <c:crosses val="autoZero"/>
        <c:auto val="1"/>
        <c:lblAlgn val="ctr"/>
        <c:lblOffset val="100"/>
        <c:noMultiLvlLbl val="0"/>
      </c:catAx>
      <c:valAx>
        <c:axId val="784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26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3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1061" y="3781731"/>
            <a:ext cx="11513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Коломейцев Николай Васильевич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Председателя Государственной Думы  комитета по труду, социальной политики и делам ветеранов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1061" y="1820075"/>
            <a:ext cx="116728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будущего: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экономики освоения средств к экономике решения проблем</a:t>
            </a:r>
            <a:endParaRPr lang="ru-RU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169"/>
            <a:ext cx="12192000" cy="51293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 defTabSz="457200">
              <a:lnSpc>
                <a:spcPct val="107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Задолженность по кредитам субъектов МСП на начало 2024 года составила 12,43 трлн рублей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450215" defTabSz="45720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год этот показатель увеличился на 29,4%. 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defTabSz="45720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Суммарный объём задолженности по ипотеке на первичном и вторичном рынках составил  на конец апреля 2024 года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18,6 трлн рублей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788" y="753382"/>
            <a:ext cx="11316928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ВВП России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 на начало декабря 2024 г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рост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4,2%.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премьер-министра РФ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М.Мишустина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Обрабатывающая промышленность  показала рост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8,1%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Опережающий рост показали автопром и машиностроение. 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работников, занятых в обрабатывающей промышленности, выросло на 3,9%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 в России низкая — 2,3%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минимальный показатель среди большинства ведущих экономик мира и развивающихся стран. 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вклад в динамику промышленности вносит обрабатывающее производство.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ctr"/>
              </a:tabLst>
            </a:pP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788" y="753382"/>
            <a:ext cx="11316928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деловой активности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PMI) в обрабатывающих отраслях России по итогам ноября 2024 года вырос с 50,6 до 51,3 (данные исследования S&amp;P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использования производственных мощностей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в добывающем, так и в обрабатывающем секторах экономики вырос к ноябрю 2024 г. на 1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составил 57% и 61%, соответственно.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инвестиций в основной капитал в РФ по итогам января — сентября 2024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8,6%. При этом за аналогичный период прошлого года темпы роста были выше — 10,5%. 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производственных  затрат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выросла до максимума с октября 2023 года.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ctr"/>
              </a:tabLst>
            </a:pP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536" y="329312"/>
            <a:ext cx="1131692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роста цен на бензин в ИПЦ значительный – порядка 5%.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декабре 2024 г. по сравнению с ценами конца декабря 2023 года стоимость бензина марки АИ-92 выросла на 8,4%, марки АИ-95 — на 8,6%, а марки АИ-98  — на 18,5%, в среднем — 9,8%. 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растут акцизы на топливо, вино, табак, газированные напитки.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с 1 мая 2024 года акцизы на вино вырастут в 3 раза: с 34 до 108 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/литр.  Ставка на игристые вина поднимется с 45 до 141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литр. Стоимость акциза будет подниматься и в последующие годы.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закон по введению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госмонополии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спирт и табак в РФ. Баланс интересов государства и потребителей в полной мере может обеспечить только полная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госмонополия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спирт и алкогольную продукцию.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данным  Минэкономразвития России, годовая инфляция за период по  состоянию на начало  декабря ускорилась до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9,07%,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  данным Росстата — 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8,34%.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ctr"/>
              </a:tabLst>
            </a:pP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110" y="0"/>
            <a:ext cx="1158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Рентабельность промышленного производства в РФ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70174"/>
              </p:ext>
            </p:extLst>
          </p:nvPr>
        </p:nvGraphicFramePr>
        <p:xfrm>
          <a:off x="119270" y="463827"/>
          <a:ext cx="11984239" cy="576469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9037982">
                  <a:extLst>
                    <a:ext uri="{9D8B030D-6E8A-4147-A177-3AD203B41FA5}">
                      <a16:colId xmlns:a16="http://schemas.microsoft.com/office/drawing/2014/main" val="3474121883"/>
                    </a:ext>
                  </a:extLst>
                </a:gridCol>
                <a:gridCol w="2946257">
                  <a:extLst>
                    <a:ext uri="{9D8B030D-6E8A-4147-A177-3AD203B41FA5}">
                      <a16:colId xmlns:a16="http://schemas.microsoft.com/office/drawing/2014/main" val="3125353572"/>
                    </a:ext>
                  </a:extLst>
                </a:gridCol>
              </a:tblGrid>
              <a:tr h="39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Наименование вида экономической деятельности 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Рентабельность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4216523963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пищевых продуктов, напитков, табачных изделий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18,6%.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2466830904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текстильных изделий, одежды.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11,1%.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2970319615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кожи и изделий из кожи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11%.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1753841254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древесины и производство изделий из дерева и пробки, кроме мебели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5,3%.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1103214548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бумаги и бумажных изделий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7,2%.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2798161238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Полиграфическая деятельность и копирование носителей информации.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10,3%.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3919788207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кокса и нефтепродуктов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4,5%.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128452900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химических веществ и химических продуктов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5,3%.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4183435706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5,9%.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135856482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резиновых и пластмассовых изделий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9,0%.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3857282729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прочей неметаллической минеральной продукции.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11,5%.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1977621877"/>
                  </a:ext>
                </a:extLst>
              </a:tr>
              <a:tr h="536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Металлургическое производство и производство готовых металлических изделий кроме машин и оборудования 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7,0%.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3959229395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машин и оборудования, не включённое в другие группировки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13,1%.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4285218142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компьютеров, электронных и оптических изделий.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14,6%.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3692620696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электрического оборудования.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10,0%.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2264577717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автотранспортных средств, прицепов и полуприцепов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7,3%.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907306576"/>
                  </a:ext>
                </a:extLst>
              </a:tr>
              <a:tr h="302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7,7%.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9" marR="67449" marT="0" marB="0"/>
                </a:tc>
                <a:extLst>
                  <a:ext uri="{0D108BD9-81ED-4DB2-BD59-A6C34878D82A}">
                    <a16:rowId xmlns:a16="http://schemas.microsoft.com/office/drawing/2014/main" val="631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14082"/>
              </p:ext>
            </p:extLst>
          </p:nvPr>
        </p:nvGraphicFramePr>
        <p:xfrm>
          <a:off x="407850" y="678877"/>
          <a:ext cx="11260183" cy="5172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550">
                  <a:extLst>
                    <a:ext uri="{9D8B030D-6E8A-4147-A177-3AD203B41FA5}">
                      <a16:colId xmlns:a16="http://schemas.microsoft.com/office/drawing/2014/main" val="35220077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60792495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111780308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3418513289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564597972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478358456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93219906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666928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58781785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41407998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583291834"/>
                    </a:ext>
                  </a:extLst>
                </a:gridCol>
                <a:gridCol w="1121953">
                  <a:extLst>
                    <a:ext uri="{9D8B030D-6E8A-4147-A177-3AD203B41FA5}">
                      <a16:colId xmlns:a16="http://schemas.microsoft.com/office/drawing/2014/main" val="2653199431"/>
                    </a:ext>
                  </a:extLst>
                </a:gridCol>
              </a:tblGrid>
              <a:tr h="587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821950"/>
                  </a:ext>
                </a:extLst>
              </a:tr>
              <a:tr h="686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инфляция,%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11,36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12,91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4,91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468924"/>
                  </a:ext>
                </a:extLst>
              </a:tr>
              <a:tr h="275492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Ключевая ставка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8,0-10,5-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17,0-15,0-14,0-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10,5-10,0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8,5-8,2-7,75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7,75-7,25-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7,75-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7,5-7,25-7,0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6,25-6,0-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20,0-17,0-14,0-11,0-9,5-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7,5-8,5-12,0-13,0-15,0-16,0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5052"/>
                  </a:ext>
                </a:extLst>
              </a:tr>
              <a:tr h="615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6509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79090" y="34332"/>
            <a:ext cx="8014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среднегодовой инфляции в РФ в 2014-2024 гг.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2" y="160026"/>
            <a:ext cx="11661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ctr"/>
              </a:tabLs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Минфина России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 состоянию на 1 декабря 2024 г.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объём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Фонда национального благосостояния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ФНБ  составил 13,1 трлн, руб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что на  1,1трлн.руб. больше, чем по состоянию на 1.01. 2024 г. (эквивалент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$121,6 млрд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.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97424"/>
              </p:ext>
            </p:extLst>
          </p:nvPr>
        </p:nvGraphicFramePr>
        <p:xfrm>
          <a:off x="206477" y="1192696"/>
          <a:ext cx="11759383" cy="4893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8921">
                  <a:extLst>
                    <a:ext uri="{9D8B030D-6E8A-4147-A177-3AD203B41FA5}">
                      <a16:colId xmlns:a16="http://schemas.microsoft.com/office/drawing/2014/main" val="1697542794"/>
                    </a:ext>
                  </a:extLst>
                </a:gridCol>
                <a:gridCol w="2940154">
                  <a:extLst>
                    <a:ext uri="{9D8B030D-6E8A-4147-A177-3AD203B41FA5}">
                      <a16:colId xmlns:a16="http://schemas.microsoft.com/office/drawing/2014/main" val="2776450134"/>
                    </a:ext>
                  </a:extLst>
                </a:gridCol>
                <a:gridCol w="2940154">
                  <a:extLst>
                    <a:ext uri="{9D8B030D-6E8A-4147-A177-3AD203B41FA5}">
                      <a16:colId xmlns:a16="http://schemas.microsoft.com/office/drawing/2014/main" val="4022971244"/>
                    </a:ext>
                  </a:extLst>
                </a:gridCol>
                <a:gridCol w="2940154">
                  <a:extLst>
                    <a:ext uri="{9D8B030D-6E8A-4147-A177-3AD203B41FA5}">
                      <a16:colId xmlns:a16="http://schemas.microsoft.com/office/drawing/2014/main" val="3634696060"/>
                    </a:ext>
                  </a:extLst>
                </a:gridCol>
              </a:tblGrid>
              <a:tr h="4240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90880" algn="ct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	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млрд $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млрд руб.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%% к ВВП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828348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13 096,8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041692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01.11.2024		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131,13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12 726,20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160863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137,92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12 787,13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498699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133,42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12 165,77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255603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142,22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12 277,51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065535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146,96	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12 601,67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406911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141,49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12 703,81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72492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01.05.2024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138,93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12 750,84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834731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12 534,41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311685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133,44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12 258,66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642104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133,53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11 922,37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6,2%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904747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133,41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11 965,07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7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8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8" y="870857"/>
            <a:ext cx="11331019" cy="5437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72341" y="144921"/>
            <a:ext cx="10824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Активы Фонда национального благосостояния  % к ВВП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395" y="426720"/>
            <a:ext cx="11005457" cy="58535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4229" y="80294"/>
            <a:ext cx="8290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объем активов банков РФ в % ВВП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56548"/>
              </p:ext>
            </p:extLst>
          </p:nvPr>
        </p:nvGraphicFramePr>
        <p:xfrm>
          <a:off x="291548" y="369332"/>
          <a:ext cx="11649328" cy="594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541531111"/>
                    </a:ext>
                  </a:extLst>
                </a:gridCol>
                <a:gridCol w="2464904">
                  <a:extLst>
                    <a:ext uri="{9D8B030D-6E8A-4147-A177-3AD203B41FA5}">
                      <a16:colId xmlns:a16="http://schemas.microsoft.com/office/drawing/2014/main" val="4091302572"/>
                    </a:ext>
                  </a:extLst>
                </a:gridCol>
                <a:gridCol w="2093844">
                  <a:extLst>
                    <a:ext uri="{9D8B030D-6E8A-4147-A177-3AD203B41FA5}">
                      <a16:colId xmlns:a16="http://schemas.microsoft.com/office/drawing/2014/main" val="4268571312"/>
                    </a:ext>
                  </a:extLst>
                </a:gridCol>
                <a:gridCol w="2823380">
                  <a:extLst>
                    <a:ext uri="{9D8B030D-6E8A-4147-A177-3AD203B41FA5}">
                      <a16:colId xmlns:a16="http://schemas.microsoft.com/office/drawing/2014/main" val="3411907784"/>
                    </a:ext>
                  </a:extLst>
                </a:gridCol>
              </a:tblGrid>
              <a:tr h="341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денежной массы (М2) в 2014 – 2024 гг.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35084"/>
                  </a:ext>
                </a:extLst>
              </a:tr>
              <a:tr h="453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762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масса (М2), млрд руб.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Наличные деньги (М0), млрд руб.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масса в % ВВП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37734546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31 155,6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6 985,6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54717611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31 615,7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7 171,5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28219749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35 179,7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7 239,1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44,87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44650479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38 418,0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7 714,8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46,21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63734183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42 442,2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8 446,0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45,36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54807972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47 109,3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10 062,0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47,13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92746534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58 651,0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12 900,0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00288865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66 252,0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13 200,0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94431540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82 388,0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15 435,0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7332138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84 000,0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16 390,0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89568827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1.10.24.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108 200,0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16 738,0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 году 55,0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61648186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1.12.24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111 100,0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16 795,7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 году 56,0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31134897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1.01.25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117 256,4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17 274.0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 2024 г. 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58,0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45052143"/>
                  </a:ext>
                </a:extLst>
              </a:tr>
              <a:tr h="905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1.02.25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57150" marT="38100" marB="381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116 590,3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16 807,3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*) оценка объема ВВП за 2024 г. - 200 трлн 39,5 млрд рублей.  Ист. ЦБ РФ 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758905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73828" y="0"/>
            <a:ext cx="7451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денежной массы (М2) в 2014 – 2024 гг.</a:t>
            </a:r>
            <a:br>
              <a:rPr lang="ru-RU" sz="2200" dirty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20" y="195942"/>
            <a:ext cx="1170431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2024 г. в РФ: экономический аспект</a:t>
            </a:r>
          </a:p>
          <a:p>
            <a:pPr lvl="0" algn="ctr" defTabSz="457200">
              <a:spcBef>
                <a:spcPts val="1000"/>
              </a:spcBef>
              <a:buClr>
                <a:srgbClr val="5FCBEF"/>
              </a:buClr>
              <a:buSzPct val="80000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состоянии российской экономики   РФ  в 2024 г.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по стране в 2024 г. динамика ключевых социально-экономических показателей находилась в положительной зоне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физического объёма промышленного производства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январь-октябрь составил 104,8%,  66 регионов России за этот период показали рост промышленного производства. 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 розничной торговли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сопоставимых ценах увеличился на 7,8% (рост наблюдается в 83 регионах РФ), розничные продажи составили 45,066 трлн рублей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платных услуг населению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на 3,5% (рост в 71 регионе РФ ). 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г. в РФ: экономический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9" y="0"/>
            <a:ext cx="9344298" cy="62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0320" y="-872687"/>
            <a:ext cx="1224834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Минимальная месячная заработная плата в европейских странах и США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по состоянию на 1 квартал 2025 года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b="1" dirty="0"/>
              <a:t>по данным </a:t>
            </a:r>
            <a:r>
              <a:rPr lang="ru-RU" b="1" dirty="0" err="1"/>
              <a:t>Евростата</a:t>
            </a:r>
            <a:r>
              <a:rPr lang="ru-RU" b="1" dirty="0"/>
              <a:t>, евро.</a:t>
            </a:r>
            <a:endParaRPr lang="ru-RU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37911544"/>
              </p:ext>
            </p:extLst>
          </p:nvPr>
        </p:nvGraphicFramePr>
        <p:xfrm>
          <a:off x="650240" y="896302"/>
          <a:ext cx="10820400" cy="455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7066" y="5446840"/>
            <a:ext cx="9566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расчет ФНПР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данных ЦБ РФ о курсе рубля к евро (по состоянию на 22.03.2025 курс составляет 1 к 91,4). </a:t>
            </a:r>
            <a:b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использовании среднегодового курса евро за 2024 год (1 к 100,2801) сумма еще меньше – 224 евро.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06182"/>
              </p:ext>
            </p:extLst>
          </p:nvPr>
        </p:nvGraphicFramePr>
        <p:xfrm>
          <a:off x="0" y="439000"/>
          <a:ext cx="12192000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530">
                  <a:extLst>
                    <a:ext uri="{9D8B030D-6E8A-4147-A177-3AD203B41FA5}">
                      <a16:colId xmlns:a16="http://schemas.microsoft.com/office/drawing/2014/main" val="988479143"/>
                    </a:ext>
                  </a:extLst>
                </a:gridCol>
                <a:gridCol w="4887510">
                  <a:extLst>
                    <a:ext uri="{9D8B030D-6E8A-4147-A177-3AD203B41FA5}">
                      <a16:colId xmlns:a16="http://schemas.microsoft.com/office/drawing/2014/main" val="2160417945"/>
                    </a:ext>
                  </a:extLst>
                </a:gridCol>
                <a:gridCol w="5594960">
                  <a:extLst>
                    <a:ext uri="{9D8B030D-6E8A-4147-A177-3AD203B41FA5}">
                      <a16:colId xmlns:a16="http://schemas.microsoft.com/office/drawing/2014/main" val="1300155744"/>
                    </a:ext>
                  </a:extLst>
                </a:gridCol>
              </a:tblGrid>
              <a:tr h="392712">
                <a:tc>
                  <a:txBody>
                    <a:bodyPr/>
                    <a:lstStyle/>
                    <a:p>
                      <a:pPr lvl="0"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мире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 месячная заработная плата, </a:t>
                      </a:r>
                      <a:b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долларов США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257495665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579250515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Маврикий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945421330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Исландия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981816286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Люксембург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942347223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Папуа-Новая Гвинея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371465571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187188840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Зеландия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682932603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210003988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Ирландия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884631310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Недерланды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383356853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918913263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 Корея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237711675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638441655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Саудовская Авария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987837163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Турция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167234756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Гондурас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035081181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Туркменистан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636220215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Аргентина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766387924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582818398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Молдова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110427944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321254806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Ирак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185627461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ЮАР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787357774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301970182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521604643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5801837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32523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Минимальная месячная заработная плата в странах мира по состоянию на декабрь 2024 года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организации «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ranking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долларов США.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52056"/>
              </p:ext>
            </p:extLst>
          </p:nvPr>
        </p:nvGraphicFramePr>
        <p:xfrm>
          <a:off x="0" y="-2"/>
          <a:ext cx="12191999" cy="629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643">
                  <a:extLst>
                    <a:ext uri="{9D8B030D-6E8A-4147-A177-3AD203B41FA5}">
                      <a16:colId xmlns:a16="http://schemas.microsoft.com/office/drawing/2014/main" val="1558722453"/>
                    </a:ext>
                  </a:extLst>
                </a:gridCol>
                <a:gridCol w="4392790">
                  <a:extLst>
                    <a:ext uri="{9D8B030D-6E8A-4147-A177-3AD203B41FA5}">
                      <a16:colId xmlns:a16="http://schemas.microsoft.com/office/drawing/2014/main" val="4134149890"/>
                    </a:ext>
                  </a:extLst>
                </a:gridCol>
                <a:gridCol w="4289566">
                  <a:extLst>
                    <a:ext uri="{9D8B030D-6E8A-4147-A177-3AD203B41FA5}">
                      <a16:colId xmlns:a16="http://schemas.microsoft.com/office/drawing/2014/main" val="611552404"/>
                    </a:ext>
                  </a:extLst>
                </a:gridCol>
              </a:tblGrid>
              <a:tr h="6197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Пенсия (указано в национальной валюте страны)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Пенсия (указано в долларах США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7724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Австралия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1505 австралийских долларов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079176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Австрия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7279865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Азербайджан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 азербайджанских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манатов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9378752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Аргентина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5446 песо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3876165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Белоруссия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 белорусских рубля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2973961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Болгария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489 левов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2957896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Бразилия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1250 бразильских реалов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6307110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Великобритания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 фунт стерлингов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93468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Венгрия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135 000 форинтов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1917870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Германия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782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8933182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Греция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722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046572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756379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Израиль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5300 шекелей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8156392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Иран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80 250 иранских риалов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3735279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Ирландия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1071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6655534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Испания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903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6214405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Италия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8561362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Казахстан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94 733 тенге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6021729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Канада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 канадских долларов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2232634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Кипр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9418524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Корея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910 000 корейских вон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3688128"/>
                  </a:ext>
                </a:extLst>
              </a:tr>
              <a:tr h="242422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Кувейт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 кувейтских динаров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0234288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Литва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163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5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28386"/>
              </p:ext>
            </p:extLst>
          </p:nvPr>
        </p:nvGraphicFramePr>
        <p:xfrm>
          <a:off x="0" y="-1"/>
          <a:ext cx="12191999" cy="641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71">
                  <a:extLst>
                    <a:ext uri="{9D8B030D-6E8A-4147-A177-3AD203B41FA5}">
                      <a16:colId xmlns:a16="http://schemas.microsoft.com/office/drawing/2014/main" val="1558722453"/>
                    </a:ext>
                  </a:extLst>
                </a:gridCol>
                <a:gridCol w="4548253">
                  <a:extLst>
                    <a:ext uri="{9D8B030D-6E8A-4147-A177-3AD203B41FA5}">
                      <a16:colId xmlns:a16="http://schemas.microsoft.com/office/drawing/2014/main" val="4134149890"/>
                    </a:ext>
                  </a:extLst>
                </a:gridCol>
                <a:gridCol w="4045375">
                  <a:extLst>
                    <a:ext uri="{9D8B030D-6E8A-4147-A177-3AD203B41FA5}">
                      <a16:colId xmlns:a16="http://schemas.microsoft.com/office/drawing/2014/main" val="611552404"/>
                    </a:ext>
                  </a:extLst>
                </a:gridCol>
              </a:tblGrid>
              <a:tr h="8626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Пенсия (указано в национальной валюте страны)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Пенсия (указано в долларах США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7724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Мексика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18000 мексиканских песо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079176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Нидерланды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7279865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Новая Зеландия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 новозеландских долларов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9378752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Норвегия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20 925 норвежских крон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3876165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Объединенные Арабские Эмираты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10 200 дирхамов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2973961"/>
                  </a:ext>
                </a:extLst>
              </a:tr>
              <a:tr h="2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Польша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2500 злотых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2957896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Португалия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6307110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Румыния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1071  лей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93468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24 060 рублей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1917870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Сингапур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сингапурских долларов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8933182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Словакия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046572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Соединённые Штаты Америки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1 503 доллара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756379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Турецкая Республика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 турецких лир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8156392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Финляндия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1 632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3735279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6655534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Хорватия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2500 кун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6214405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Чехия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14 373 кроны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8561362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Чили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157 952 чилийских песо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6021729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Швейцария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1 953 франков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2232634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Швеция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10000 крон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9418524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Эстония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 евро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3688128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Япония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023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2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522" y="303441"/>
            <a:ext cx="11953461" cy="551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 обеспечению развития российской экономики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устойчивого обеспечения поступления средств в  бюджет  необходимы поправки в бюджетный кодекс с целью отмены «бюджетного правила».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рубля должен устанавливаться не по результатам торгов 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Мосбирже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 паритету покупательной способности по основным мировым валютам. Согласно расчетам экспертов  курс рубля по паритету покупательной способности (ППС) втрое ниже существующего курса и составляет 32,07 руб. за один доллар.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маневр в нефтяной сфере и механизм возвратного акциза сложный и не всегда прозрачный, так как трудно обеспечить в рамках постоянно меняющихся цен и условий экспорта российской  нефтяной продукции прозрачность и релевантность этого механизма.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совершенствования законодательного регулирования механизмов акцизного обложения необходимо: гармонизация ставок акцизов, установленных в России и в государствах-членах ЕАЭС;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госмонополию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спирт и алкогольную продукцию.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пересмотр бюджетной политики и денежно-кредитной политики в части обоснованности роста госдолга РФ и расходов на его обслуживание.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закрепление в законе о ЦБ РФ  цели участия, как самого ЦБ РФ, так и госбанков в обеспечении экономического роста в стране.</a:t>
            </a:r>
          </a:p>
        </p:txBody>
      </p:sp>
    </p:spTree>
    <p:extLst>
      <p:ext uri="{BB962C8B-B14F-4D97-AF65-F5344CB8AC3E}">
        <p14:creationId xmlns:p14="http://schemas.microsoft.com/office/powerpoint/2010/main" val="18529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522" y="303441"/>
            <a:ext cx="11953461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инвестиционной активности в РФ необходим федеральный закон «Об амортизационной политике в Российской Федерации».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увеличения инвестиционной активности в РФ  целесообразно перенести налоговое бремя с производственного сектора РФ на богатые слои населения с помощью перехода к прогрессивной шкале подоходного налога.  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Целесообразно ввести норму  минимального необлагаемого дохода, которая  есть практически во всех странах Европы, а также в США и в Китае.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гг.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дефицит кадров стал главной проблемой предприятий и серьезным риском для экономики. Более 80% компаний указали на кадровый голод.</a:t>
            </a:r>
          </a:p>
          <a:p>
            <a:pPr marL="342900" lvl="0" indent="-342900" defTabSz="457200" fontAlgn="base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10 мес. 2024 года в РФ в стране родилось 920,2 тысяч детей или 8,4 на тысячу населения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 аналогичный период 2023 года 953,2 тысяч детей или 8,7 на тысячу населения). За тот же период в стране умерло 1,36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млн.чел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(за аналогичный период 2023 года 1,3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млн.чел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Превышение числа умерших над родившимися составило 440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522" y="303441"/>
            <a:ext cx="11953461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для того, чтобы оставаться в пятерке ведущих экономик мира и претендовать на четвертое место по объему ВВП ППС, надо обеспечить рост экономики  на уровне 5%.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приумножить свои позиции в долгосрочной перспективе, рост должен быть на уровне 7–10%. Такой рост показывает, например Индия - рост по итогам 2023 года — 7,3%.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дефицита трудовых ресурсов в реальном секторе экономики в России необходимо  совершенствовать структуру занятости  населения в сторону ограничения разрастания сферы услуг.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обеспечить  приоритет  государственных и социальных задач над коммерческими или узкоотраслевыми, ведь в РФ высокая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маржинальность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банковского сектора происходит на фоне недофинансирования производства, науки и инноваций.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банковского сектора  по прогнозам ЦБ РФ  составит в 2024 г 3,5-3,8 трлн рублей, в 2023 г – 3,3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трлн.руб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539" y="276937"/>
            <a:ext cx="11661913" cy="579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ЦБ РФ на состояние Российской экономики.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ЦБ РФ регулируется специальными законодательными актами, в частности Федеральным законом «О Центральном банке Российской Федерации»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 РФ имеет серьезные рычаги влияния на экономику государства, но при этом в Законе о ЦБ РФ   за  ним не закреплена цель по обеспечению экономического роста.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влияния деятельности ЦБ РФ в 2024 г. на состояние экономики России.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национальной валюты - основная конституционная задача ЦБ РФ.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официальных данных, рубль с начала 2024 г.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подешевел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доллара на 18,22 рубля, или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20,5 %.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4229" y="80294"/>
            <a:ext cx="8290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0"/>
            <a:ext cx="9306560" cy="62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5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1" y="409302"/>
            <a:ext cx="11663680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продукции сельского хозяйства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выросло в 45 регионах РФ</a:t>
            </a:r>
          </a:p>
          <a:p>
            <a:pPr marL="457200" lvl="0" indent="-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денежные доходы населения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выросли по данным Росстата более чем на 8%  в 84 регионах  РФ. </a:t>
            </a:r>
          </a:p>
          <a:p>
            <a:pPr marL="457200" lvl="0" indent="-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федерального бюджета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составили  по оценке  Минфина России  к началу ноября 2024 г.— 29 трлн 668 млрд рублей. 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г. в РФ: экономический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4229" y="80294"/>
            <a:ext cx="8290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80294"/>
            <a:ext cx="11184835" cy="6034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2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042" y="147817"/>
            <a:ext cx="1130410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июне–октябре 2024 года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целый ряд показателей указывал на замедление темпов экономического роста в стране. При этом, инфляция растет, а ключевая ставка увеличена уже до 21%.(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декабря возможно дальнейшее повышение).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происходит формирование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стагфляционных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в российской экономике.  Экономический рост все больше замедляется, инфляция растет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на 2025 г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с 1 января 2025 года существенно повышается налоговая нагрузка в российской экономике, что  не повысит факторы для обеспечения экономического роста. 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радикально снизить темпы роста цен в России, и, при этом обеспечить экономический рост, необходимо скоординировать действия ЦБ РФ в области денежно-кредитной политики, Минфина  России в области бюджетной политики и Минэкономразвития  России как ответственного за экономический рост.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0880" y="4432663"/>
            <a:ext cx="5685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05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023" y="775062"/>
            <a:ext cx="10537371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26 трлн 889 млрд рублей,  что выше уровня предыдущего 2023 года на 23,7%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 России повысил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оценку дефицита бюджета  за  2024 г. до 3,3 трлн. руб. с 2,1 трлн. руб.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федерального бюджета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составили  по оценке  Минфина России  к началу ноября 2024 г.— 29 трлн 668 млрд рублей. 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26 трлн 889 млрд рублей,  что выше уровня предыдущего 2023 года на 23,7%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 России повысил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оценку дефицита бюджета  за  2024 г. до 3,3 трлн. руб. с 2,1 трлн. руб.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Нефтегазовые доходы федерального бюджета в ноябре 2024 г. составили 802 млрд руб.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снизившись как к октябрю 2024 г (сразу на 34%), так и к ноябрю 2023 года (на 17%).</a:t>
            </a:r>
          </a:p>
        </p:txBody>
      </p:sp>
    </p:spTree>
    <p:extLst>
      <p:ext uri="{BB962C8B-B14F-4D97-AF65-F5344CB8AC3E}">
        <p14:creationId xmlns:p14="http://schemas.microsoft.com/office/powerpoint/2010/main" val="552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339633"/>
            <a:ext cx="10537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снижения цен на нефть усилились отрицательные эффекты налогового манёвра: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удорожание нефтяного сырья на НПЗ, как следствие, рост цен на нефтепродукты и снижение рентабельности нефтепереработки;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-ухудшение условий работы малых независимых нефтяных компаний, ориентированных на поставку сырья потребителям на внутреннем рынке;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рентабельности разработки месторождений с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трудноизвлекаемыми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запасами нефти.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субсидирования поставок на внутренний рынок через схему возвратного акциза сложный и не всегда прозрачный, так как сложно обеспечить в рамках постоянно меняющихся цен и условий экспорта прозрачность и релевантность этого механизма. Введение демпфера не решает проблему корректировки цен внутреннего рынка.</a:t>
            </a:r>
          </a:p>
        </p:txBody>
      </p:sp>
    </p:spTree>
    <p:extLst>
      <p:ext uri="{BB962C8B-B14F-4D97-AF65-F5344CB8AC3E}">
        <p14:creationId xmlns:p14="http://schemas.microsoft.com/office/powerpoint/2010/main" val="15317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6" y="198511"/>
            <a:ext cx="10645014" cy="5932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6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539" y="0"/>
            <a:ext cx="11661913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2970213" algn="ctr"/>
              </a:tabLst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вывоза капитала из России (по данным ЦБ РФ)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96751"/>
              </p:ext>
            </p:extLst>
          </p:nvPr>
        </p:nvGraphicFramePr>
        <p:xfrm>
          <a:off x="2" y="410823"/>
          <a:ext cx="12191997" cy="6273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412">
                  <a:extLst>
                    <a:ext uri="{9D8B030D-6E8A-4147-A177-3AD203B41FA5}">
                      <a16:colId xmlns:a16="http://schemas.microsoft.com/office/drawing/2014/main" val="2247083201"/>
                    </a:ext>
                  </a:extLst>
                </a:gridCol>
                <a:gridCol w="4120653">
                  <a:extLst>
                    <a:ext uri="{9D8B030D-6E8A-4147-A177-3AD203B41FA5}">
                      <a16:colId xmlns:a16="http://schemas.microsoft.com/office/drawing/2014/main" val="1625727013"/>
                    </a:ext>
                  </a:extLst>
                </a:gridCol>
                <a:gridCol w="2450066">
                  <a:extLst>
                    <a:ext uri="{9D8B030D-6E8A-4147-A177-3AD203B41FA5}">
                      <a16:colId xmlns:a16="http://schemas.microsoft.com/office/drawing/2014/main" val="1356351778"/>
                    </a:ext>
                  </a:extLst>
                </a:gridCol>
                <a:gridCol w="4243866">
                  <a:extLst>
                    <a:ext uri="{9D8B030D-6E8A-4147-A177-3AD203B41FA5}">
                      <a16:colId xmlns:a16="http://schemas.microsoft.com/office/drawing/2014/main" val="1111999500"/>
                    </a:ext>
                  </a:extLst>
                </a:gridCol>
              </a:tblGrid>
              <a:tr h="340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Отток/ввоз в млрд. долларов  (-,+)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Отток/ввоз в млрд. долларов ( -,+)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061156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-154,1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471166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-56,9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971144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-23,8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62344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-18,2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-31,3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6670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-76,0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642367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- 65,7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117558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-24,8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-54,0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395008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- 74,0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947377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-253,09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847588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-48,0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123367"/>
                  </a:ext>
                </a:extLst>
              </a:tr>
              <a:tr h="32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(6 мес)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-46,0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7227"/>
                  </a:ext>
                </a:extLst>
              </a:tr>
              <a:tr h="287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-1 347,1  млрд $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568962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43880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140277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-133,6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992831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-57,5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178209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-30,8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552861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-81,4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377631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-53,9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939729"/>
                  </a:ext>
                </a:extLst>
              </a:tr>
              <a:tr h="25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14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2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054" y="108060"/>
            <a:ext cx="11873946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стагфляции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падение выпуска при повышенных инфляционных тенденциях. После периода бурного роста экономика начала замедляться, а оптимизм предприятий — снижаться.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(к концу 2024 г.) в экономике РФ фиксируются показатели, свидетельствующие о снижении экономического роста: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общего индекса бизнес-климата с 6,8 до 5,7 пункта (данные ЦБ РФ). Это происходит на фоне резкого ухудшения оценок текущего выпуска и спроса (впервые с первого квартала 2023 года) — до минимумов конца 2022-го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снизилась погрузка на сети РЖД за январь — ноябрь 2024 года, и составила 1 082,1 млн тонн, что на 4,4% меньше, чем за аналогичный период прошлого года; 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грузооборот на ж/д транспорте с начала 2024 года снизился по сравнению с аналогичным периодом прошлого года на 5,2% и составил 2 301,4 млрд тарифных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-км.;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грузооборот морских портов России за январь — октябрь 2024 года уменьшился на 3,2% в сравнении с аналогичным периодом 2023 года и составил 743 млн т.;</a:t>
            </a:r>
          </a:p>
        </p:txBody>
      </p:sp>
    </p:spTree>
    <p:extLst>
      <p:ext uri="{BB962C8B-B14F-4D97-AF65-F5344CB8AC3E}">
        <p14:creationId xmlns:p14="http://schemas.microsoft.com/office/powerpoint/2010/main" val="40266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539" y="0"/>
            <a:ext cx="11661913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2970213" algn="ctr"/>
              </a:tabLs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132" y="164361"/>
            <a:ext cx="11704320" cy="614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июне–октябре 2024 года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целый ряд показателей указывал на замедление темпов экономического роста в стране. При этом, инфляция растет, а ключевая ставка увеличена уже до 21%.(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декабря возможно дальнейшее повышение).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происходит формирование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стагфляционных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в российской экономике.  Экономический рост все больше замедляется, инфляция растет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на 2025 г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с 1 января 2025 года существенно повышается налоговая нагрузка в российской экономике, что  не повысит факторы для обеспечения экономического роста. 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радикально снизить темпы роста цен в России, и, при этом обеспечить экономический рост, необходимо скоординировать действия ЦБ РФ в области денежно-кредитной политики, Минфина  России в области бюджетной политики и Минэкономразвития  России как ответственного за экономический рост.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theme/theme1.xml><?xml version="1.0" encoding="utf-8"?>
<a:theme xmlns:a="http://schemas.openxmlformats.org/drawingml/2006/main" name="Глубин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2986</Words>
  <Application>Microsoft Office PowerPoint</Application>
  <PresentationFormat>Широкоэкранный</PresentationFormat>
  <Paragraphs>618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Times New Roman</vt:lpstr>
      <vt:lpstr>Wingdings 3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МЭФ</dc:title>
  <dc:creator>*</dc:creator>
  <cp:lastModifiedBy>Василиса</cp:lastModifiedBy>
  <cp:revision>105</cp:revision>
  <cp:lastPrinted>2025-04-01T06:23:02Z</cp:lastPrinted>
  <dcterms:created xsi:type="dcterms:W3CDTF">2022-02-01T10:29:34Z</dcterms:created>
  <dcterms:modified xsi:type="dcterms:W3CDTF">2025-04-03T07:56:50Z</dcterms:modified>
</cp:coreProperties>
</file>