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0"/>
  </p:notesMasterIdLst>
  <p:sldIdLst>
    <p:sldId id="257" r:id="rId2"/>
    <p:sldId id="258" r:id="rId3"/>
    <p:sldId id="261" r:id="rId4"/>
    <p:sldId id="279" r:id="rId5"/>
    <p:sldId id="277" r:id="rId6"/>
    <p:sldId id="273" r:id="rId7"/>
    <p:sldId id="280" r:id="rId8"/>
    <p:sldId id="268" r:id="rId9"/>
  </p:sldIdLst>
  <p:sldSz cx="9144000" cy="6858000" type="screen4x3"/>
  <p:notesSz cx="6797675" cy="992822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2017" autoAdjust="0"/>
    <p:restoredTop sz="9466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700F6D8-F94A-4533-BE79-6503DFB0A35A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CCF609C-27BC-488B-B6F1-6FFAE0DD736A}">
      <dgm:prSet phldrT="[Текст]" custT="1"/>
      <dgm:spPr/>
      <dgm:t>
        <a:bodyPr/>
        <a:lstStyle/>
        <a:p>
          <a:r>
            <a:rPr lang="ru-RU" sz="2800" b="1" dirty="0" smtClean="0">
              <a:solidFill>
                <a:schemeClr val="tx1"/>
              </a:solidFill>
            </a:rPr>
            <a:t>Интеграционный</a:t>
          </a:r>
          <a:endParaRPr lang="ru-RU" sz="2800" b="1" dirty="0">
            <a:solidFill>
              <a:schemeClr val="tx1"/>
            </a:solidFill>
          </a:endParaRPr>
        </a:p>
      </dgm:t>
    </dgm:pt>
    <dgm:pt modelId="{266B1D80-2F30-4824-A4BE-D5E6ABC6C2EE}" type="parTrans" cxnId="{0517BE85-0E80-4F0F-8E10-69AF26AC31EA}">
      <dgm:prSet/>
      <dgm:spPr/>
      <dgm:t>
        <a:bodyPr/>
        <a:lstStyle/>
        <a:p>
          <a:endParaRPr lang="ru-RU"/>
        </a:p>
      </dgm:t>
    </dgm:pt>
    <dgm:pt modelId="{BB257364-799C-4531-B70D-A9F6636AEC75}" type="sibTrans" cxnId="{0517BE85-0E80-4F0F-8E10-69AF26AC31EA}">
      <dgm:prSet/>
      <dgm:spPr/>
      <dgm:t>
        <a:bodyPr/>
        <a:lstStyle/>
        <a:p>
          <a:endParaRPr lang="ru-RU"/>
        </a:p>
      </dgm:t>
    </dgm:pt>
    <dgm:pt modelId="{1B334FBA-CC9A-43B2-A477-782EC9245A0E}">
      <dgm:prSet phldrT="[Текст]" custT="1"/>
      <dgm:spPr/>
      <dgm:t>
        <a:bodyPr/>
        <a:lstStyle/>
        <a:p>
          <a:r>
            <a:rPr lang="ru-RU" sz="2000" dirty="0" smtClean="0"/>
            <a:t>отмена таможенных пошлин, налогов и сборов, а также количественных ограничений во взаимной торговле</a:t>
          </a:r>
          <a:endParaRPr lang="ru-RU" sz="2000" dirty="0"/>
        </a:p>
      </dgm:t>
    </dgm:pt>
    <dgm:pt modelId="{99B440A3-6C7D-4564-881D-D04999F5A036}" type="parTrans" cxnId="{E22900B9-0A11-41AA-B5EE-26F7699E9836}">
      <dgm:prSet/>
      <dgm:spPr/>
      <dgm:t>
        <a:bodyPr/>
        <a:lstStyle/>
        <a:p>
          <a:endParaRPr lang="ru-RU"/>
        </a:p>
      </dgm:t>
    </dgm:pt>
    <dgm:pt modelId="{1E341B05-F7C3-48B1-B210-C1ECFBAB1EB6}" type="sibTrans" cxnId="{E22900B9-0A11-41AA-B5EE-26F7699E9836}">
      <dgm:prSet/>
      <dgm:spPr/>
      <dgm:t>
        <a:bodyPr/>
        <a:lstStyle/>
        <a:p>
          <a:endParaRPr lang="ru-RU"/>
        </a:p>
      </dgm:t>
    </dgm:pt>
    <dgm:pt modelId="{AAD64A7C-6EAB-4444-9F40-E5786ECE8F8B}">
      <dgm:prSet phldrT="[Текст]" custT="1"/>
      <dgm:spPr/>
      <dgm:t>
        <a:bodyPr/>
        <a:lstStyle/>
        <a:p>
          <a:r>
            <a:rPr lang="ru-RU" sz="3200" b="1" dirty="0" smtClean="0">
              <a:solidFill>
                <a:schemeClr val="tx1"/>
              </a:solidFill>
            </a:rPr>
            <a:t>Защитный</a:t>
          </a:r>
          <a:endParaRPr lang="ru-RU" sz="3200" b="1" dirty="0">
            <a:solidFill>
              <a:schemeClr val="tx1"/>
            </a:solidFill>
          </a:endParaRPr>
        </a:p>
      </dgm:t>
    </dgm:pt>
    <dgm:pt modelId="{25594E20-1AD3-46C8-ABA9-C9A917C77530}" type="parTrans" cxnId="{F4D1C265-94C9-4C65-BF6E-FC0058D15351}">
      <dgm:prSet/>
      <dgm:spPr/>
      <dgm:t>
        <a:bodyPr/>
        <a:lstStyle/>
        <a:p>
          <a:endParaRPr lang="ru-RU"/>
        </a:p>
      </dgm:t>
    </dgm:pt>
    <dgm:pt modelId="{1A0A04D3-72BF-4038-8ACF-72D74904D347}" type="sibTrans" cxnId="{F4D1C265-94C9-4C65-BF6E-FC0058D15351}">
      <dgm:prSet/>
      <dgm:spPr/>
      <dgm:t>
        <a:bodyPr/>
        <a:lstStyle/>
        <a:p>
          <a:endParaRPr lang="ru-RU"/>
        </a:p>
      </dgm:t>
    </dgm:pt>
    <dgm:pt modelId="{29EFC3D9-0FC8-4299-A5B9-A48A069AAE4B}">
      <dgm:prSet phldrT="[Текст]"/>
      <dgm:spPr/>
      <dgm:t>
        <a:bodyPr/>
        <a:lstStyle/>
        <a:p>
          <a:r>
            <a:rPr lang="ru-RU" dirty="0" err="1" smtClean="0"/>
            <a:t>триггерный</a:t>
          </a:r>
          <a:r>
            <a:rPr lang="ru-RU" dirty="0" smtClean="0"/>
            <a:t> механизм, возможность приостановления режима ЗСТ, тарифная защита, квотирование, сертификация</a:t>
          </a:r>
          <a:endParaRPr lang="ru-RU" dirty="0"/>
        </a:p>
      </dgm:t>
    </dgm:pt>
    <dgm:pt modelId="{3C3F8B85-71BF-4E24-B9EC-6039572BBFF9}" type="parTrans" cxnId="{5368CACB-1E08-437E-93FE-215547ED680A}">
      <dgm:prSet/>
      <dgm:spPr/>
      <dgm:t>
        <a:bodyPr/>
        <a:lstStyle/>
        <a:p>
          <a:endParaRPr lang="ru-RU"/>
        </a:p>
      </dgm:t>
    </dgm:pt>
    <dgm:pt modelId="{327111E3-9867-4487-AE69-96A4537372C6}" type="sibTrans" cxnId="{5368CACB-1E08-437E-93FE-215547ED680A}">
      <dgm:prSet/>
      <dgm:spPr/>
      <dgm:t>
        <a:bodyPr/>
        <a:lstStyle/>
        <a:p>
          <a:endParaRPr lang="ru-RU"/>
        </a:p>
      </dgm:t>
    </dgm:pt>
    <dgm:pt modelId="{F813FD93-A0C2-4281-B094-D7BE5CC12A8E}">
      <dgm:prSet phldrT="[Текст]" custT="1"/>
      <dgm:spPr/>
      <dgm:t>
        <a:bodyPr/>
        <a:lstStyle/>
        <a:p>
          <a:r>
            <a:rPr lang="ru-RU" sz="2800" b="1" dirty="0" smtClean="0">
              <a:solidFill>
                <a:schemeClr val="tx1"/>
              </a:solidFill>
            </a:rPr>
            <a:t>Финансовый</a:t>
          </a:r>
          <a:endParaRPr lang="ru-RU" sz="2800" b="1" dirty="0">
            <a:solidFill>
              <a:schemeClr val="tx1"/>
            </a:solidFill>
          </a:endParaRPr>
        </a:p>
      </dgm:t>
    </dgm:pt>
    <dgm:pt modelId="{7D63DDCA-9254-4ED4-86BD-B0606E0B4305}" type="parTrans" cxnId="{68429411-2E93-4E18-A498-380B1E9C093A}">
      <dgm:prSet/>
      <dgm:spPr/>
      <dgm:t>
        <a:bodyPr/>
        <a:lstStyle/>
        <a:p>
          <a:endParaRPr lang="ru-RU"/>
        </a:p>
      </dgm:t>
    </dgm:pt>
    <dgm:pt modelId="{D1012101-D44E-4CA6-8844-E97FDF8576A1}" type="sibTrans" cxnId="{68429411-2E93-4E18-A498-380B1E9C093A}">
      <dgm:prSet/>
      <dgm:spPr/>
      <dgm:t>
        <a:bodyPr/>
        <a:lstStyle/>
        <a:p>
          <a:endParaRPr lang="ru-RU"/>
        </a:p>
      </dgm:t>
    </dgm:pt>
    <dgm:pt modelId="{945AD9ED-672B-44BE-A65E-AA93F821BCA3}">
      <dgm:prSet phldrT="[Текст]" custT="1"/>
      <dgm:spPr/>
      <dgm:t>
        <a:bodyPr/>
        <a:lstStyle/>
        <a:p>
          <a:r>
            <a:rPr lang="ru-RU" sz="2800" b="1" dirty="0" smtClean="0">
              <a:solidFill>
                <a:schemeClr val="tx1"/>
              </a:solidFill>
            </a:rPr>
            <a:t>Механизм регулирования взаимодействия</a:t>
          </a:r>
          <a:endParaRPr lang="ru-RU" sz="2800" b="1" dirty="0">
            <a:solidFill>
              <a:schemeClr val="tx1"/>
            </a:solidFill>
          </a:endParaRPr>
        </a:p>
      </dgm:t>
    </dgm:pt>
    <dgm:pt modelId="{9AEDD1B5-F1C5-4105-A332-D3EFB90C06AE}" type="parTrans" cxnId="{2017501B-6ECF-49A4-B1C8-C7A4CB585AF7}">
      <dgm:prSet/>
      <dgm:spPr/>
      <dgm:t>
        <a:bodyPr/>
        <a:lstStyle/>
        <a:p>
          <a:endParaRPr lang="ru-RU"/>
        </a:p>
      </dgm:t>
    </dgm:pt>
    <dgm:pt modelId="{0E9F229E-AC73-4E82-AFB8-EAC35C7576DA}" type="sibTrans" cxnId="{2017501B-6ECF-49A4-B1C8-C7A4CB585AF7}">
      <dgm:prSet/>
      <dgm:spPr/>
      <dgm:t>
        <a:bodyPr/>
        <a:lstStyle/>
        <a:p>
          <a:endParaRPr lang="ru-RU"/>
        </a:p>
      </dgm:t>
    </dgm:pt>
    <dgm:pt modelId="{252F6F72-9A2D-4394-9AAE-2D3374598627}">
      <dgm:prSet phldrT="[Текст]" custT="1"/>
      <dgm:spPr/>
      <dgm:t>
        <a:bodyPr/>
        <a:lstStyle/>
        <a:p>
          <a:r>
            <a:rPr lang="ru-RU" sz="2800" b="1" dirty="0" smtClean="0">
              <a:solidFill>
                <a:schemeClr val="tx1"/>
              </a:solidFill>
            </a:rPr>
            <a:t>Механизм урегулирования споров</a:t>
          </a:r>
          <a:endParaRPr lang="ru-RU" sz="2800" b="1" dirty="0">
            <a:solidFill>
              <a:schemeClr val="tx1"/>
            </a:solidFill>
          </a:endParaRPr>
        </a:p>
      </dgm:t>
    </dgm:pt>
    <dgm:pt modelId="{40F1180A-732D-449A-A6C9-2D328E7BF967}" type="parTrans" cxnId="{41A09A3C-60F6-4BDA-8B17-13C6DC2492BC}">
      <dgm:prSet/>
      <dgm:spPr/>
      <dgm:t>
        <a:bodyPr/>
        <a:lstStyle/>
        <a:p>
          <a:endParaRPr lang="ru-RU"/>
        </a:p>
      </dgm:t>
    </dgm:pt>
    <dgm:pt modelId="{22578FFF-F375-40E4-AF02-D43DAEEDB7ED}" type="sibTrans" cxnId="{41A09A3C-60F6-4BDA-8B17-13C6DC2492BC}">
      <dgm:prSet/>
      <dgm:spPr/>
      <dgm:t>
        <a:bodyPr/>
        <a:lstStyle/>
        <a:p>
          <a:endParaRPr lang="ru-RU"/>
        </a:p>
      </dgm:t>
    </dgm:pt>
    <dgm:pt modelId="{0B6462E2-3A86-4064-94D5-BDF9308D4A44}">
      <dgm:prSet phldrT="[Текст]" custT="1"/>
      <dgm:spPr/>
      <dgm:t>
        <a:bodyPr/>
        <a:lstStyle/>
        <a:p>
          <a:r>
            <a:rPr lang="ru-RU" sz="2000" dirty="0" smtClean="0"/>
            <a:t>финансирование технологических платформ</a:t>
          </a:r>
          <a:endParaRPr lang="ru-RU" sz="2000" dirty="0"/>
        </a:p>
      </dgm:t>
    </dgm:pt>
    <dgm:pt modelId="{22387609-F1FA-45A1-8876-4E20B24A4561}" type="parTrans" cxnId="{192DDE7F-6505-455F-A206-0B0115753499}">
      <dgm:prSet/>
      <dgm:spPr/>
      <dgm:t>
        <a:bodyPr/>
        <a:lstStyle/>
        <a:p>
          <a:endParaRPr lang="ru-RU"/>
        </a:p>
      </dgm:t>
    </dgm:pt>
    <dgm:pt modelId="{0F4ED60F-119B-4B09-BCE2-6819C50D4C2A}" type="sibTrans" cxnId="{192DDE7F-6505-455F-A206-0B0115753499}">
      <dgm:prSet/>
      <dgm:spPr/>
      <dgm:t>
        <a:bodyPr/>
        <a:lstStyle/>
        <a:p>
          <a:endParaRPr lang="ru-RU"/>
        </a:p>
      </dgm:t>
    </dgm:pt>
    <dgm:pt modelId="{B36F70CA-3A52-499D-9661-754CFC063C89}" type="pres">
      <dgm:prSet presAssocID="{5700F6D8-F94A-4533-BE79-6503DFB0A35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96213B9-9E9A-43AE-9C27-3D21BE5D3928}" type="pres">
      <dgm:prSet presAssocID="{DCCF609C-27BC-488B-B6F1-6FFAE0DD736A}" presName="linNode" presStyleCnt="0"/>
      <dgm:spPr/>
    </dgm:pt>
    <dgm:pt modelId="{CCF9CD96-66C4-4580-8CE6-A1629F5AFA32}" type="pres">
      <dgm:prSet presAssocID="{DCCF609C-27BC-488B-B6F1-6FFAE0DD736A}" presName="parentText" presStyleLbl="node1" presStyleIdx="0" presStyleCnt="5" custScaleX="170617" custScaleY="8266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D008A5-8DBA-4CB4-AA12-01FB588F59E2}" type="pres">
      <dgm:prSet presAssocID="{DCCF609C-27BC-488B-B6F1-6FFAE0DD736A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63B24C-D665-4453-89D4-0A68AB932E5F}" type="pres">
      <dgm:prSet presAssocID="{BB257364-799C-4531-B70D-A9F6636AEC75}" presName="sp" presStyleCnt="0"/>
      <dgm:spPr/>
    </dgm:pt>
    <dgm:pt modelId="{4C05B366-FB13-469E-9E06-019D517606B7}" type="pres">
      <dgm:prSet presAssocID="{AAD64A7C-6EAB-4444-9F40-E5786ECE8F8B}" presName="linNode" presStyleCnt="0"/>
      <dgm:spPr/>
    </dgm:pt>
    <dgm:pt modelId="{E766E8F6-214B-4931-8EDE-57D77BA7BB05}" type="pres">
      <dgm:prSet presAssocID="{AAD64A7C-6EAB-4444-9F40-E5786ECE8F8B}" presName="parentText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D95469C-16C6-48A0-B3F6-C757217EC9CD}" type="pres">
      <dgm:prSet presAssocID="{AAD64A7C-6EAB-4444-9F40-E5786ECE8F8B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33E57F-719D-4E9B-ACC5-5C81F7C9D29B}" type="pres">
      <dgm:prSet presAssocID="{1A0A04D3-72BF-4038-8ACF-72D74904D347}" presName="sp" presStyleCnt="0"/>
      <dgm:spPr/>
    </dgm:pt>
    <dgm:pt modelId="{BBABE08E-9535-45E5-A95E-4C9AD194C336}" type="pres">
      <dgm:prSet presAssocID="{F813FD93-A0C2-4281-B094-D7BE5CC12A8E}" presName="linNode" presStyleCnt="0"/>
      <dgm:spPr/>
    </dgm:pt>
    <dgm:pt modelId="{FBB2F8AC-0DB0-422C-8342-8D84F9429384}" type="pres">
      <dgm:prSet presAssocID="{F813FD93-A0C2-4281-B094-D7BE5CC12A8E}" presName="parentText" presStyleLbl="node1" presStyleIdx="2" presStyleCnt="5" custScaleX="136400" custScaleY="8521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06FCCD9-9A8F-411A-92E1-81CD0D2ABA48}" type="pres">
      <dgm:prSet presAssocID="{F813FD93-A0C2-4281-B094-D7BE5CC12A8E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ED76E41-6ADE-40BA-86A0-A68E27299150}" type="pres">
      <dgm:prSet presAssocID="{D1012101-D44E-4CA6-8844-E97FDF8576A1}" presName="sp" presStyleCnt="0"/>
      <dgm:spPr/>
    </dgm:pt>
    <dgm:pt modelId="{5E37C24E-33A6-4975-BE4C-FB62D4699144}" type="pres">
      <dgm:prSet presAssocID="{945AD9ED-672B-44BE-A65E-AA93F821BCA3}" presName="linNode" presStyleCnt="0"/>
      <dgm:spPr/>
    </dgm:pt>
    <dgm:pt modelId="{3183F500-4066-4801-BF06-A053D5C48680}" type="pres">
      <dgm:prSet presAssocID="{945AD9ED-672B-44BE-A65E-AA93F821BCA3}" presName="parentText" presStyleLbl="node1" presStyleIdx="3" presStyleCnt="5" custScaleX="277778" custScaleY="71225" custLinFactNeighborY="-66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E1ECAA8-8510-425C-8F61-8E163C5CB022}" type="pres">
      <dgm:prSet presAssocID="{0E9F229E-AC73-4E82-AFB8-EAC35C7576DA}" presName="sp" presStyleCnt="0"/>
      <dgm:spPr/>
    </dgm:pt>
    <dgm:pt modelId="{7DE99A4C-F571-41BD-83CB-057879E4C277}" type="pres">
      <dgm:prSet presAssocID="{252F6F72-9A2D-4394-9AAE-2D3374598627}" presName="linNode" presStyleCnt="0"/>
      <dgm:spPr/>
    </dgm:pt>
    <dgm:pt modelId="{8A82196B-EEEB-4BBC-9C31-B91E1ABFC17D}" type="pres">
      <dgm:prSet presAssocID="{252F6F72-9A2D-4394-9AAE-2D3374598627}" presName="parentText" presStyleLbl="node1" presStyleIdx="4" presStyleCnt="5" custScaleX="277778" custScaleY="5511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8429411-2E93-4E18-A498-380B1E9C093A}" srcId="{5700F6D8-F94A-4533-BE79-6503DFB0A35A}" destId="{F813FD93-A0C2-4281-B094-D7BE5CC12A8E}" srcOrd="2" destOrd="0" parTransId="{7D63DDCA-9254-4ED4-86BD-B0606E0B4305}" sibTransId="{D1012101-D44E-4CA6-8844-E97FDF8576A1}"/>
    <dgm:cxn modelId="{27C1875D-6239-4223-BCD7-EC1D355DCB17}" type="presOf" srcId="{0B6462E2-3A86-4064-94D5-BDF9308D4A44}" destId="{906FCCD9-9A8F-411A-92E1-81CD0D2ABA48}" srcOrd="0" destOrd="0" presId="urn:microsoft.com/office/officeart/2005/8/layout/vList5"/>
    <dgm:cxn modelId="{5368CACB-1E08-437E-93FE-215547ED680A}" srcId="{AAD64A7C-6EAB-4444-9F40-E5786ECE8F8B}" destId="{29EFC3D9-0FC8-4299-A5B9-A48A069AAE4B}" srcOrd="0" destOrd="0" parTransId="{3C3F8B85-71BF-4E24-B9EC-6039572BBFF9}" sibTransId="{327111E3-9867-4487-AE69-96A4537372C6}"/>
    <dgm:cxn modelId="{BE025E38-2975-4C2A-9113-B032C5EF4393}" type="presOf" srcId="{DCCF609C-27BC-488B-B6F1-6FFAE0DD736A}" destId="{CCF9CD96-66C4-4580-8CE6-A1629F5AFA32}" srcOrd="0" destOrd="0" presId="urn:microsoft.com/office/officeart/2005/8/layout/vList5"/>
    <dgm:cxn modelId="{58E6856A-3130-41D0-931E-073317D17EB2}" type="presOf" srcId="{945AD9ED-672B-44BE-A65E-AA93F821BCA3}" destId="{3183F500-4066-4801-BF06-A053D5C48680}" srcOrd="0" destOrd="0" presId="urn:microsoft.com/office/officeart/2005/8/layout/vList5"/>
    <dgm:cxn modelId="{B9A38E7E-85C4-4ACF-8FC9-B8227ECFBC87}" type="presOf" srcId="{1B334FBA-CC9A-43B2-A477-782EC9245A0E}" destId="{15D008A5-8DBA-4CB4-AA12-01FB588F59E2}" srcOrd="0" destOrd="0" presId="urn:microsoft.com/office/officeart/2005/8/layout/vList5"/>
    <dgm:cxn modelId="{0517BE85-0E80-4F0F-8E10-69AF26AC31EA}" srcId="{5700F6D8-F94A-4533-BE79-6503DFB0A35A}" destId="{DCCF609C-27BC-488B-B6F1-6FFAE0DD736A}" srcOrd="0" destOrd="0" parTransId="{266B1D80-2F30-4824-A4BE-D5E6ABC6C2EE}" sibTransId="{BB257364-799C-4531-B70D-A9F6636AEC75}"/>
    <dgm:cxn modelId="{41A09A3C-60F6-4BDA-8B17-13C6DC2492BC}" srcId="{5700F6D8-F94A-4533-BE79-6503DFB0A35A}" destId="{252F6F72-9A2D-4394-9AAE-2D3374598627}" srcOrd="4" destOrd="0" parTransId="{40F1180A-732D-449A-A6C9-2D328E7BF967}" sibTransId="{22578FFF-F375-40E4-AF02-D43DAEEDB7ED}"/>
    <dgm:cxn modelId="{D9DFE867-08FA-45AA-B914-5BEAB5EA1758}" type="presOf" srcId="{AAD64A7C-6EAB-4444-9F40-E5786ECE8F8B}" destId="{E766E8F6-214B-4931-8EDE-57D77BA7BB05}" srcOrd="0" destOrd="0" presId="urn:microsoft.com/office/officeart/2005/8/layout/vList5"/>
    <dgm:cxn modelId="{E22900B9-0A11-41AA-B5EE-26F7699E9836}" srcId="{DCCF609C-27BC-488B-B6F1-6FFAE0DD736A}" destId="{1B334FBA-CC9A-43B2-A477-782EC9245A0E}" srcOrd="0" destOrd="0" parTransId="{99B440A3-6C7D-4564-881D-D04999F5A036}" sibTransId="{1E341B05-F7C3-48B1-B210-C1ECFBAB1EB6}"/>
    <dgm:cxn modelId="{AAAE4907-CE73-46B1-847A-9F0257D16BD7}" type="presOf" srcId="{5700F6D8-F94A-4533-BE79-6503DFB0A35A}" destId="{B36F70CA-3A52-499D-9661-754CFC063C89}" srcOrd="0" destOrd="0" presId="urn:microsoft.com/office/officeart/2005/8/layout/vList5"/>
    <dgm:cxn modelId="{2017501B-6ECF-49A4-B1C8-C7A4CB585AF7}" srcId="{5700F6D8-F94A-4533-BE79-6503DFB0A35A}" destId="{945AD9ED-672B-44BE-A65E-AA93F821BCA3}" srcOrd="3" destOrd="0" parTransId="{9AEDD1B5-F1C5-4105-A332-D3EFB90C06AE}" sibTransId="{0E9F229E-AC73-4E82-AFB8-EAC35C7576DA}"/>
    <dgm:cxn modelId="{F4D1C265-94C9-4C65-BF6E-FC0058D15351}" srcId="{5700F6D8-F94A-4533-BE79-6503DFB0A35A}" destId="{AAD64A7C-6EAB-4444-9F40-E5786ECE8F8B}" srcOrd="1" destOrd="0" parTransId="{25594E20-1AD3-46C8-ABA9-C9A917C77530}" sibTransId="{1A0A04D3-72BF-4038-8ACF-72D74904D347}"/>
    <dgm:cxn modelId="{17C7504E-196C-451C-9858-F4C9A6F450F6}" type="presOf" srcId="{F813FD93-A0C2-4281-B094-D7BE5CC12A8E}" destId="{FBB2F8AC-0DB0-422C-8342-8D84F9429384}" srcOrd="0" destOrd="0" presId="urn:microsoft.com/office/officeart/2005/8/layout/vList5"/>
    <dgm:cxn modelId="{192DDE7F-6505-455F-A206-0B0115753499}" srcId="{F813FD93-A0C2-4281-B094-D7BE5CC12A8E}" destId="{0B6462E2-3A86-4064-94D5-BDF9308D4A44}" srcOrd="0" destOrd="0" parTransId="{22387609-F1FA-45A1-8876-4E20B24A4561}" sibTransId="{0F4ED60F-119B-4B09-BCE2-6819C50D4C2A}"/>
    <dgm:cxn modelId="{43B845FA-8B33-436F-AC7A-206EB7380887}" type="presOf" srcId="{29EFC3D9-0FC8-4299-A5B9-A48A069AAE4B}" destId="{1D95469C-16C6-48A0-B3F6-C757217EC9CD}" srcOrd="0" destOrd="0" presId="urn:microsoft.com/office/officeart/2005/8/layout/vList5"/>
    <dgm:cxn modelId="{6F3F30AF-4B38-46DE-B488-02C1055A7E4B}" type="presOf" srcId="{252F6F72-9A2D-4394-9AAE-2D3374598627}" destId="{8A82196B-EEEB-4BBC-9C31-B91E1ABFC17D}" srcOrd="0" destOrd="0" presId="urn:microsoft.com/office/officeart/2005/8/layout/vList5"/>
    <dgm:cxn modelId="{5A2C7A72-E0E4-48E4-AB06-9D8B647948A8}" type="presParOf" srcId="{B36F70CA-3A52-499D-9661-754CFC063C89}" destId="{196213B9-9E9A-43AE-9C27-3D21BE5D3928}" srcOrd="0" destOrd="0" presId="urn:microsoft.com/office/officeart/2005/8/layout/vList5"/>
    <dgm:cxn modelId="{B1B7CC6F-C830-4AA1-B660-15FDAE1E4CD4}" type="presParOf" srcId="{196213B9-9E9A-43AE-9C27-3D21BE5D3928}" destId="{CCF9CD96-66C4-4580-8CE6-A1629F5AFA32}" srcOrd="0" destOrd="0" presId="urn:microsoft.com/office/officeart/2005/8/layout/vList5"/>
    <dgm:cxn modelId="{A3736FC5-78EC-49EF-9E16-B17478BC13DC}" type="presParOf" srcId="{196213B9-9E9A-43AE-9C27-3D21BE5D3928}" destId="{15D008A5-8DBA-4CB4-AA12-01FB588F59E2}" srcOrd="1" destOrd="0" presId="urn:microsoft.com/office/officeart/2005/8/layout/vList5"/>
    <dgm:cxn modelId="{5A234DF0-FDE8-40E9-9C7F-AA00C854C894}" type="presParOf" srcId="{B36F70CA-3A52-499D-9661-754CFC063C89}" destId="{3D63B24C-D665-4453-89D4-0A68AB932E5F}" srcOrd="1" destOrd="0" presId="urn:microsoft.com/office/officeart/2005/8/layout/vList5"/>
    <dgm:cxn modelId="{046BD5FE-C0AB-4EC9-AF88-5268670CE601}" type="presParOf" srcId="{B36F70CA-3A52-499D-9661-754CFC063C89}" destId="{4C05B366-FB13-469E-9E06-019D517606B7}" srcOrd="2" destOrd="0" presId="urn:microsoft.com/office/officeart/2005/8/layout/vList5"/>
    <dgm:cxn modelId="{FBAE7C46-90EB-4AA6-84EA-110C661A4D6F}" type="presParOf" srcId="{4C05B366-FB13-469E-9E06-019D517606B7}" destId="{E766E8F6-214B-4931-8EDE-57D77BA7BB05}" srcOrd="0" destOrd="0" presId="urn:microsoft.com/office/officeart/2005/8/layout/vList5"/>
    <dgm:cxn modelId="{E250B9B7-3BA4-43EA-9D06-18E9C9CE90CF}" type="presParOf" srcId="{4C05B366-FB13-469E-9E06-019D517606B7}" destId="{1D95469C-16C6-48A0-B3F6-C757217EC9CD}" srcOrd="1" destOrd="0" presId="urn:microsoft.com/office/officeart/2005/8/layout/vList5"/>
    <dgm:cxn modelId="{40DA6CCE-2097-40E7-989D-5B81B7F69265}" type="presParOf" srcId="{B36F70CA-3A52-499D-9661-754CFC063C89}" destId="{D533E57F-719D-4E9B-ACC5-5C81F7C9D29B}" srcOrd="3" destOrd="0" presId="urn:microsoft.com/office/officeart/2005/8/layout/vList5"/>
    <dgm:cxn modelId="{373979B1-E111-48FB-812E-B4C0001055E4}" type="presParOf" srcId="{B36F70CA-3A52-499D-9661-754CFC063C89}" destId="{BBABE08E-9535-45E5-A95E-4C9AD194C336}" srcOrd="4" destOrd="0" presId="urn:microsoft.com/office/officeart/2005/8/layout/vList5"/>
    <dgm:cxn modelId="{25F48796-D9AB-4A94-9BEE-EDE656246A07}" type="presParOf" srcId="{BBABE08E-9535-45E5-A95E-4C9AD194C336}" destId="{FBB2F8AC-0DB0-422C-8342-8D84F9429384}" srcOrd="0" destOrd="0" presId="urn:microsoft.com/office/officeart/2005/8/layout/vList5"/>
    <dgm:cxn modelId="{9C85A430-D92E-4042-B163-3EA374DD4787}" type="presParOf" srcId="{BBABE08E-9535-45E5-A95E-4C9AD194C336}" destId="{906FCCD9-9A8F-411A-92E1-81CD0D2ABA48}" srcOrd="1" destOrd="0" presId="urn:microsoft.com/office/officeart/2005/8/layout/vList5"/>
    <dgm:cxn modelId="{4C9C6C17-CC3C-48B8-AA12-07B61A516B70}" type="presParOf" srcId="{B36F70CA-3A52-499D-9661-754CFC063C89}" destId="{CED76E41-6ADE-40BA-86A0-A68E27299150}" srcOrd="5" destOrd="0" presId="urn:microsoft.com/office/officeart/2005/8/layout/vList5"/>
    <dgm:cxn modelId="{70C36D65-C367-47EF-A4A6-F6FA975D0F4A}" type="presParOf" srcId="{B36F70CA-3A52-499D-9661-754CFC063C89}" destId="{5E37C24E-33A6-4975-BE4C-FB62D4699144}" srcOrd="6" destOrd="0" presId="urn:microsoft.com/office/officeart/2005/8/layout/vList5"/>
    <dgm:cxn modelId="{28ABDE5D-507B-4B34-BDEE-3813051EB315}" type="presParOf" srcId="{5E37C24E-33A6-4975-BE4C-FB62D4699144}" destId="{3183F500-4066-4801-BF06-A053D5C48680}" srcOrd="0" destOrd="0" presId="urn:microsoft.com/office/officeart/2005/8/layout/vList5"/>
    <dgm:cxn modelId="{C888A1BB-E8DC-4AD0-A691-4CD8CD2DA765}" type="presParOf" srcId="{B36F70CA-3A52-499D-9661-754CFC063C89}" destId="{6E1ECAA8-8510-425C-8F61-8E163C5CB022}" srcOrd="7" destOrd="0" presId="urn:microsoft.com/office/officeart/2005/8/layout/vList5"/>
    <dgm:cxn modelId="{EFCC579E-0204-49E8-97CB-F1A2C4418964}" type="presParOf" srcId="{B36F70CA-3A52-499D-9661-754CFC063C89}" destId="{7DE99A4C-F571-41BD-83CB-057879E4C277}" srcOrd="8" destOrd="0" presId="urn:microsoft.com/office/officeart/2005/8/layout/vList5"/>
    <dgm:cxn modelId="{60C3D0C4-803A-4AF0-8B86-D45DDB0B1317}" type="presParOf" srcId="{7DE99A4C-F571-41BD-83CB-057879E4C277}" destId="{8A82196B-EEEB-4BBC-9C31-B91E1ABFC17D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5D008A5-8DBA-4CB4-AA12-01FB588F59E2}">
      <dsp:nvSpPr>
        <dsp:cNvPr id="0" name=""/>
        <dsp:cNvSpPr/>
      </dsp:nvSpPr>
      <dsp:spPr>
        <a:xfrm rot="5400000">
          <a:off x="5739012" y="-1632488"/>
          <a:ext cx="958775" cy="425999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отмена таможенных пошлин, налогов и сборов, а также количественных ограничений во взаимной торговле</a:t>
          </a:r>
          <a:endParaRPr lang="ru-RU" sz="2000" kern="1200" dirty="0"/>
        </a:p>
      </dsp:txBody>
      <dsp:txXfrm rot="5400000">
        <a:off x="5739012" y="-1632488"/>
        <a:ext cx="958775" cy="4259993"/>
      </dsp:txXfrm>
    </dsp:sp>
    <dsp:sp modelId="{CCF9CD96-66C4-4580-8CE6-A1629F5AFA32}">
      <dsp:nvSpPr>
        <dsp:cNvPr id="0" name=""/>
        <dsp:cNvSpPr/>
      </dsp:nvSpPr>
      <dsp:spPr>
        <a:xfrm>
          <a:off x="0" y="2144"/>
          <a:ext cx="4088403" cy="99072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chemeClr val="tx1"/>
              </a:solidFill>
            </a:rPr>
            <a:t>Интеграционный</a:t>
          </a:r>
          <a:endParaRPr lang="ru-RU" sz="2800" b="1" kern="1200" dirty="0">
            <a:solidFill>
              <a:schemeClr val="tx1"/>
            </a:solidFill>
          </a:endParaRPr>
        </a:p>
      </dsp:txBody>
      <dsp:txXfrm>
        <a:off x="0" y="2144"/>
        <a:ext cx="4088403" cy="990726"/>
      </dsp:txXfrm>
    </dsp:sp>
    <dsp:sp modelId="{1D95469C-16C6-48A0-B3F6-C757217EC9CD}">
      <dsp:nvSpPr>
        <dsp:cNvPr id="0" name=""/>
        <dsp:cNvSpPr/>
      </dsp:nvSpPr>
      <dsp:spPr>
        <a:xfrm rot="5400000">
          <a:off x="5200603" y="-1020907"/>
          <a:ext cx="958775" cy="534587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kern="1200" dirty="0" err="1" smtClean="0"/>
            <a:t>триггерный</a:t>
          </a:r>
          <a:r>
            <a:rPr lang="ru-RU" sz="1900" kern="1200" dirty="0" smtClean="0"/>
            <a:t> механизм, возможность приостановления режима ЗСТ, тарифная защита, квотирование, сертификация</a:t>
          </a:r>
          <a:endParaRPr lang="ru-RU" sz="1900" kern="1200" dirty="0"/>
        </a:p>
      </dsp:txBody>
      <dsp:txXfrm rot="5400000">
        <a:off x="5200603" y="-1020907"/>
        <a:ext cx="958775" cy="5345873"/>
      </dsp:txXfrm>
    </dsp:sp>
    <dsp:sp modelId="{E766E8F6-214B-4931-8EDE-57D77BA7BB05}">
      <dsp:nvSpPr>
        <dsp:cNvPr id="0" name=""/>
        <dsp:cNvSpPr/>
      </dsp:nvSpPr>
      <dsp:spPr>
        <a:xfrm>
          <a:off x="0" y="1052794"/>
          <a:ext cx="3007054" cy="119846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dirty="0" smtClean="0">
              <a:solidFill>
                <a:schemeClr val="tx1"/>
              </a:solidFill>
            </a:rPr>
            <a:t>Защитный</a:t>
          </a:r>
          <a:endParaRPr lang="ru-RU" sz="3200" b="1" kern="1200" dirty="0">
            <a:solidFill>
              <a:schemeClr val="tx1"/>
            </a:solidFill>
          </a:endParaRPr>
        </a:p>
      </dsp:txBody>
      <dsp:txXfrm>
        <a:off x="0" y="1052794"/>
        <a:ext cx="3007054" cy="1198469"/>
      </dsp:txXfrm>
    </dsp:sp>
    <dsp:sp modelId="{906FCCD9-9A8F-411A-92E1-81CD0D2ABA48}">
      <dsp:nvSpPr>
        <dsp:cNvPr id="0" name=""/>
        <dsp:cNvSpPr/>
      </dsp:nvSpPr>
      <dsp:spPr>
        <a:xfrm rot="5400000">
          <a:off x="5507893" y="459518"/>
          <a:ext cx="958775" cy="472462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финансирование технологических платформ</a:t>
          </a:r>
          <a:endParaRPr lang="ru-RU" sz="2000" kern="1200" dirty="0"/>
        </a:p>
      </dsp:txBody>
      <dsp:txXfrm rot="5400000">
        <a:off x="5507893" y="459518"/>
        <a:ext cx="958775" cy="4724624"/>
      </dsp:txXfrm>
    </dsp:sp>
    <dsp:sp modelId="{FBB2F8AC-0DB0-422C-8342-8D84F9429384}">
      <dsp:nvSpPr>
        <dsp:cNvPr id="0" name=""/>
        <dsp:cNvSpPr/>
      </dsp:nvSpPr>
      <dsp:spPr>
        <a:xfrm>
          <a:off x="0" y="2311187"/>
          <a:ext cx="3624968" cy="102128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chemeClr val="tx1"/>
              </a:solidFill>
            </a:rPr>
            <a:t>Финансовый</a:t>
          </a:r>
          <a:endParaRPr lang="ru-RU" sz="2800" b="1" kern="1200" dirty="0">
            <a:solidFill>
              <a:schemeClr val="tx1"/>
            </a:solidFill>
          </a:endParaRPr>
        </a:p>
      </dsp:txBody>
      <dsp:txXfrm>
        <a:off x="0" y="2311187"/>
        <a:ext cx="3624968" cy="1021287"/>
      </dsp:txXfrm>
    </dsp:sp>
    <dsp:sp modelId="{3183F500-4066-4801-BF06-A053D5C48680}">
      <dsp:nvSpPr>
        <dsp:cNvPr id="0" name=""/>
        <dsp:cNvSpPr/>
      </dsp:nvSpPr>
      <dsp:spPr>
        <a:xfrm>
          <a:off x="0" y="3384380"/>
          <a:ext cx="8344777" cy="85360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chemeClr val="tx1"/>
              </a:solidFill>
            </a:rPr>
            <a:t>Механизм регулирования взаимодействия</a:t>
          </a:r>
          <a:endParaRPr lang="ru-RU" sz="2800" b="1" kern="1200" dirty="0">
            <a:solidFill>
              <a:schemeClr val="tx1"/>
            </a:solidFill>
          </a:endParaRPr>
        </a:p>
      </dsp:txBody>
      <dsp:txXfrm>
        <a:off x="0" y="3384380"/>
        <a:ext cx="8344777" cy="853609"/>
      </dsp:txXfrm>
    </dsp:sp>
    <dsp:sp modelId="{8A82196B-EEEB-4BBC-9C31-B91E1ABFC17D}">
      <dsp:nvSpPr>
        <dsp:cNvPr id="0" name=""/>
        <dsp:cNvSpPr/>
      </dsp:nvSpPr>
      <dsp:spPr>
        <a:xfrm>
          <a:off x="0" y="4305931"/>
          <a:ext cx="8344777" cy="66047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chemeClr val="tx1"/>
              </a:solidFill>
            </a:rPr>
            <a:t>Механизм урегулирования споров</a:t>
          </a:r>
          <a:endParaRPr lang="ru-RU" sz="2800" b="1" kern="1200" dirty="0">
            <a:solidFill>
              <a:schemeClr val="tx1"/>
            </a:solidFill>
          </a:endParaRPr>
        </a:p>
      </dsp:txBody>
      <dsp:txXfrm>
        <a:off x="0" y="4305931"/>
        <a:ext cx="8344777" cy="6604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ECCA880-0C5A-4723-91A1-7E94B34575BE}" type="datetimeFigureOut">
              <a:rPr lang="ru-RU"/>
              <a:pPr>
                <a:defRPr/>
              </a:pPr>
              <a:t>22.03.2016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44E103CC-0969-4388-8D27-92A511FD4F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Прямоугольник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6" name="Прямоугольник 15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7" name="Овал 16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8" name="Овал 17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1" name="Овал 20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22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EC24258-7E68-41B2-A7DC-B7D677FC4F03}" type="datetime1">
              <a:rPr lang="ru-RU"/>
              <a:pPr>
                <a:defRPr/>
              </a:pPr>
              <a:t>22.03.2016</a:t>
            </a:fld>
            <a:endParaRPr lang="ru-RU"/>
          </a:p>
        </p:txBody>
      </p:sp>
      <p:sp>
        <p:nvSpPr>
          <p:cNvPr id="23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4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5E8E6B-FF05-4BFD-83FD-D8A7BF17E30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C6E9EE-6F5D-4B7C-AE31-48E2AA4F44B2}" type="datetime1">
              <a:rPr lang="ru-RU"/>
              <a:pPr>
                <a:defRPr/>
              </a:pPr>
              <a:t>22.03.2016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A80DF3-3C09-41E9-8036-D041F7F6F3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3F8750-2C13-46D7-8ED7-9A4922E6076A}" type="datetime1">
              <a:rPr lang="ru-RU"/>
              <a:pPr>
                <a:defRPr/>
              </a:pPr>
              <a:t>22.03.2016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7E09C9-570E-44E3-B7CA-E8464F9FF8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 smtClean="0"/>
            </a:lvl1pPr>
          </a:lstStyle>
          <a:p>
            <a:pPr>
              <a:defRPr/>
            </a:pPr>
            <a:fld id="{744DE3AC-1468-4961-84F1-1C61C6E4985E}" type="datetime1">
              <a:rPr lang="ru-RU"/>
              <a:pPr>
                <a:defRPr/>
              </a:pPr>
              <a:t>22.03.2016</a:t>
            </a:fld>
            <a:endParaRPr lang="ru-RU"/>
          </a:p>
        </p:txBody>
      </p:sp>
      <p:sp>
        <p:nvSpPr>
          <p:cNvPr id="5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74BB1DF3-A238-4814-B029-70E3866B2BB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Прямоугольник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" name="Прямоугольник 12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4" name="Овал 13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5" name="Овал 14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6" name="Овал 15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7" name="Овал 16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8" name="Овал 17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C1B6578-72F5-4E92-A091-750EFEC12897}" type="datetime1">
              <a:rPr lang="ru-RU"/>
              <a:pPr>
                <a:defRPr/>
              </a:pPr>
              <a:t>22.03.2016</a:t>
            </a:fld>
            <a:endParaRPr lang="ru-RU"/>
          </a:p>
        </p:txBody>
      </p:sp>
      <p:sp>
        <p:nvSpPr>
          <p:cNvPr id="21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2F2A7E-A876-4E44-975A-E4599898C31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322186-D805-4020-88BD-3FCBBF1ADF61}" type="datetime1">
              <a:rPr lang="ru-RU"/>
              <a:pPr>
                <a:defRPr/>
              </a:pPr>
              <a:t>22.03.2016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7D91F3-4B7E-4683-B672-4C015231D4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1C88CD-CDED-4C73-A69D-918614AFC3EA}" type="datetime1">
              <a:rPr lang="ru-RU"/>
              <a:pPr>
                <a:defRPr/>
              </a:pPr>
              <a:t>22.03.2016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F659C6-B590-4EB4-8A46-26B5E2B3BEB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 smtClean="0"/>
            </a:lvl1pPr>
          </a:lstStyle>
          <a:p>
            <a:pPr>
              <a:defRPr/>
            </a:pPr>
            <a:fld id="{48BBBE84-23A7-4B33-AEA5-1FDA665ADE2F}" type="datetime1">
              <a:rPr lang="ru-RU"/>
              <a:pPr>
                <a:defRPr/>
              </a:pPr>
              <a:t>22.03.2016</a:t>
            </a:fld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FE487F80-D033-45D7-8720-20EFB61713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FB2700-9A7F-456A-8892-7067A90321E1}" type="datetime1">
              <a:rPr lang="ru-RU"/>
              <a:pPr>
                <a:defRPr/>
              </a:pPr>
              <a:t>22.03.2016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59FA2A-81B2-4724-ACB6-DBCC6B633A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Прямая соединительная линия 5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Овал 10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Дата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 smtClean="0"/>
            </a:lvl1pPr>
          </a:lstStyle>
          <a:p>
            <a:pPr>
              <a:defRPr/>
            </a:pPr>
            <a:fld id="{97E6BDC5-45D1-4952-94D1-B5D85F0A7A8D}" type="datetime1">
              <a:rPr lang="ru-RU"/>
              <a:pPr>
                <a:defRPr/>
              </a:pPr>
              <a:t>22.03.2016</a:t>
            </a:fld>
            <a:endParaRPr lang="ru-RU"/>
          </a:p>
        </p:txBody>
      </p:sp>
      <p:sp>
        <p:nvSpPr>
          <p:cNvPr id="13" name="Номер слайда 2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2A389518-47DE-4816-B87E-4B9C7449F6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" name="Нижний колонтитул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Овал 5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Прямоугольник 7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 smtClean="0"/>
            </a:lvl1pPr>
          </a:lstStyle>
          <a:p>
            <a:pPr>
              <a:defRPr/>
            </a:pPr>
            <a:fld id="{96FB6D00-0045-4FBF-B528-8E4F6782DDD1}" type="datetime1">
              <a:rPr lang="ru-RU"/>
              <a:pPr>
                <a:defRPr/>
              </a:pPr>
              <a:t>22.03.2016</a:t>
            </a:fld>
            <a:endParaRPr lang="ru-RU"/>
          </a:p>
        </p:txBody>
      </p:sp>
      <p:sp>
        <p:nvSpPr>
          <p:cNvPr id="13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12D59D0-8619-44EA-98AF-C5686DEB29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28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B4090613-3C8C-4B58-8339-E6E9B2404F54}" type="datetime1">
              <a:rPr lang="ru-RU"/>
              <a:pPr>
                <a:defRPr/>
              </a:pPr>
              <a:t>22.03.2016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Овал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16C8D3DB-57C2-4E48-B979-8C113A50D9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74" r:id="rId3"/>
    <p:sldLayoutId id="2147483767" r:id="rId4"/>
    <p:sldLayoutId id="2147483768" r:id="rId5"/>
    <p:sldLayoutId id="2147483775" r:id="rId6"/>
    <p:sldLayoutId id="2147483769" r:id="rId7"/>
    <p:sldLayoutId id="2147483776" r:id="rId8"/>
    <p:sldLayoutId id="2147483777" r:id="rId9"/>
    <p:sldLayoutId id="2147483770" r:id="rId10"/>
    <p:sldLayoutId id="2147483771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6FB833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C0E5AF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F3AABE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Прямоугольник 5"/>
          <p:cNvSpPr>
            <a:spLocks noChangeArrowheads="1"/>
          </p:cNvSpPr>
          <p:nvPr/>
        </p:nvSpPr>
        <p:spPr bwMode="auto">
          <a:xfrm>
            <a:off x="179388" y="115888"/>
            <a:ext cx="87503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latin typeface="Century Schoolbook" pitchFamily="18" charset="0"/>
              </a:rPr>
              <a:t>ВСЕРОССИЙСКИЙ НАУЧНО-ИССЛЕДОВАТЕЛЬСКИЙ ИНСТИТУТ</a:t>
            </a:r>
          </a:p>
          <a:p>
            <a:pPr algn="ctr"/>
            <a:r>
              <a:rPr lang="ru-RU" b="1">
                <a:latin typeface="Century Schoolbook" pitchFamily="18" charset="0"/>
              </a:rPr>
              <a:t>ЭКОНОМИКИ СЕЛЬСКОГО ХОЗЯЙСТВА</a:t>
            </a:r>
          </a:p>
        </p:txBody>
      </p:sp>
      <p:sp>
        <p:nvSpPr>
          <p:cNvPr id="8195" name="Rectangle 4"/>
          <p:cNvSpPr>
            <a:spLocks noChangeArrowheads="1"/>
          </p:cNvSpPr>
          <p:nvPr/>
        </p:nvSpPr>
        <p:spPr bwMode="auto">
          <a:xfrm>
            <a:off x="1066800" y="3357563"/>
            <a:ext cx="8077200" cy="132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r"/>
            <a:r>
              <a:rPr lang="ru-RU" sz="20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ТАРАСОВ В.И. </a:t>
            </a:r>
          </a:p>
          <a:p>
            <a:pPr algn="r"/>
            <a:r>
              <a:rPr lang="ru-RU" sz="20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Заведующий отделом международной интеграции в аграрной сфере,</a:t>
            </a:r>
          </a:p>
          <a:p>
            <a:pPr algn="r"/>
            <a:r>
              <a:rPr lang="ru-RU" sz="20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Руководитель Аграрного Центра ЕАЭС при ВНИИЭСХ,</a:t>
            </a:r>
          </a:p>
          <a:p>
            <a:pPr algn="r"/>
            <a:r>
              <a:rPr lang="ru-RU" sz="20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действительный член Международной Академии информатизации</a:t>
            </a:r>
          </a:p>
        </p:txBody>
      </p:sp>
      <p:sp>
        <p:nvSpPr>
          <p:cNvPr id="8196" name="Rectangle 7"/>
          <p:cNvSpPr>
            <a:spLocks noChangeArrowheads="1"/>
          </p:cNvSpPr>
          <p:nvPr/>
        </p:nvSpPr>
        <p:spPr bwMode="auto">
          <a:xfrm>
            <a:off x="179388" y="1268413"/>
            <a:ext cx="8785225" cy="1785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endParaRPr lang="ru-RU" sz="1400" b="1" u="sng">
              <a:solidFill>
                <a:srgbClr val="002060"/>
              </a:solidFill>
              <a:latin typeface="Century Schoolbook" pitchFamily="18" charset="0"/>
              <a:cs typeface="Times New Roman" pitchFamily="18" charset="0"/>
            </a:endParaRPr>
          </a:p>
          <a:p>
            <a:pPr algn="ctr"/>
            <a:r>
              <a:rPr lang="ru-RU" sz="3200" b="1"/>
              <a:t>Расширение перечня механизмов регулирования в аграрных сферах зон свободной торговли</a:t>
            </a:r>
            <a:endParaRPr lang="ru-RU" sz="2000" b="1">
              <a:solidFill>
                <a:srgbClr val="002060"/>
              </a:solidFill>
              <a:latin typeface="Calibri" pitchFamily="34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 bwMode="auto">
          <a:xfrm>
            <a:off x="1187450" y="5084763"/>
            <a:ext cx="7789863" cy="1081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bIns="91440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1400" b="1" dirty="0">
                <a:latin typeface="Arial" pitchFamily="34" charset="0"/>
                <a:ea typeface="+mj-ea"/>
                <a:cs typeface="Arial" pitchFamily="34" charset="0"/>
              </a:rPr>
              <a:t>Доклад на </a:t>
            </a:r>
            <a:r>
              <a:rPr lang="ru-RU" sz="1400" b="1" dirty="0">
                <a:latin typeface="Arial" pitchFamily="34" charset="0"/>
                <a:cs typeface="Arial" pitchFamily="34" charset="0"/>
              </a:rPr>
              <a:t>Международной научно-практической конференции </a:t>
            </a:r>
            <a:r>
              <a:rPr lang="ru-RU" sz="1400" b="1" dirty="0">
                <a:latin typeface="Arial" pitchFamily="34" charset="0"/>
                <a:cs typeface="Arial" pitchFamily="34" charset="0"/>
              </a:rPr>
              <a:t>№ </a:t>
            </a:r>
            <a:r>
              <a:rPr lang="ru-RU" sz="1400" b="1" dirty="0">
                <a:latin typeface="Arial" pitchFamily="34" charset="0"/>
                <a:cs typeface="Arial" pitchFamily="34" charset="0"/>
              </a:rPr>
              <a:t>2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ru-RU" sz="14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>
                <a:latin typeface="Arial" pitchFamily="34" charset="0"/>
                <a:cs typeface="Arial" pitchFamily="34" charset="0"/>
              </a:rPr>
              <a:t>«АПК России: состояние и тенденции развития»</a:t>
            </a:r>
            <a:endParaRPr lang="ru-RU" sz="1400" b="1" dirty="0">
              <a:latin typeface="Arial" pitchFamily="34" charset="0"/>
              <a:cs typeface="Arial" pitchFamily="34" charset="0"/>
            </a:endParaRPr>
          </a:p>
          <a:p>
            <a:pPr algn="ctr" fontAlgn="auto">
              <a:spcAft>
                <a:spcPts val="0"/>
              </a:spcAft>
              <a:defRPr/>
            </a:pPr>
            <a:endParaRPr lang="ru-RU" sz="800" b="1" dirty="0">
              <a:latin typeface="Arial" pitchFamily="34" charset="0"/>
              <a:ea typeface="+mj-ea"/>
              <a:cs typeface="Arial" pitchFamily="34" charset="0"/>
            </a:endParaRPr>
          </a:p>
          <a:p>
            <a:pPr algn="ctr" fontAlgn="auto">
              <a:spcAft>
                <a:spcPts val="0"/>
              </a:spcAft>
              <a:defRPr/>
            </a:pPr>
            <a:r>
              <a:rPr lang="ru-RU" sz="1600" b="1" dirty="0">
                <a:latin typeface="Arial" pitchFamily="34" charset="0"/>
                <a:ea typeface="+mj-ea"/>
                <a:cs typeface="Arial" pitchFamily="34" charset="0"/>
              </a:rPr>
              <a:t>Московский экономический форум-2016</a:t>
            </a:r>
            <a:endParaRPr lang="ru-RU" b="1" dirty="0"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323850" y="6237288"/>
            <a:ext cx="85693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latin typeface="+mn-lt"/>
              </a:rPr>
              <a:t> Москва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latin typeface="+mn-lt"/>
              </a:rPr>
              <a:t>23 марта 2016 г.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Содержимое 2"/>
          <p:cNvSpPr>
            <a:spLocks noGrp="1"/>
          </p:cNvSpPr>
          <p:nvPr>
            <p:ph sz="quarter" idx="1"/>
          </p:nvPr>
        </p:nvSpPr>
        <p:spPr>
          <a:xfrm>
            <a:off x="179388" y="188913"/>
            <a:ext cx="8353425" cy="6408737"/>
          </a:xfrm>
        </p:spPr>
        <p:txBody>
          <a:bodyPr>
            <a:normAutofit fontScale="85000" lnSpcReduction="20000"/>
          </a:bodyPr>
          <a:lstStyle/>
          <a:p>
            <a:pPr marL="0" indent="447675" algn="just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3200" b="1" dirty="0" smtClean="0"/>
              <a:t>Разработкой механизмов развития </a:t>
            </a: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общего аграрного рынка государств ЕАЭС </a:t>
            </a:r>
            <a:r>
              <a:rPr lang="ru-RU" sz="3200" b="1" dirty="0" smtClean="0"/>
              <a:t>занимается Всероссийский НИИ экономики сельского хозяйства. </a:t>
            </a:r>
          </a:p>
          <a:p>
            <a:pPr marL="0" indent="447675" algn="just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3200" b="1" dirty="0" smtClean="0"/>
              <a:t>Задачами исследования в том числе являются: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ru-RU" sz="3200" dirty="0" smtClean="0"/>
              <a:t>выявить основные </a:t>
            </a:r>
            <a:r>
              <a:rPr lang="ru-RU" sz="3200" b="1" dirty="0" smtClean="0"/>
              <a:t>тенденции развития </a:t>
            </a:r>
            <a:r>
              <a:rPr lang="ru-RU" sz="3200" dirty="0" smtClean="0"/>
              <a:t>и</a:t>
            </a:r>
            <a:r>
              <a:rPr lang="ru-RU" sz="3200" b="1" dirty="0" smtClean="0"/>
              <a:t> механизмы </a:t>
            </a:r>
            <a:r>
              <a:rPr lang="ru-RU" sz="3200" dirty="0" smtClean="0"/>
              <a:t>экономической </a:t>
            </a:r>
            <a:r>
              <a:rPr lang="ru-RU" sz="3200" b="1" dirty="0" smtClean="0"/>
              <a:t>интеграции</a:t>
            </a:r>
            <a:r>
              <a:rPr lang="ru-RU" sz="3200" dirty="0" smtClean="0"/>
              <a:t> в аграрном секторе ЕАЭС </a:t>
            </a:r>
            <a:r>
              <a:rPr lang="ru-RU" sz="3200" b="1" dirty="0" smtClean="0"/>
              <a:t>с учетом их взаимной и внешней торговли</a:t>
            </a:r>
            <a:r>
              <a:rPr lang="ru-RU" sz="3200" dirty="0" smtClean="0"/>
              <a:t>;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ru-RU" sz="1000" dirty="0" smtClean="0"/>
          </a:p>
          <a:p>
            <a:pPr marL="274320" indent="-274320" algn="just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ru-RU" sz="3200" dirty="0" smtClean="0"/>
              <a:t>определить наиболее </a:t>
            </a:r>
            <a:r>
              <a:rPr lang="ru-RU" sz="3200" b="1" dirty="0" smtClean="0"/>
              <a:t>перспективные инструменты формирования общего аграрного рынка </a:t>
            </a:r>
            <a:r>
              <a:rPr lang="ru-RU" sz="3200" dirty="0" smtClean="0"/>
              <a:t>государств ЕАЭС </a:t>
            </a:r>
            <a:r>
              <a:rPr lang="ru-RU" sz="3200" b="1" dirty="0" smtClean="0"/>
              <a:t>на надгосударственном уровне</a:t>
            </a:r>
            <a:r>
              <a:rPr lang="ru-RU" sz="3200" dirty="0" smtClean="0"/>
              <a:t>, с учетом их взаимодействия с агропродовольственными рынками третьих стран и интеграционных формирований.</a:t>
            </a:r>
            <a:endParaRPr lang="ru-RU" sz="3600" dirty="0" smtClean="0"/>
          </a:p>
          <a:p>
            <a:pPr marL="0" indent="447675" algn="just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ru-RU" sz="3200" b="1" dirty="0" smtClean="0"/>
          </a:p>
          <a:p>
            <a:pPr marL="0" indent="447675" algn="just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ru-RU" sz="3200" b="1" dirty="0" smtClean="0"/>
          </a:p>
          <a:p>
            <a:pPr marL="274320" indent="-274320" algn="just"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ru-RU" sz="900" dirty="0" smtClean="0"/>
          </a:p>
        </p:txBody>
      </p:sp>
      <p:sp>
        <p:nvSpPr>
          <p:cNvPr id="9219" name="Номер слайда 3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1FEC581F-42EC-4621-B956-16E398FE70EA}" type="slidenum">
              <a:rPr lang="ru-RU" smtClean="0"/>
              <a:pPr/>
              <a:t>2</a:t>
            </a:fld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>
          <a:xfrm>
            <a:off x="250825" y="115888"/>
            <a:ext cx="8713788" cy="122555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chemeClr val="tx1"/>
                </a:solidFill>
              </a:rPr>
              <a:t>ключевые принципы интеграции и развития аграрных рынков</a:t>
            </a:r>
          </a:p>
        </p:txBody>
      </p:sp>
      <p:sp>
        <p:nvSpPr>
          <p:cNvPr id="10243" name="Содержимое 2"/>
          <p:cNvSpPr>
            <a:spLocks noGrp="1"/>
          </p:cNvSpPr>
          <p:nvPr>
            <p:ph sz="quarter" idx="1"/>
          </p:nvPr>
        </p:nvSpPr>
        <p:spPr>
          <a:xfrm>
            <a:off x="107950" y="1412875"/>
            <a:ext cx="8785225" cy="5256213"/>
          </a:xfrm>
        </p:spPr>
        <p:txBody>
          <a:bodyPr/>
          <a:lstStyle/>
          <a:p>
            <a:pPr algn="just" eaLnBrk="1" hangingPunct="1"/>
            <a:r>
              <a:rPr lang="ru-RU" b="1" smtClean="0"/>
              <a:t>единство</a:t>
            </a:r>
            <a:r>
              <a:rPr lang="ru-RU" smtClean="0"/>
              <a:t> агропродовольственных </a:t>
            </a:r>
            <a:r>
              <a:rPr lang="ru-RU" b="1" smtClean="0"/>
              <a:t>рынков</a:t>
            </a:r>
            <a:r>
              <a:rPr lang="ru-RU" smtClean="0"/>
              <a:t> (универсальные экономические, организационно-правовые, санитарные, ветеринарные и др. правила); </a:t>
            </a:r>
          </a:p>
          <a:p>
            <a:pPr algn="just" eaLnBrk="1" hangingPunct="1"/>
            <a:r>
              <a:rPr lang="ru-RU" b="1" smtClean="0"/>
              <a:t>финансовая солидарность </a:t>
            </a:r>
            <a:r>
              <a:rPr lang="ru-RU" smtClean="0"/>
              <a:t>(поддержка и развитие АПК ЕАЭС из общего аграрного бюджета);</a:t>
            </a:r>
          </a:p>
          <a:p>
            <a:pPr algn="just" eaLnBrk="1" hangingPunct="1"/>
            <a:r>
              <a:rPr lang="ru-RU" b="1" smtClean="0"/>
              <a:t>приоритетность собственной </a:t>
            </a:r>
            <a:r>
              <a:rPr lang="ru-RU" smtClean="0"/>
              <a:t>аграрной </a:t>
            </a:r>
            <a:r>
              <a:rPr lang="ru-RU" b="1" smtClean="0"/>
              <a:t>продукции</a:t>
            </a:r>
            <a:r>
              <a:rPr lang="ru-RU" smtClean="0"/>
              <a:t> (обеспечение преимуществ продукции ЕАЭС при взаимной и внешней торговле);</a:t>
            </a:r>
          </a:p>
          <a:p>
            <a:pPr eaLnBrk="1" hangingPunct="1"/>
            <a:r>
              <a:rPr lang="ru-RU" b="1" smtClean="0"/>
              <a:t>делегирование</a:t>
            </a:r>
            <a:r>
              <a:rPr lang="ru-RU" smtClean="0"/>
              <a:t> государственных </a:t>
            </a:r>
            <a:r>
              <a:rPr lang="ru-RU" b="1" smtClean="0"/>
              <a:t>полномочий</a:t>
            </a:r>
            <a:r>
              <a:rPr lang="ru-RU" smtClean="0"/>
              <a:t> по регулированию отечественного агропродовольственного рынка в </a:t>
            </a:r>
            <a:r>
              <a:rPr lang="ru-RU" b="1" smtClean="0"/>
              <a:t>наднациональный орган</a:t>
            </a:r>
            <a:r>
              <a:rPr lang="ru-RU" smtClean="0"/>
              <a:t>.</a:t>
            </a:r>
          </a:p>
        </p:txBody>
      </p:sp>
      <p:sp>
        <p:nvSpPr>
          <p:cNvPr id="10244" name="Номер слайда 3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2226EBE9-9BB6-46F1-8895-EA39DF3B4849}" type="slidenum">
              <a:rPr lang="ru-RU" smtClean="0"/>
              <a:pPr/>
              <a:t>3</a:t>
            </a:fld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sz="quarter" idx="1"/>
          </p:nvPr>
        </p:nvGraphicFramePr>
        <p:xfrm>
          <a:off x="323528" y="1556792"/>
          <a:ext cx="8352928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267" name="Номер слайда 3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E415AE94-9C14-404B-B211-B8DE71CDF776}" type="slidenum">
              <a:rPr lang="ru-RU" smtClean="0"/>
              <a:pPr/>
              <a:t>4</a:t>
            </a:fld>
            <a:endParaRPr lang="ru-RU" smtClean="0"/>
          </a:p>
        </p:txBody>
      </p:sp>
      <p:sp>
        <p:nvSpPr>
          <p:cNvPr id="6" name="Заголовок 2"/>
          <p:cNvSpPr>
            <a:spLocks noGrp="1"/>
          </p:cNvSpPr>
          <p:nvPr>
            <p:ph type="title"/>
          </p:nvPr>
        </p:nvSpPr>
        <p:spPr>
          <a:xfrm>
            <a:off x="323850" y="188913"/>
            <a:ext cx="8218488" cy="1065212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100" b="1" dirty="0" smtClean="0">
                <a:solidFill>
                  <a:schemeClr val="tx1"/>
                </a:solidFill>
              </a:rPr>
              <a:t>Перечень механизмов интеграции в формате зон свободной торговли</a:t>
            </a:r>
            <a:endParaRPr lang="ru-RU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0825" y="188913"/>
            <a:ext cx="8424863" cy="1152525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chemeClr val="tx1"/>
                </a:solidFill>
              </a:rPr>
              <a:t>Схема применения </a:t>
            </a:r>
            <a:br>
              <a:rPr lang="ru-RU" sz="3200" b="1" dirty="0" smtClean="0">
                <a:solidFill>
                  <a:schemeClr val="tx1"/>
                </a:solidFill>
              </a:rPr>
            </a:br>
            <a:r>
              <a:rPr lang="ru-RU" sz="3200" b="1" dirty="0" smtClean="0">
                <a:solidFill>
                  <a:schemeClr val="tx1"/>
                </a:solidFill>
              </a:rPr>
              <a:t>триггерного механизма</a:t>
            </a:r>
            <a:endParaRPr lang="ru-RU" sz="3200" b="1" dirty="0">
              <a:solidFill>
                <a:schemeClr val="tx1"/>
              </a:solidFill>
            </a:endParaRPr>
          </a:p>
        </p:txBody>
      </p:sp>
      <p:pic>
        <p:nvPicPr>
          <p:cNvPr id="12291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38113" y="1989138"/>
            <a:ext cx="8645525" cy="3348037"/>
          </a:xfrm>
          <a:noFill/>
        </p:spPr>
      </p:pic>
      <p:sp>
        <p:nvSpPr>
          <p:cNvPr id="12292" name="Номер слайда 3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0D3ABFF1-502A-40C8-BBC1-6906E817D9E9}" type="slidenum">
              <a:rPr lang="ru-RU" smtClean="0"/>
              <a:pPr/>
              <a:t>5</a:t>
            </a:fld>
            <a:endParaRPr lang="ru-RU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825" y="0"/>
            <a:ext cx="8569325" cy="1223963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chemeClr val="tx1"/>
                </a:solidFill>
              </a:rPr>
              <a:t>Изменение таможенных пошлин на сельскохозяйственные товары ЕАЭС </a:t>
            </a:r>
            <a:br>
              <a:rPr lang="ru-RU" sz="2400" b="1" dirty="0" smtClean="0">
                <a:solidFill>
                  <a:schemeClr val="tx1"/>
                </a:solidFill>
              </a:rPr>
            </a:br>
            <a:r>
              <a:rPr lang="ru-RU" sz="2400" b="1" dirty="0" smtClean="0">
                <a:solidFill>
                  <a:schemeClr val="tx1"/>
                </a:solidFill>
              </a:rPr>
              <a:t>со стороны Вьетнама</a:t>
            </a:r>
            <a:endParaRPr lang="ru-RU" sz="2400" b="1" dirty="0">
              <a:solidFill>
                <a:schemeClr val="tx1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quarter" idx="1"/>
          </p:nvPr>
        </p:nvGraphicFramePr>
        <p:xfrm>
          <a:off x="107950" y="1265238"/>
          <a:ext cx="8712200" cy="5425441"/>
        </p:xfrm>
        <a:graphic>
          <a:graphicData uri="http://schemas.openxmlformats.org/drawingml/2006/table">
            <a:tbl>
              <a:tblPr/>
              <a:tblGrid>
                <a:gridCol w="3001963"/>
                <a:gridCol w="5710237"/>
              </a:tblGrid>
              <a:tr h="720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Период снижения ставки таможенной пошлины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Наименование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агропродовольственной продукции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925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Без переходного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периода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пшеница и меслин, семена льна и рапса, лук, молоко и молочная продукция, мясо КРС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ECE"/>
                    </a:solidFill>
                  </a:tcPr>
                </a:tc>
              </a:tr>
              <a:tr h="808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3 года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F7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переработанная мясная продукция, переработанная рыбная продукция, консервы, икра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F7E8"/>
                    </a:solidFill>
                  </a:tcPr>
                </a:tc>
              </a:tr>
              <a:tr h="12382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5 лет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мясо птицы, фрукты и орехи консервированные, рыба мороженая, филе, шоколад (частично), кондитерские изделия из сахара (частично)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ECE"/>
                    </a:solidFill>
                  </a:tcPr>
                </a:tc>
              </a:tr>
              <a:tr h="13033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10 лет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F7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меласса, фрукты и орехи консервированные (частично), шоколад и прочие готовые пищевые продукты (частично), кондитерские изделия из сахара (частично)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F7E8"/>
                    </a:solidFill>
                  </a:tcPr>
                </a:tc>
              </a:tr>
            </a:tbl>
          </a:graphicData>
        </a:graphic>
      </p:graphicFrame>
      <p:sp>
        <p:nvSpPr>
          <p:cNvPr id="13335" name="Номер слайда 3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3C89A0F1-00A8-4554-B7C7-A07B8253730D}" type="slidenum">
              <a:rPr lang="ru-RU" smtClean="0"/>
              <a:pPr/>
              <a:t>6</a:t>
            </a:fld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Содержимое 2"/>
          <p:cNvSpPr>
            <a:spLocks noGrp="1"/>
          </p:cNvSpPr>
          <p:nvPr>
            <p:ph sz="quarter" idx="1"/>
          </p:nvPr>
        </p:nvSpPr>
        <p:spPr>
          <a:xfrm>
            <a:off x="395288" y="549275"/>
            <a:ext cx="7777162" cy="5975350"/>
          </a:xfrm>
        </p:spPr>
        <p:txBody>
          <a:bodyPr/>
          <a:lstStyle/>
          <a:p>
            <a:pPr marL="0" indent="0" algn="just" eaLnBrk="1" hangingPunct="1">
              <a:buFont typeface="Wingdings" pitchFamily="2" charset="2"/>
              <a:buNone/>
            </a:pPr>
            <a:r>
              <a:rPr lang="ru-RU" sz="2800" smtClean="0"/>
              <a:t>По данным ЕЭК, с предложением создать зону свободной торговли с ЕАЭС обратились </a:t>
            </a:r>
            <a:r>
              <a:rPr lang="ru-RU" sz="2800" b="1" smtClean="0"/>
              <a:t>более 30 стран</a:t>
            </a:r>
            <a:r>
              <a:rPr lang="ru-RU" sz="2800" smtClean="0"/>
              <a:t> и </a:t>
            </a:r>
            <a:r>
              <a:rPr lang="ru-RU" sz="2800" b="1" smtClean="0"/>
              <a:t>региональных объединений</a:t>
            </a:r>
            <a:r>
              <a:rPr lang="ru-RU" sz="2800" smtClean="0"/>
              <a:t>. </a:t>
            </a:r>
          </a:p>
          <a:p>
            <a:pPr marL="0" indent="0" algn="just" eaLnBrk="1" hangingPunct="1">
              <a:buFont typeface="Wingdings" pitchFamily="2" charset="2"/>
              <a:buNone/>
            </a:pPr>
            <a:endParaRPr lang="ru-RU" sz="2800" smtClean="0"/>
          </a:p>
          <a:p>
            <a:pPr marL="0" indent="0" algn="just" eaLnBrk="1" hangingPunct="1">
              <a:buFont typeface="Wingdings" pitchFamily="2" charset="2"/>
              <a:buNone/>
            </a:pPr>
            <a:r>
              <a:rPr lang="ru-RU" sz="2800" smtClean="0"/>
              <a:t>С </a:t>
            </a:r>
            <a:r>
              <a:rPr lang="ru-RU" sz="2800" b="1" smtClean="0"/>
              <a:t>Израилем</a:t>
            </a:r>
            <a:r>
              <a:rPr lang="ru-RU" sz="2800" smtClean="0"/>
              <a:t> в начале 2016 г. ЕЭК планирует начать формальные переговоры и к 2018 г. подписать соглашение о создании ЗСТ. </a:t>
            </a:r>
          </a:p>
          <a:p>
            <a:pPr marL="0" indent="0" algn="just" eaLnBrk="1" hangingPunct="1">
              <a:buFont typeface="Wingdings" pitchFamily="2" charset="2"/>
              <a:buNone/>
            </a:pPr>
            <a:r>
              <a:rPr lang="ru-RU" sz="2800" smtClean="0"/>
              <a:t>С </a:t>
            </a:r>
            <a:r>
              <a:rPr lang="ru-RU" sz="2800" b="1" smtClean="0"/>
              <a:t>Египтом, Индией и Ираном </a:t>
            </a:r>
            <a:r>
              <a:rPr lang="ru-RU" sz="2800" smtClean="0"/>
              <a:t>также ведется тесная работа по оценке целесообразности заключения соглашений в формате ЗСТ.</a:t>
            </a:r>
          </a:p>
        </p:txBody>
      </p:sp>
      <p:sp>
        <p:nvSpPr>
          <p:cNvPr id="14339" name="Номер слайда 3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E8E3E6BA-CB27-4600-9897-E189601DF70A}" type="slidenum">
              <a:rPr lang="ru-RU" smtClean="0"/>
              <a:pPr/>
              <a:t>7</a:t>
            </a:fld>
            <a:endParaRPr lang="ru-RU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Заголовок 1"/>
          <p:cNvSpPr>
            <a:spLocks noGrp="1"/>
          </p:cNvSpPr>
          <p:nvPr>
            <p:ph type="title"/>
          </p:nvPr>
        </p:nvSpPr>
        <p:spPr>
          <a:xfrm>
            <a:off x="971550" y="188913"/>
            <a:ext cx="6923088" cy="1008062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chemeClr val="tx1"/>
                </a:solidFill>
              </a:rPr>
              <a:t>Благодарю за внимание!</a:t>
            </a:r>
          </a:p>
        </p:txBody>
      </p:sp>
      <p:pic>
        <p:nvPicPr>
          <p:cNvPr id="15363" name="Содержимое 6" descr="images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971550" y="1268413"/>
            <a:ext cx="7129463" cy="5157787"/>
          </a:xfrm>
        </p:spPr>
      </p:pic>
      <p:sp>
        <p:nvSpPr>
          <p:cNvPr id="15364" name="Номер слайда 3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A1000F95-F5A0-4318-B062-9C28F748C3D6}" type="slidenum">
              <a:rPr lang="ru-RU" smtClean="0"/>
              <a:pPr/>
              <a:t>8</a:t>
            </a:fld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Метро">
    <a:dk1>
      <a:sysClr val="windowText" lastClr="000000"/>
    </a:dk1>
    <a:lt1>
      <a:sysClr val="window" lastClr="FFFFFF"/>
    </a:lt1>
    <a:dk2>
      <a:srgbClr val="4E5B6F"/>
    </a:dk2>
    <a:lt2>
      <a:srgbClr val="D6ECFF"/>
    </a:lt2>
    <a:accent1>
      <a:srgbClr val="7FD13B"/>
    </a:accent1>
    <a:accent2>
      <a:srgbClr val="EA157A"/>
    </a:accent2>
    <a:accent3>
      <a:srgbClr val="FEB80A"/>
    </a:accent3>
    <a:accent4>
      <a:srgbClr val="00ADDC"/>
    </a:accent4>
    <a:accent5>
      <a:srgbClr val="738AC8"/>
    </a:accent5>
    <a:accent6>
      <a:srgbClr val="1AB39F"/>
    </a:accent6>
    <a:hlink>
      <a:srgbClr val="EB8803"/>
    </a:hlink>
    <a:folHlink>
      <a:srgbClr val="5F7791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1279</TotalTime>
  <Words>419</Words>
  <Application>Microsoft Office PowerPoint</Application>
  <PresentationFormat>Экран (4:3)</PresentationFormat>
  <Paragraphs>60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5" baseType="lpstr">
      <vt:lpstr>Arial</vt:lpstr>
      <vt:lpstr>Century Schoolbook</vt:lpstr>
      <vt:lpstr>Wingdings</vt:lpstr>
      <vt:lpstr>Wingdings 2</vt:lpstr>
      <vt:lpstr>Calibri</vt:lpstr>
      <vt:lpstr>Times New Roman</vt:lpstr>
      <vt:lpstr>Эркер</vt:lpstr>
      <vt:lpstr>Слайд 1</vt:lpstr>
      <vt:lpstr>Слайд 2</vt:lpstr>
      <vt:lpstr>ключевые принципы интеграции и развития аграрных рынков</vt:lpstr>
      <vt:lpstr>Перечень механизмов интеграции в формате зон свободной торговли</vt:lpstr>
      <vt:lpstr>Схема применения  триггерного механизма</vt:lpstr>
      <vt:lpstr>Изменение таможенных пошлин на сельскохозяйственные товары ЕАЭС  со стороны Вьетнама</vt:lpstr>
      <vt:lpstr>Слайд 7</vt:lpstr>
      <vt:lpstr>Благодарю за внимание!</vt:lpstr>
    </vt:vector>
  </TitlesOfParts>
  <Company>ВНИИЭСХ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Катя</dc:creator>
  <cp:lastModifiedBy>Инна</cp:lastModifiedBy>
  <cp:revision>114</cp:revision>
  <dcterms:created xsi:type="dcterms:W3CDTF">2012-02-29T11:43:33Z</dcterms:created>
  <dcterms:modified xsi:type="dcterms:W3CDTF">2016-03-22T13:56:50Z</dcterms:modified>
</cp:coreProperties>
</file>