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1" r:id="rId2"/>
    <p:sldId id="259" r:id="rId3"/>
    <p:sldId id="286" r:id="rId4"/>
    <p:sldId id="289" r:id="rId5"/>
    <p:sldId id="293" r:id="rId6"/>
    <p:sldId id="287" r:id="rId7"/>
    <p:sldId id="292" r:id="rId8"/>
    <p:sldId id="28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Tyan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5A"/>
    <a:srgbClr val="FF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3F36F-38B7-4C80-95DD-3C93F48B2267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1FCB1-DD41-48DA-9F60-8FF4947C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C77D5C-F0D9-4B1F-9520-829D7FECA7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065C-B047-419E-9213-88FD6BC886E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BE3D-9E2F-4F79-AFEB-23B7559BA4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70AF-6003-4BCD-AE5A-CD2111257F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49BAD-261F-4C98-8433-0673E3AC298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BB51-BF8B-49F1-8C29-F5C2D11FB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img.board.com.ua/a/1042798616/wm/0-kolyosnyie-traktora-k-701-k-702m-k-703-i-kirovets.jpg&amp;iorient=&amp;nojs=1&amp;icolor=&amp;p=1&amp;site=&amp;text=%D0%BA%20700%20%D0%B0%20%D1%82%D1%80%D0%B0%D0%BA%D1%82%D0%BE%D1%80&amp;wp=&amp;pos=46&amp;recent=&amp;type=&amp;isize=&amp;rpt=simage&amp;itype=" TargetMode="External"/><Relationship Id="rId13" Type="http://schemas.openxmlformats.org/officeDocument/2006/relationships/image" Target="../media/image14.jpeg"/><Relationship Id="rId18" Type="http://schemas.openxmlformats.org/officeDocument/2006/relationships/image" Target="../media/image17.jpeg"/><Relationship Id="rId3" Type="http://schemas.openxmlformats.org/officeDocument/2006/relationships/image" Target="../media/image8.png"/><Relationship Id="rId21" Type="http://schemas.openxmlformats.org/officeDocument/2006/relationships/image" Target="../media/image19.png"/><Relationship Id="rId7" Type="http://schemas.openxmlformats.org/officeDocument/2006/relationships/image" Target="../media/image11.jpeg"/><Relationship Id="rId12" Type="http://schemas.openxmlformats.org/officeDocument/2006/relationships/hyperlink" Target="http://images.yandex.ru/yandsearch?img_url=ruprom-image.s3.amazonaws.com/615885_w640_h640_i.jpg&amp;iorient=&amp;nojs=1&amp;icolor=&amp;site=&amp;text=%D1%81%D0%B5%D1%8F%D0%BB%D0%BA%D0%B0%20%D0%BE%D0%BC%D0%B8%D1%87%D0%BA%D0%B0&amp;wp=&amp;pos=19&amp;isize=&amp;type=&amp;recent=&amp;rpt=simage&amp;itype=" TargetMode="External"/><Relationship Id="rId17" Type="http://schemas.openxmlformats.org/officeDocument/2006/relationships/hyperlink" Target="http://gtn.astrobl.ru/files/4ba722400c5e50.10096458.jpg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rmer.ru/files/node_images/1221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5" Type="http://schemas.openxmlformats.org/officeDocument/2006/relationships/hyperlink" Target="http://images.yandex.ru/yandsearch?p=1&amp;text=%D0%BA%D0%B0%D1%82%D0%BE%D0%BA%20%D1%82%D1%8F%D0%B6%D0%B5%D0%BB%D1%8B%D0%B9%20%D1%81%D0%B5%D0%BB%D1%8C%D1%85%D0%BE%D0%B7%D1%82%D0%B5%D1%85%D0%BD%D0%B8%D0%BA%D0%B0&amp;img_url=http://img.board.com.ua/a/1043053662/wm/0-katok-zubchato-kolchatyij-kzk-6-01.jpg&amp;pos=34&amp;rpt=simage&amp;nojs=1" TargetMode="External"/><Relationship Id="rId10" Type="http://schemas.openxmlformats.org/officeDocument/2006/relationships/hyperlink" Target="http://images.yandex.ru/yandsearch?img_url=traktor-orel.ru/components/com_virtuemart/shop_image/product/_________________49f3383f2bcad.gif&amp;iorient=&amp;nojs=1&amp;icolor=&amp;site=&amp;text=%D0%B1%D0%BE%D1%80%D0%BE%D0%BD%D0%B0%20%D0%B7%D1%83%D0%B1%D0%BE%D0%B2%D0%B0&amp;wp=&amp;pos=8&amp;isize=&amp;type=&amp;recent=&amp;rpt=simage&amp;itype=" TargetMode="External"/><Relationship Id="rId19" Type="http://schemas.openxmlformats.org/officeDocument/2006/relationships/hyperlink" Target="http://images.yandex.ru/yandsearch?img_url=www.agrorezerv.com/images/goods/116_1.jpg&amp;iorient=&amp;nojs=1&amp;icolor=&amp;p=1&amp;site=&amp;text=%D0%BA%D1%83%D0%BB%D1%8C%D1%82%D0%B8%D0%B2%D0%B0%D1%82%D0%BE%D1%80%20%D0%BA%D0%BF%D1%81&amp;wp=&amp;pos=38&amp;recent=&amp;type=&amp;isize=&amp;rpt=simage&amp;itype=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iconfinder.com/icondetails/45351/128/factory_house_industry_manufacturer_production_icon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emf"/><Relationship Id="rId5" Type="http://schemas.openxmlformats.org/officeDocument/2006/relationships/image" Target="../media/image21.png"/><Relationship Id="rId10" Type="http://schemas.openxmlformats.org/officeDocument/2006/relationships/image" Target="../media/image25.emf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14675" t="15896" r="1282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0" y="5445224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68531" rIns="180000" bIns="68531" spcCol="1270" anchor="ctr"/>
          <a:lstStyle/>
          <a:p>
            <a:pPr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1500" b="1" dirty="0" smtClean="0">
                <a:solidFill>
                  <a:srgbClr val="00755A"/>
                </a:solidFill>
              </a:rPr>
              <a:t>ФЕДЕРАЛЬНЫЙ ЛИЗИНГ КАК ИНСТРУМЕНТ ТЕХНИЧЕСКОЙ И ТЕХНОЛОГИЧЕСКОЙ МОДЕРНИЗАЦИИ АПК</a:t>
            </a:r>
          </a:p>
          <a:p>
            <a:pPr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1500" i="1" dirty="0" smtClean="0">
                <a:solidFill>
                  <a:srgbClr val="00755A"/>
                </a:solidFill>
              </a:rPr>
              <a:t>(МАРТ 2014)</a:t>
            </a:r>
            <a:endParaRPr lang="ru-RU" sz="1500" i="1" dirty="0">
              <a:solidFill>
                <a:srgbClr val="00755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28613"/>
          </a:xfrm>
          <a:prstGeom prst="rect">
            <a:avLst/>
          </a:prstGeom>
          <a:solidFill>
            <a:srgbClr val="00755A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5113" indent="276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FFEE00"/>
                </a:solidFill>
                <a:latin typeface="Franklin Gothic Book" pitchFamily="34" charset="0"/>
              </a:rPr>
              <a:t>РОССИЙСКАЯ ГОСУДАРСТВЕННАЯ АГРОПРОМЫШЛЕННАЯ ЛИЗИНГОВАЯ КОМПАНИЯ </a:t>
            </a:r>
            <a:r>
              <a:rPr lang="ru-RU" sz="1300" dirty="0" smtClean="0">
                <a:solidFill>
                  <a:srgbClr val="FFEE00"/>
                </a:solidFill>
                <a:latin typeface="Franklin Gothic Book" pitchFamily="34" charset="0"/>
              </a:rPr>
              <a:t>"РОСАГРОЛИЗИНГ" </a:t>
            </a:r>
            <a:endParaRPr lang="ru-RU" sz="1300" dirty="0">
              <a:solidFill>
                <a:srgbClr val="FFEE00"/>
              </a:solidFill>
              <a:latin typeface="Franklin Gothic Book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3132000" y="2004087"/>
            <a:ext cx="2880000" cy="2880000"/>
            <a:chOff x="4104208" y="1944266"/>
            <a:chExt cx="3384376" cy="3456384"/>
          </a:xfrm>
        </p:grpSpPr>
        <p:sp>
          <p:nvSpPr>
            <p:cNvPr id="8" name="Овал 7"/>
            <p:cNvSpPr/>
            <p:nvPr/>
          </p:nvSpPr>
          <p:spPr>
            <a:xfrm>
              <a:off x="4104208" y="1944266"/>
              <a:ext cx="3384376" cy="3456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Logo_RAL_Yellow-green80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0232" y="2160290"/>
              <a:ext cx="2951753" cy="31067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500"/>
              </a:lnSpc>
              <a:defRPr/>
            </a:pP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ОСНОВНЫЕ ПРОБЛЕМЫ, ОГРАНИЧИВАЮЩИЕ ЭФФЕКТИВНОСТЬ ВЕСЕННЕГО СЕВА 2014 Г.</a:t>
            </a:r>
          </a:p>
        </p:txBody>
      </p:sp>
      <p:sp>
        <p:nvSpPr>
          <p:cNvPr id="11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0" tIns="46800" rIns="90000" bIns="46800" anchor="ctr" anchorCtr="0"/>
          <a:lstStyle/>
          <a:p>
            <a:pPr marL="87313" algn="just">
              <a:lnSpc>
                <a:spcPts val="1500"/>
              </a:lnSpc>
              <a:spcBef>
                <a:spcPts val="0"/>
              </a:spcBef>
              <a:tabLst>
                <a:tab pos="0" algn="l"/>
              </a:tabLst>
            </a:pPr>
            <a:r>
              <a:rPr lang="ru-RU" sz="1400" b="1" dirty="0"/>
              <a:t>В преддверии начала весенних полевых работ необходимо обратить особое внимание на системные проблемы </a:t>
            </a:r>
            <a:r>
              <a:rPr lang="ru-RU" sz="1400" b="1" dirty="0" smtClean="0"/>
              <a:t>подотротраслей </a:t>
            </a:r>
            <a:r>
              <a:rPr lang="ru-RU" sz="1400" b="1" dirty="0"/>
              <a:t>сельского хозяйства, с которыми в ближайшей перспективе столкнутся сельхозпроизводители всех без исключения регионов России, не позволяющими провести эффективный сев </a:t>
            </a:r>
            <a:r>
              <a:rPr lang="ru-RU" sz="1400" b="1" dirty="0" smtClean="0"/>
              <a:t>культур.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142674"/>
            <a:ext cx="9144000" cy="239746"/>
          </a:xfrm>
          <a:prstGeom prst="rect">
            <a:avLst/>
          </a:prstGeom>
          <a:solidFill>
            <a:srgbClr val="00755A"/>
          </a:solidFill>
        </p:spPr>
        <p:txBody>
          <a:bodyPr wrap="square" t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rgbClr val="FFEE00"/>
                </a:solidFill>
                <a:latin typeface="+mn-lt"/>
              </a:rPr>
              <a:t>ОСНОВНЫЕ ПРОБЛЕМЫ ПРОВЕДЕНИЯ ВЕСЕННЕГО СЕВА В 2014 Г.</a:t>
            </a:r>
            <a:endParaRPr lang="ru-RU" sz="1400" b="1" dirty="0">
              <a:solidFill>
                <a:srgbClr val="FFEE00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412776"/>
          <a:ext cx="914400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21"/>
                <a:gridCol w="8480579"/>
              </a:tblGrid>
              <a:tr h="1217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000" b="1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rgbClr val="00755A"/>
                          </a:solidFill>
                          <a:effectLst/>
                        </a:rPr>
                        <a:t>1</a:t>
                      </a:r>
                      <a:endParaRPr lang="ru-RU" sz="3000" b="1" cap="none" spc="0" dirty="0">
                        <a:ln w="10541" cmpd="sng">
                          <a:solidFill>
                            <a:srgbClr val="7D7D7D">
                              <a:tint val="100000"/>
                              <a:shade val="100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srgbClr val="00755A"/>
                        </a:solidFill>
                        <a:effectLst/>
                      </a:endParaRPr>
                    </a:p>
                  </a:txBody>
                  <a:tcPr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ЗАКРЕДИТОВАННОСТЬ ОТРАСЛИ</a:t>
                      </a:r>
                    </a:p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условиях отсутствия свободных денежных средств, проведение весеннего сева для сельхозтоваропроизводителей уже традиционно связано с необходимостью привлечения кредитных ресурсов (для закупки семенного материала, приведения в работоспособное состояние парка сельхозтехники и оборудования, а также осуществление пиковых выплат заработной платы). </a:t>
                      </a:r>
                    </a:p>
                  </a:txBody>
                  <a:tcPr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3000" b="1" kern="1200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rgbClr val="0075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ru-RU" sz="14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МОРАЛЬНОЕ И ФИЗИЧЕСКОЕ УСТАРЕВАНИЕ АГРОТЕХНОЛОГИЙ И СРЕДСТВ ПРОИЗВОДСТВА</a:t>
                      </a:r>
                    </a:p>
                    <a:p>
                      <a:pPr marL="0" algn="just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настоящее время более 70 % парка техники используется за пределами срока своей эксплуатации, что, в совокупности с нехваткой техники в период пиковой нагрузки, приводит, с одной стороны, к неэффективному проведению сезонных полевых работ (нарушению агротехнических сроков, снижающих потенциал урожайности и пропорционально повышающих трудозатраты на проведение работ), а с другой, к значительному повышению затрат на обслуживание техники.</a:t>
                      </a:r>
                    </a:p>
                  </a:txBody>
                  <a:tcPr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45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3000" b="1" kern="1200" cap="none" spc="0" dirty="0" smtClean="0">
                          <a:ln w="10541" cmpd="sng">
                            <a:solidFill>
                              <a:srgbClr val="7D7D7D">
                                <a:tint val="100000"/>
                                <a:shade val="100000"/>
                                <a:satMod val="110000"/>
                              </a:srgbClr>
                            </a:solidFill>
                            <a:prstDash val="solid"/>
                          </a:ln>
                          <a:solidFill>
                            <a:srgbClr val="0075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</a:pPr>
                      <a:r>
                        <a:rPr lang="ru-RU" sz="1400" b="1" i="0" kern="1200" dirty="0" smtClean="0">
                          <a:solidFill>
                            <a:srgbClr val="00755A"/>
                          </a:solidFill>
                          <a:latin typeface="+mn-lt"/>
                          <a:ea typeface="+mn-ea"/>
                          <a:cs typeface="+mn-cs"/>
                        </a:rPr>
                        <a:t>НЕДОСЕВ ОЗИМЫХ КУЛЬТУР ОСЕНЬЮ 2013 ГОДА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Главной причиной недосева озимых культур осенью 2013 года, помимо других факторов финансового характера выступает хронический дефицит сельхозтехники и низкий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агротехнологический уровень механизации сельского хозяйства вцелом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итоге, среднегодовая площадь весеннего сева яровых культур сократилась на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 млн га за счет недосева.</a:t>
                      </a:r>
                    </a:p>
                  </a:txBody>
                  <a:tcPr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0" y="5229200"/>
            <a:ext cx="9144000" cy="1169551"/>
          </a:xfrm>
          <a:prstGeom prst="rect">
            <a:avLst/>
          </a:prstGeom>
          <a:solidFill>
            <a:srgbClr val="00755A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EE00"/>
                </a:solidFill>
              </a:rPr>
              <a:t>КАЧЕСТВЕННОЕ ПРОВЕДЕНИЕ ВЕСЕННЕ-ПОЛЕВЫХ РАБОТ 2014 Г. В НЕОБХОДИМЫЕ АГРОТЕХНОЛОГИЧЕСКИЕ СРОКИ ВОЗМОЖНО ТОЛЬКО ПРИ УСЛОВИИ ЗАБЛАГОВРЕМЕННОЙ ОПЕРАТИВНОЙ ПОСТАВКИ В РЕГИОНЫ СОВРЕМЕННОЙ ПРОИЗВОДИТЕЛЬНОЙ СЕЛЬХОЗТЕХНИКИ И МАШИН. </a:t>
            </a:r>
            <a:r>
              <a:rPr lang="ru-RU" sz="1400" b="1" dirty="0" smtClean="0">
                <a:solidFill>
                  <a:srgbClr val="FFEE00"/>
                </a:solidFill>
              </a:rPr>
              <a:t>НАИБОЛЕЕ ЭФФЕКТИВНЫМ И ДОСТУПНЫМ ИНСТРУМЕНТОМ ОБНОВЛЕНИЯ ПАРКА СЕЛЬХОЗТЕХНИКИ ВЫСТУПАЕТ МЕХАНИЗМ ФЕДЕРАЛЬНОГО ЛИЗИНГА, РЕАЛИЗУЕМЫЙ</a:t>
            </a:r>
            <a:br>
              <a:rPr lang="ru-RU" sz="1400" b="1" dirty="0" smtClean="0">
                <a:solidFill>
                  <a:srgbClr val="FFEE00"/>
                </a:solidFill>
              </a:rPr>
            </a:br>
            <a:r>
              <a:rPr lang="ru-RU" sz="1400" b="1" dirty="0" smtClean="0">
                <a:solidFill>
                  <a:srgbClr val="FFEE00"/>
                </a:solidFill>
              </a:rPr>
              <a:t>ОАО "РОСАГРОЛИЗИНГ"</a:t>
            </a:r>
            <a:endParaRPr lang="ru-RU" sz="1400" b="1" dirty="0">
              <a:solidFill>
                <a:srgbClr val="FFEE00"/>
              </a:solidFill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0" y="6348859"/>
            <a:ext cx="9144000" cy="476672"/>
            <a:chOff x="107504" y="6381328"/>
            <a:chExt cx="9144000" cy="47667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504" y="6525344"/>
              <a:ext cx="576064" cy="332656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179512" y="6381328"/>
              <a:ext cx="432048" cy="428104"/>
              <a:chOff x="1201192" y="5809506"/>
              <a:chExt cx="2795604" cy="2880320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201192" y="5809506"/>
                <a:ext cx="2795604" cy="2880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0623" y="5978937"/>
                <a:ext cx="2438400" cy="2566988"/>
              </a:xfrm>
              <a:prstGeom prst="rect">
                <a:avLst/>
              </a:prstGeom>
              <a:noFill/>
            </p:spPr>
          </p:pic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675656" y="6554365"/>
              <a:ext cx="8575848" cy="3448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316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-1687"/>
            <a:ext cx="9144000" cy="334343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ПОСТАВКИ </a:t>
            </a: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СЕЛЬХОЗТЕХНИКИ </a:t>
            </a:r>
            <a:r>
              <a:rPr lang="ru-RU" sz="1400" dirty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В </a:t>
            </a: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2012-2014 ГГ.* </a:t>
            </a:r>
            <a:endParaRPr lang="en-GB" sz="1400" dirty="0">
              <a:solidFill>
                <a:srgbClr val="FFFF00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332656"/>
            <a:ext cx="914400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1600"/>
              </a:lnSpc>
            </a:pPr>
            <a:r>
              <a:rPr lang="ru-RU" sz="1400" b="1" dirty="0" smtClean="0"/>
              <a:t>В 2012-2014 гг. </a:t>
            </a:r>
            <a:r>
              <a:rPr lang="ru-RU" sz="1400" b="1" dirty="0"/>
              <a:t>общее количество поставленной </a:t>
            </a:r>
            <a:r>
              <a:rPr lang="ru-RU" sz="1400" b="1" dirty="0" smtClean="0"/>
              <a:t>в хозяйства страны сельхозтехники составило 14 887 ед</a:t>
            </a:r>
            <a:r>
              <a:rPr lang="ru-RU" sz="1400" b="1" dirty="0"/>
              <a:t>.,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 </a:t>
            </a:r>
            <a:r>
              <a:rPr lang="ru-RU" sz="1400" b="1" dirty="0"/>
              <a:t>том </a:t>
            </a:r>
            <a:r>
              <a:rPr lang="ru-RU" sz="1400" b="1" dirty="0" smtClean="0"/>
              <a:t>числе 5 216 тракторов, 2 034 комбайна, 2 454 ед</a:t>
            </a:r>
            <a:r>
              <a:rPr lang="ru-RU" sz="1400" b="1" dirty="0"/>
              <a:t>. автомобильной техники, </a:t>
            </a:r>
            <a:r>
              <a:rPr lang="ru-RU" sz="1400" b="1" dirty="0" smtClean="0"/>
              <a:t>5 183 ед</a:t>
            </a:r>
            <a:r>
              <a:rPr lang="ru-RU" sz="1400" b="1" dirty="0"/>
              <a:t>. прицепной и навесной техники на общую сумму </a:t>
            </a:r>
            <a:r>
              <a:rPr lang="en-US" sz="1400" b="1" dirty="0" smtClean="0"/>
              <a:t>~</a:t>
            </a:r>
            <a:r>
              <a:rPr lang="ru-RU" sz="1400" b="1" dirty="0" smtClean="0"/>
              <a:t>30 млрд рублей. </a:t>
            </a:r>
            <a:endParaRPr lang="ru-RU" sz="1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1152477"/>
            <a:ext cx="9144000" cy="25104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755A"/>
                </a:solidFill>
                <a:latin typeface="+mn-lt"/>
              </a:rPr>
              <a:t>СТРУКТУРА ПОСТАВОК СЕЛЬСКОХОЗЯЙСТВЕННОЙ ТЕХНИКИ ОАО "РОСАГРОЛИЗИНГ" </a:t>
            </a:r>
            <a:r>
              <a:rPr lang="ru-RU" sz="1400" b="1" dirty="0" smtClean="0">
                <a:solidFill>
                  <a:srgbClr val="00755A"/>
                </a:solidFill>
              </a:rPr>
              <a:t>В 2012-2014 ГГ.*</a:t>
            </a:r>
            <a:endParaRPr lang="ru-RU" sz="1400" b="1" dirty="0">
              <a:solidFill>
                <a:srgbClr val="00755A"/>
              </a:solidFill>
            </a:endParaRPr>
          </a:p>
        </p:txBody>
      </p:sp>
      <p:sp>
        <p:nvSpPr>
          <p:cNvPr id="44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0" y="1556792"/>
          <a:ext cx="9144000" cy="2374907"/>
        </p:xfrm>
        <a:graphic>
          <a:graphicData uri="http://schemas.openxmlformats.org/drawingml/2006/table">
            <a:tbl>
              <a:tblPr/>
              <a:tblGrid>
                <a:gridCol w="4064000"/>
                <a:gridCol w="5080000"/>
              </a:tblGrid>
              <a:tr h="502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EE00"/>
                          </a:solidFill>
                          <a:latin typeface="Calibri"/>
                        </a:rPr>
                        <a:t>ПРЕДМЕТ ЛИЗИНГА</a:t>
                      </a:r>
                      <a:endParaRPr lang="ru-RU" sz="1400" b="1" i="0" u="none" strike="noStrike" dirty="0">
                        <a:solidFill>
                          <a:srgbClr val="FFEE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EE00"/>
                          </a:solidFill>
                          <a:latin typeface="Calibri"/>
                        </a:rPr>
                        <a:t>КОЛИЧЕСТВО,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EE00"/>
                          </a:solidFill>
                          <a:latin typeface="Calibri"/>
                        </a:rPr>
                        <a:t> ЕД.</a:t>
                      </a:r>
                      <a:endParaRPr lang="ru-RU" sz="1400" b="1" i="0" u="none" strike="noStrike" dirty="0">
                        <a:solidFill>
                          <a:srgbClr val="FFEE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5A"/>
                    </a:solidFill>
                  </a:tcPr>
                </a:tc>
              </a:tr>
              <a:tr h="334602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Автотехника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Комбайны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Тракторы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5 216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Прочее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5 183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486">
                <a:tc>
                  <a:txBody>
                    <a:bodyPr/>
                    <a:lstStyle/>
                    <a:p>
                      <a:pPr lvl="0" algn="l" rtl="0" fontAlgn="t"/>
                      <a:r>
                        <a:rPr lang="ru-RU" sz="1400" b="1" i="0" u="none" strike="noStrike" dirty="0">
                          <a:solidFill>
                            <a:srgbClr val="FFEE00"/>
                          </a:solidFill>
                          <a:latin typeface="Calibri"/>
                        </a:rPr>
                        <a:t>Всего 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EE00"/>
                          </a:solidFill>
                          <a:latin typeface="Calibri"/>
                        </a:rPr>
                        <a:t>14 887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5A"/>
                    </a:solidFill>
                  </a:tcPr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0" y="4095290"/>
            <a:ext cx="9144000" cy="288032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755A"/>
                </a:solidFill>
              </a:rPr>
              <a:t>ДОЛЯ ОАО "РОСАГРОЛИЗИНГ" В ОБЩЕМ ОБЪЕМЕ ОТГРУЗОК ТЕХНИКИ РОССИЙСКИХ ПРОИЗВОДИТЕЛЕЙ В 2013 Г.</a:t>
            </a:r>
            <a:r>
              <a:rPr lang="ru-RU" sz="1400" b="1" baseline="30000" dirty="0" smtClean="0">
                <a:solidFill>
                  <a:srgbClr val="00755A"/>
                </a:solidFill>
              </a:rPr>
              <a:t>1</a:t>
            </a:r>
            <a:r>
              <a:rPr lang="ru-RU" sz="1400" b="1" dirty="0" smtClean="0">
                <a:solidFill>
                  <a:srgbClr val="00755A"/>
                </a:solidFill>
              </a:rPr>
              <a:t> 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0" y="4509120"/>
          <a:ext cx="9144000" cy="1765548"/>
        </p:xfrm>
        <a:graphic>
          <a:graphicData uri="http://schemas.openxmlformats.org/drawingml/2006/table">
            <a:tbl>
              <a:tblPr/>
              <a:tblGrid>
                <a:gridCol w="4067944"/>
                <a:gridCol w="5076056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EE00"/>
                          </a:solidFill>
                          <a:latin typeface="Calibri"/>
                        </a:rPr>
                        <a:t>ПОСТАВЩИК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EE00"/>
                          </a:solidFill>
                          <a:latin typeface="Calibri"/>
                        </a:rPr>
                        <a:t>ДОЛЯ </a:t>
                      </a:r>
                      <a:r>
                        <a:rPr lang="ru-RU" sz="1200" b="1" i="0" u="none" strike="noStrike" dirty="0" smtClean="0">
                          <a:solidFill>
                            <a:srgbClr val="FFEE00"/>
                          </a:solidFill>
                          <a:latin typeface="Calibri"/>
                        </a:rPr>
                        <a:t>ОАО "РОСАГРОЛИЗИНГ"  В ОБЩЕМ ОБЪЁМЕ ОТГРУЗОК СЕЛЬХОЗТЕХНИКИ</a:t>
                      </a:r>
                      <a:endParaRPr lang="ru-RU" sz="1200" b="1" i="0" u="none" strike="noStrike" dirty="0">
                        <a:solidFill>
                          <a:srgbClr val="FFEE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55A"/>
                    </a:solidFill>
                  </a:tcPr>
                </a:tc>
              </a:tr>
              <a:tr h="61525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ЗАО "ПЕТЕРБУРГСКИЙ ТРАКТОРНЫЙ ЗАВОД"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09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ОАО "ПО ЕЛАЗ"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09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ЗАО "АГРОТЕХМАШ"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09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"ТД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ХТЗ-БЕЛГОРОД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609"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ЗАО "ЕВРОТЕХНИКА"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1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37"/>
          <p:cNvGrpSpPr/>
          <p:nvPr/>
        </p:nvGrpSpPr>
        <p:grpSpPr>
          <a:xfrm>
            <a:off x="107504" y="6381328"/>
            <a:ext cx="8964488" cy="476672"/>
            <a:chOff x="107504" y="6381328"/>
            <a:chExt cx="8964488" cy="476672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107504" y="6525344"/>
              <a:ext cx="576064" cy="332656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179512" y="6381328"/>
              <a:ext cx="432048" cy="428104"/>
              <a:chOff x="1201192" y="5809506"/>
              <a:chExt cx="2795604" cy="2880320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1201192" y="5809506"/>
                <a:ext cx="2795604" cy="2880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8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0623" y="5978937"/>
                <a:ext cx="2438400" cy="2566988"/>
              </a:xfrm>
              <a:prstGeom prst="rect">
                <a:avLst/>
              </a:prstGeom>
              <a:noFill/>
            </p:spPr>
          </p:pic>
        </p:grpSp>
        <p:cxnSp>
          <p:nvCxnSpPr>
            <p:cNvPr id="76" name="Прямая соединительная линия 75"/>
            <p:cNvCxnSpPr/>
            <p:nvPr/>
          </p:nvCxnSpPr>
          <p:spPr>
            <a:xfrm>
              <a:off x="611560" y="6597352"/>
              <a:ext cx="8460432" cy="0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83568" y="6606605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* - по состоянию на 25.03.2014</a:t>
            </a:r>
            <a:endParaRPr lang="ru-RU" sz="1200" i="1" dirty="0"/>
          </a:p>
        </p:txBody>
      </p:sp>
      <p:pic>
        <p:nvPicPr>
          <p:cNvPr id="19" name="Picture 24" descr="http://belagrosnab.ru/sites/default/files/diskovaya-borona-6x4-m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159186"/>
            <a:ext cx="652210" cy="333100"/>
          </a:xfrm>
          <a:prstGeom prst="rect">
            <a:avLst/>
          </a:prstGeom>
          <a:noFill/>
        </p:spPr>
      </p:pic>
      <p:pic>
        <p:nvPicPr>
          <p:cNvPr id="20" name="Picture 18" descr="http://www.thevehicleglasscompany.co.uk/ESW/Images/trac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2573" y="2736103"/>
            <a:ext cx="504056" cy="419080"/>
          </a:xfrm>
          <a:prstGeom prst="rect">
            <a:avLst/>
          </a:prstGeom>
          <a:noFill/>
        </p:spPr>
      </p:pic>
      <p:pic>
        <p:nvPicPr>
          <p:cNvPr id="21" name="Picture 6" descr="http://www.agro-centr.ru/files/uni_catalog_elem/ksz1218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393993"/>
            <a:ext cx="648721" cy="360040"/>
          </a:xfrm>
          <a:prstGeom prst="rect">
            <a:avLst/>
          </a:prstGeom>
          <a:noFill/>
        </p:spPr>
      </p:pic>
      <p:pic>
        <p:nvPicPr>
          <p:cNvPr id="22" name="Picture 18" descr="http://sklad-zapchasti.tk/kama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115616" y="1988840"/>
            <a:ext cx="489520" cy="364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409991"/>
            <a:ext cx="9144000" cy="256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4" descr="http://belagrosnab.ru/sites/default/files/diskovaya-borona-6x4-m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601329"/>
            <a:ext cx="1368152" cy="698751"/>
          </a:xfrm>
          <a:prstGeom prst="rect">
            <a:avLst/>
          </a:prstGeom>
          <a:noFill/>
        </p:spPr>
      </p:pic>
      <p:pic>
        <p:nvPicPr>
          <p:cNvPr id="27" name="Picture 18" descr="http://www.thevehicleglasscompany.co.uk/ESW/Images/tra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74" y="1453615"/>
            <a:ext cx="1216974" cy="1011810"/>
          </a:xfrm>
          <a:prstGeom prst="rect">
            <a:avLst/>
          </a:prstGeom>
          <a:noFill/>
        </p:spPr>
      </p:pic>
      <p:pic>
        <p:nvPicPr>
          <p:cNvPr id="28" name="Picture 6" descr="http://www.agro-centr.ru/files/uni_catalog_elem/ksz1218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57313"/>
            <a:ext cx="1582020" cy="878021"/>
          </a:xfrm>
          <a:prstGeom prst="rect">
            <a:avLst/>
          </a:prstGeom>
          <a:noFill/>
        </p:spPr>
      </p:pic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0" y="1097273"/>
            <a:ext cx="9143999" cy="32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500" b="1" dirty="0" smtClean="0">
                <a:solidFill>
                  <a:srgbClr val="00755A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4 009 ЕДИНИЦ ТЕХНИКИ, ИЗ НИХ</a:t>
            </a:r>
            <a:r>
              <a:rPr lang="ru-RU" sz="15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15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403648" y="1817353"/>
            <a:ext cx="1152129" cy="3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2 282 ед.</a:t>
            </a:r>
            <a:endParaRPr lang="ru-RU" sz="14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840407" y="1817353"/>
            <a:ext cx="864096" cy="3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673 ед.</a:t>
            </a:r>
            <a:endParaRPr lang="ru-RU" sz="14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4608435" y="1817353"/>
            <a:ext cx="1080121" cy="3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1 054 ед.</a:t>
            </a:r>
            <a:endParaRPr lang="ru-RU" sz="1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2501573"/>
            <a:ext cx="9144000" cy="3275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500" b="1" dirty="0" smtClean="0">
                <a:solidFill>
                  <a:srgbClr val="00755A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503 ЕДИНИЦЫ ТЕХНИКИ, ИЗ НИХ:</a:t>
            </a:r>
            <a:endParaRPr lang="ru-RU" sz="1500" b="1" dirty="0">
              <a:solidFill>
                <a:srgbClr val="00755A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386007" y="3311591"/>
            <a:ext cx="953746" cy="3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325 ед.</a:t>
            </a:r>
            <a:endParaRPr lang="ru-RU" sz="14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668344" y="3311591"/>
            <a:ext cx="1296144" cy="3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400" b="1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101 ед.</a:t>
            </a:r>
            <a:endParaRPr lang="ru-RU" sz="14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4662514" y="3311591"/>
            <a:ext cx="917598" cy="3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6" tIns="47874" rIns="95746" bIns="47874">
            <a:spAutoFit/>
          </a:bodyPr>
          <a:lstStyle/>
          <a:p>
            <a:pPr algn="ctr" defTabSz="957263"/>
            <a:r>
              <a:rPr lang="ru-RU" sz="1400" b="1" dirty="0" smtClean="0">
                <a:ea typeface="Arial Unicode MS" pitchFamily="34" charset="-128"/>
                <a:cs typeface="Arial Unicode MS" pitchFamily="34" charset="-128"/>
              </a:rPr>
              <a:t>77 ед.</a:t>
            </a:r>
            <a:endParaRPr lang="ru-RU" sz="14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0" y="1180279"/>
            <a:ext cx="1768979" cy="179462"/>
          </a:xfrm>
          <a:prstGeom prst="homePlate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EE00"/>
                </a:solidFill>
              </a:rPr>
              <a:t>2012 ГОД</a:t>
            </a:r>
            <a:endParaRPr lang="ru-RU" sz="1400" b="1" dirty="0">
              <a:solidFill>
                <a:srgbClr val="FFEE00"/>
              </a:solidFill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0" y="2555905"/>
            <a:ext cx="1768979" cy="179462"/>
          </a:xfrm>
          <a:prstGeom prst="homePlate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EE00"/>
                </a:solidFill>
              </a:rPr>
              <a:t>2013 ГОД</a:t>
            </a:r>
            <a:endParaRPr lang="ru-RU" sz="1400" b="1" dirty="0">
              <a:solidFill>
                <a:srgbClr val="FFEE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27384"/>
            <a:ext cx="9144000" cy="36004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ru-RU" sz="1400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ХОД РЕАЛИЗАЦИИ ПРОГРАММЫ ОБНОВЛЕНИЯ ПАРКА СЕЛЬХОЗТЕХНИКИ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332736"/>
            <a:ext cx="9144000" cy="792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1400"/>
              </a:lnSpc>
            </a:pPr>
            <a:r>
              <a:rPr lang="ru-RU" sz="1250" b="1" dirty="0" smtClean="0"/>
              <a:t>В соответствии с поручением В.В. Путина от 12 марта 2011 г. № ВП-П11-1436 (п. 8) и поручением Правительства Российской Федерации от 14 февраля 2012 г. № ВЗ-П9-801 ОАО "Росагролизинг" разработало Программу обновления парка сельхозтехники на 2012-2014 гг., потребность в которой обусловлена значительным износом находящейся в эксплуатации сельхозтехники и приступило к ее реализации.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0819" y="4288116"/>
            <a:ext cx="8806650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just">
              <a:lnSpc>
                <a:spcPts val="1300"/>
              </a:lnSpc>
              <a:spcAft>
                <a:spcPts val="300"/>
              </a:spcAft>
            </a:pPr>
            <a:r>
              <a:rPr lang="ru-RU" sz="1100" b="1" u="sng" dirty="0" smtClean="0">
                <a:solidFill>
                  <a:srgbClr val="00755A"/>
                </a:solidFill>
              </a:rPr>
              <a:t>С 1 МАРТА 2014 ГОДА СТАРТОВАЛА ПРОГРАММА ОБНОВЛЕНИЯ-2014</a:t>
            </a:r>
          </a:p>
          <a:p>
            <a:pPr marL="88900" indent="-88900" algn="just">
              <a:lnSpc>
                <a:spcPts val="13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ru-RU" sz="1100" dirty="0" smtClean="0"/>
              <a:t>ОБЪЕМ ФИНАНСИРОВАНИЯ ПРОГРАММЫ НА 2014 ГОД СОСТАВЛЯЕТ 2 100 МЛН РУБ.</a:t>
            </a:r>
          </a:p>
          <a:p>
            <a:pPr marL="88900" indent="-88900" algn="just">
              <a:lnSpc>
                <a:spcPts val="1300"/>
              </a:lnSpc>
              <a:spcBef>
                <a:spcPts val="600"/>
              </a:spcBef>
              <a:spcAft>
                <a:spcPts val="300"/>
              </a:spcAft>
            </a:pPr>
            <a:r>
              <a:rPr lang="ru-RU" sz="1100" b="1" u="sng" dirty="0" smtClean="0">
                <a:solidFill>
                  <a:srgbClr val="00755A"/>
                </a:solidFill>
              </a:rPr>
              <a:t>НОВАЦИЯ ПРОГРАММЫ 2014 Г.:</a:t>
            </a:r>
          </a:p>
          <a:p>
            <a:pPr marL="88900" indent="-88900" algn="just">
              <a:lnSpc>
                <a:spcPts val="13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 smtClean="0"/>
              <a:t>ПРЕДОСТАВЛЕНИЕ ВОЗМОЖНОСТИ ПРИОБРЕТЕНИЯ ТРАКТОРОВ В КОМПЛЕКСЕ С НЕСКОЛЬКИМИ ВИДАМИ СООТВЕТСТВУЮЩЕГО АГРЕГАТИРУЕМОГО НАВЕСНОГО/ПРИЦЕПНОГО ОБОРУДОВАНИЯ/ТЕХНИКИ (ДО 3-Х ЕД.), ПРЕДНАЗНАЧЕННОГО ДЛЯ ПОСЛЕДОВАТЕЛЬНОГО ВЫПОЛНЕНИЯ КОМПЛЕКСА АГРОТЕХНОЛОГИЧЕСКИХ МЕРОПРИЯТИЙ В РАМКАХ СЕЗОННЫХ ПОЛЕВЫХ РАБОТ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620271"/>
            <a:ext cx="9144000" cy="761058"/>
          </a:xfrm>
          <a:prstGeom prst="rect">
            <a:avLst/>
          </a:prstGeom>
          <a:solidFill>
            <a:srgbClr val="00755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R="0" lvl="0" algn="just" fontAlgn="base">
              <a:lnSpc>
                <a:spcPts val="13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</a:pPr>
            <a:r>
              <a:rPr lang="ru-RU" sz="1100" b="1" dirty="0" smtClean="0">
                <a:solidFill>
                  <a:srgbClr val="FFEE00"/>
                </a:solidFill>
              </a:rPr>
              <a:t>ОАО "РОСАГРОЛИЗИНГ" СЧИТАЕТ НЕОБХОДИМЫМ РАСШИРИТЬ ГОРИЗОНТ РЕАЛИЗАЦИИ ПРОГРАММЫ ОБНОВЛЕНИЯ И ПЕРЕВЕСТИ ЕЕ В СТАТУС ФЕДЕРАЛЬНОЙ ПРОГРАММЫ ОБНОВЛЕНИЯ ПАРКА СЕЛЬСКОХОЗЯЙСТВЕННОЙ ТЕХНИКИ НА ПЕРИОД 2015-2020 ГГ., ПРЕДУСМОТРЕВ ЕЖЕГОДНОЕ ПАРИТЕТНОЕ ФИНАНСИРОВАНИЕ В ОБЪЕМЕ НЕ МЕНЕЕ 7 МЛРД РУБ. ЗА СЧЕТ СРЕДСТВ БЮДЖЕТА И ПРИВЛЕЧЕННЫХ ИСТОЧНИКОВ</a:t>
            </a:r>
            <a:endParaRPr lang="ru-RU" sz="1100" b="1" i="1" dirty="0" smtClean="0">
              <a:solidFill>
                <a:srgbClr val="FFEE00"/>
              </a:solidFill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107504" y="6461230"/>
            <a:ext cx="9073008" cy="429239"/>
            <a:chOff x="107504" y="6461230"/>
            <a:chExt cx="9073008" cy="42923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07504" y="6525344"/>
              <a:ext cx="576064" cy="332656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Номер слайда 6"/>
            <p:cNvSpPr txBox="1">
              <a:spLocks/>
            </p:cNvSpPr>
            <p:nvPr/>
          </p:nvSpPr>
          <p:spPr>
            <a:xfrm>
              <a:off x="8780462" y="6525344"/>
              <a:ext cx="400050" cy="3651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AE5D863-7A13-49B8-8B77-8751EF240938}" type="slidenum">
                <a:rPr kumimoji="0" lang="ru-RU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179512" y="6461230"/>
              <a:ext cx="432048" cy="428104"/>
              <a:chOff x="1201192" y="6347094"/>
              <a:chExt cx="2795604" cy="2880319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1201192" y="6347094"/>
                <a:ext cx="2795604" cy="28803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0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70624" y="6456795"/>
                <a:ext cx="2438402" cy="2566986"/>
              </a:xfrm>
              <a:prstGeom prst="rect">
                <a:avLst/>
              </a:prstGeom>
              <a:noFill/>
            </p:spPr>
          </p:pic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1560" y="6597352"/>
              <a:ext cx="8460432" cy="0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Пятиугольник 42"/>
          <p:cNvSpPr/>
          <p:nvPr/>
        </p:nvSpPr>
        <p:spPr>
          <a:xfrm>
            <a:off x="1474" y="4076822"/>
            <a:ext cx="1768979" cy="179462"/>
          </a:xfrm>
          <a:prstGeom prst="homePlate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EE00"/>
                </a:solidFill>
              </a:rPr>
              <a:t>2014 ГОД</a:t>
            </a:r>
            <a:endParaRPr lang="ru-RU" sz="1400" b="1" dirty="0">
              <a:solidFill>
                <a:srgbClr val="FFEE00"/>
              </a:solidFill>
            </a:endParaRPr>
          </a:p>
        </p:txBody>
      </p:sp>
      <p:pic>
        <p:nvPicPr>
          <p:cNvPr id="52" name="Picture 24" descr="http://belagrosnab.ru/sites/default/files/diskovaya-borona-6x4-m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7046" y="3053288"/>
            <a:ext cx="1368152" cy="698751"/>
          </a:xfrm>
          <a:prstGeom prst="rect">
            <a:avLst/>
          </a:prstGeom>
          <a:noFill/>
        </p:spPr>
      </p:pic>
      <p:pic>
        <p:nvPicPr>
          <p:cNvPr id="53" name="Picture 18" descr="http://www.thevehicleglasscompany.co.uk/ESW/Images/trac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97473"/>
            <a:ext cx="1216974" cy="1011810"/>
          </a:xfrm>
          <a:prstGeom prst="rect">
            <a:avLst/>
          </a:prstGeom>
          <a:noFill/>
        </p:spPr>
      </p:pic>
      <p:pic>
        <p:nvPicPr>
          <p:cNvPr id="54" name="Picture 6" descr="http://www.agro-centr.ru/files/uni_catalog_elem/ksz1218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614" y="2969481"/>
            <a:ext cx="1582020" cy="8780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Documents and Settings\agorshkov\Рабочий стол\3131313131313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935500" y="5477022"/>
            <a:ext cx="3072478" cy="773141"/>
          </a:xfrm>
          <a:prstGeom prst="rect">
            <a:avLst/>
          </a:prstGeom>
          <a:noFill/>
        </p:spPr>
      </p:pic>
      <p:pic>
        <p:nvPicPr>
          <p:cNvPr id="94" name="Picture 1" descr="C:\Documents and Settings\agorshkov\Рабочий стол\3131313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368630" y="5494603"/>
            <a:ext cx="3073821" cy="776652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4499992" y="1182394"/>
            <a:ext cx="4644008" cy="3357045"/>
          </a:xfrm>
          <a:prstGeom prst="rect">
            <a:avLst/>
          </a:prstGeom>
          <a:solidFill>
            <a:srgbClr val="007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0" y="1614443"/>
            <a:ext cx="4499992" cy="2925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lvl="8" indent="-180975">
              <a:lnSpc>
                <a:spcPts val="16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ВНЕДРЕНИЕ ТЕХНОЛОГИЙ  РЕСУРСОСБЕРЕГАЮЩЕГО ЗЕМЛЕДЕЛИЯ </a:t>
            </a:r>
          </a:p>
        </p:txBody>
      </p:sp>
      <p:grpSp>
        <p:nvGrpSpPr>
          <p:cNvPr id="2" name="Группа 43"/>
          <p:cNvGrpSpPr/>
          <p:nvPr/>
        </p:nvGrpSpPr>
        <p:grpSpPr>
          <a:xfrm>
            <a:off x="107506" y="6381330"/>
            <a:ext cx="9073008" cy="509141"/>
            <a:chOff x="107504" y="6381328"/>
            <a:chExt cx="9073008" cy="50914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7504" y="6525344"/>
              <a:ext cx="576064" cy="332656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Номер слайда 6"/>
            <p:cNvSpPr txBox="1">
              <a:spLocks/>
            </p:cNvSpPr>
            <p:nvPr/>
          </p:nvSpPr>
          <p:spPr>
            <a:xfrm>
              <a:off x="8780462" y="6525344"/>
              <a:ext cx="400050" cy="3651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/>
            <a:p>
              <a:pPr algn="ctr">
                <a:defRPr/>
              </a:pPr>
              <a:fld id="{4AE5D863-7A13-49B8-8B77-8751EF240938}" type="slidenum">
                <a:rPr lang="ru-RU" sz="1200" smtClean="0">
                  <a:solidFill>
                    <a:schemeClr val="tx1">
                      <a:tint val="75000"/>
                    </a:schemeClr>
                  </a:solidFill>
                </a:rPr>
                <a:pPr algn="ctr">
                  <a:defRPr/>
                </a:pPr>
                <a:t>5</a:t>
              </a:fld>
              <a:endParaRPr lang="ru-RU" sz="1200" dirty="0">
                <a:solidFill>
                  <a:schemeClr val="tx1">
                    <a:tint val="75000"/>
                  </a:schemeClr>
                </a:solidFill>
              </a:endParaRPr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179512" y="6381328"/>
              <a:ext cx="432048" cy="428104"/>
              <a:chOff x="1201192" y="5809506"/>
              <a:chExt cx="2795604" cy="288032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201192" y="5809506"/>
                <a:ext cx="2795604" cy="2880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0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0623" y="5978937"/>
                <a:ext cx="2438400" cy="2566988"/>
              </a:xfrm>
              <a:prstGeom prst="rect">
                <a:avLst/>
              </a:prstGeom>
              <a:noFill/>
            </p:spPr>
          </p:pic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11560" y="6597352"/>
              <a:ext cx="8460432" cy="0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1275911"/>
            <a:ext cx="4427984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КЛАССИЧЕСКАЯ ТЕХНОЛОГИЯ</a:t>
            </a:r>
            <a:endParaRPr lang="ru-RU" sz="16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275911"/>
            <a:ext cx="4572000" cy="338532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EE00"/>
                </a:solidFill>
              </a:rPr>
              <a:t>ПРЯМОЙ ПОСЕВ</a:t>
            </a:r>
            <a:endParaRPr lang="ru-RU" sz="1600" b="1" baseline="30000" dirty="0">
              <a:solidFill>
                <a:srgbClr val="FFEE00"/>
              </a:solidFill>
            </a:endParaRPr>
          </a:p>
        </p:txBody>
      </p:sp>
      <p:pic>
        <p:nvPicPr>
          <p:cNvPr id="36876" name="Picture 12" descr="http://www.fermer.ru/files/node_images/12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734" y="2240622"/>
            <a:ext cx="439366" cy="367520"/>
          </a:xfrm>
          <a:prstGeom prst="rect">
            <a:avLst/>
          </a:prstGeom>
          <a:noFill/>
        </p:spPr>
      </p:pic>
      <p:pic>
        <p:nvPicPr>
          <p:cNvPr id="42" name="Picture 12" descr="http://www.fermer.ru/files/node_images/12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44" y="2266259"/>
            <a:ext cx="492925" cy="412321"/>
          </a:xfrm>
          <a:prstGeom prst="rect">
            <a:avLst/>
          </a:prstGeom>
          <a:noFill/>
        </p:spPr>
      </p:pic>
      <p:pic>
        <p:nvPicPr>
          <p:cNvPr id="45" name="Picture 12" descr="http://www.fermer.ru/files/node_images/12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846" y="2279359"/>
            <a:ext cx="518129" cy="433404"/>
          </a:xfrm>
          <a:prstGeom prst="rect">
            <a:avLst/>
          </a:prstGeom>
          <a:noFill/>
        </p:spPr>
      </p:pic>
      <p:pic>
        <p:nvPicPr>
          <p:cNvPr id="36878" name="Picture 14" descr="http://im4-tub-ru.yandex.net/i?id=209125411-33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462" y="2702025"/>
            <a:ext cx="760575" cy="509314"/>
          </a:xfrm>
          <a:prstGeom prst="rect">
            <a:avLst/>
          </a:prstGeom>
          <a:noFill/>
        </p:spPr>
      </p:pic>
      <p:pic>
        <p:nvPicPr>
          <p:cNvPr id="46" name="Picture 14" descr="http://im4-tub-ru.yandex.net/i?id=209125411-33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176" y="2722063"/>
            <a:ext cx="922078" cy="617463"/>
          </a:xfrm>
          <a:prstGeom prst="rect">
            <a:avLst/>
          </a:prstGeom>
          <a:noFill/>
        </p:spPr>
      </p:pic>
      <p:pic>
        <p:nvPicPr>
          <p:cNvPr id="36880" name="Picture 16" descr="http://im4-tub-ru.yandex.net/i?id=440271287-66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82" y="3197534"/>
            <a:ext cx="599719" cy="340749"/>
          </a:xfrm>
          <a:prstGeom prst="rect">
            <a:avLst/>
          </a:prstGeom>
          <a:noFill/>
        </p:spPr>
      </p:pic>
      <p:pic>
        <p:nvPicPr>
          <p:cNvPr id="36884" name="Picture 20" descr="http://im3-tub-ru.yandex.net/i?id=316540782-4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237" y="3797377"/>
            <a:ext cx="720080" cy="57453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899594" y="6602685"/>
            <a:ext cx="7488832" cy="27083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ru-RU" sz="1100" dirty="0" smtClean="0"/>
              <a:t>* - по данным прайс-листов производителей</a:t>
            </a:r>
            <a:endParaRPr lang="ru-RU" sz="1100" dirty="0"/>
          </a:p>
        </p:txBody>
      </p:sp>
      <p:pic>
        <p:nvPicPr>
          <p:cNvPr id="1026" name="Picture 2" descr="C:\Documents and Settings\agorshkov\Рабочий стол\Untitled-1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8969" y="3048587"/>
            <a:ext cx="2233512" cy="1532541"/>
          </a:xfrm>
          <a:prstGeom prst="rect">
            <a:avLst/>
          </a:prstGeom>
          <a:noFill/>
        </p:spPr>
      </p:pic>
      <p:pic>
        <p:nvPicPr>
          <p:cNvPr id="18434" name="Picture 2" descr="http://im3-tub-ru.yandex.net/i?id=232515789-60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22" y="3237464"/>
            <a:ext cx="757148" cy="420638"/>
          </a:xfrm>
          <a:prstGeom prst="rect">
            <a:avLst/>
          </a:prstGeom>
          <a:noFill/>
        </p:spPr>
      </p:pic>
      <p:pic>
        <p:nvPicPr>
          <p:cNvPr id="67" name="Picture 2" descr="http://im3-tub-ru.yandex.net/i?id=232515789-60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8707" y="3357105"/>
            <a:ext cx="757148" cy="42063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164288" y="1830467"/>
            <a:ext cx="1118916" cy="369310"/>
          </a:xfrm>
          <a:prstGeom prst="roundRect">
            <a:avLst>
              <a:gd name="adj" fmla="val 0"/>
            </a:avLst>
          </a:prstGeom>
          <a:solidFill>
            <a:srgbClr val="FFEE00"/>
          </a:solidFill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rgbClr val="00755A"/>
                </a:solidFill>
              </a:rPr>
              <a:t>2 500 </a:t>
            </a:r>
            <a:r>
              <a:rPr lang="ru-RU" dirty="0" smtClean="0">
                <a:solidFill>
                  <a:srgbClr val="00755A"/>
                </a:solidFill>
              </a:rPr>
              <a:t>га</a:t>
            </a:r>
            <a:endParaRPr lang="ru-RU" dirty="0">
              <a:solidFill>
                <a:srgbClr val="00755A"/>
              </a:solidFill>
            </a:endParaRPr>
          </a:p>
        </p:txBody>
      </p:sp>
      <p:pic>
        <p:nvPicPr>
          <p:cNvPr id="36868" name="Picture 4" descr="http://gtn.astrobl.ru/files/4ba722400c5e50.10096458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9899" y="2213917"/>
            <a:ext cx="1817980" cy="1359849"/>
          </a:xfrm>
          <a:prstGeom prst="rect">
            <a:avLst/>
          </a:prstGeom>
          <a:noFill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195736" y="1835327"/>
          <a:ext cx="4392488" cy="25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304256"/>
                <a:gridCol w="1008112"/>
              </a:tblGrid>
              <a:tr h="37899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 тракторов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 прицепных орудий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НЕОБХОДИМОЕ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КОЛИЧЕСТВО ТЕХНИКИ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 трактор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посевной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комплекс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43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ОБЩАЯ СТОИМОСТЬ ТЕХНИКИ,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МЛН. РУБ.*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10,8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ПОТРЕБНОСТЬ В ПЕРСОНАЛЕ, ЧЕЛ.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20,5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РАСХОД</a:t>
                      </a:r>
                      <a:r>
                        <a:rPr lang="ru-RU" sz="1200" b="0" baseline="0" dirty="0" smtClean="0"/>
                        <a:t> ГСМ, Л/ГА</a:t>
                      </a:r>
                      <a:endParaRPr lang="ru-RU" sz="1200" b="0" dirty="0" smtClean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СРОК ОКУПАЕМОСТИ</a:t>
                      </a:r>
                      <a:r>
                        <a:rPr lang="ru-RU" sz="1200" b="0" baseline="0" dirty="0" smtClean="0"/>
                        <a:t> ТЕХНИКИ, ЛЕТ</a:t>
                      </a:r>
                      <a:endParaRPr lang="ru-RU" sz="1200" b="0" dirty="0" smtClean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4" name="Picture 12" descr="http://www.fermer.ru/files/node_images/12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4262" y="2308986"/>
            <a:ext cx="544008" cy="455051"/>
          </a:xfrm>
          <a:prstGeom prst="rect">
            <a:avLst/>
          </a:prstGeom>
          <a:noFill/>
        </p:spPr>
      </p:pic>
      <p:pic>
        <p:nvPicPr>
          <p:cNvPr id="43" name="Picture 12" descr="http://www.fermer.ru/files/node_images/122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3182" y="2303830"/>
            <a:ext cx="601256" cy="502938"/>
          </a:xfrm>
          <a:prstGeom prst="rect">
            <a:avLst/>
          </a:prstGeom>
          <a:noFill/>
        </p:spPr>
      </p:pic>
      <p:pic>
        <p:nvPicPr>
          <p:cNvPr id="36882" name="Picture 18" descr="http://im3-tub-ru.yandex.net/i?id=116799007-28-72&amp;n=21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485" y="3784882"/>
            <a:ext cx="1109335" cy="491806"/>
          </a:xfrm>
          <a:prstGeom prst="rect">
            <a:avLst/>
          </a:prstGeom>
          <a:noFill/>
        </p:spPr>
      </p:pic>
      <p:pic>
        <p:nvPicPr>
          <p:cNvPr id="68" name="Picture 18" descr="http://im3-tub-ru.yandex.net/i?id=116799007-28-72&amp;n=21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825" y="3524715"/>
            <a:ext cx="905853" cy="401595"/>
          </a:xfrm>
          <a:prstGeom prst="rect">
            <a:avLst/>
          </a:prstGeom>
          <a:noFill/>
        </p:spPr>
      </p:pic>
      <p:pic>
        <p:nvPicPr>
          <p:cNvPr id="69" name="Picture 20" descr="http://im3-tub-ru.yandex.net/i?id=316540782-4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073" y="3899926"/>
            <a:ext cx="720080" cy="574532"/>
          </a:xfrm>
          <a:prstGeom prst="rect">
            <a:avLst/>
          </a:prstGeom>
          <a:noFill/>
        </p:spPr>
      </p:pic>
      <p:pic>
        <p:nvPicPr>
          <p:cNvPr id="71" name="Picture 20" descr="http://im3-tub-ru.yandex.net/i?id=316540782-48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7000" y="3968293"/>
            <a:ext cx="720080" cy="574532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683568" y="4885703"/>
            <a:ext cx="8093058" cy="209620"/>
          </a:xfrm>
          <a:prstGeom prst="rect">
            <a:avLst/>
          </a:prstGeom>
          <a:solidFill>
            <a:srgbClr val="00755A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FFFF00"/>
                </a:solidFill>
              </a:rPr>
              <a:t>ЗАВИСИМОСТЬ УРОЖАЙНОСТИ ЗЕРНОВЫХ ОТ  ТЕХНОЛОГИИ ВОЗДЕЛЫВАНИЯ В ПЕРИОД ЗАСУХИ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66572" y="5260185"/>
            <a:ext cx="8127050" cy="1224136"/>
          </a:xfrm>
          <a:prstGeom prst="rect">
            <a:avLst/>
          </a:prstGeom>
          <a:noFill/>
          <a:ln w="12700"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5870307" y="5249605"/>
            <a:ext cx="2023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РЕСУРСОСБЕРЕГАЮЩАЯ</a:t>
            </a:r>
            <a:endParaRPr lang="ru-RU" sz="1200" b="1" dirty="0">
              <a:solidFill>
                <a:srgbClr val="00755A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78764" y="5231444"/>
            <a:ext cx="2009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КЛАССИЧЕСКАЯ</a:t>
            </a:r>
            <a:endParaRPr lang="ru-RU" sz="1200" b="1" dirty="0">
              <a:solidFill>
                <a:srgbClr val="00755A"/>
              </a:solidFill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74726" y="5301208"/>
            <a:ext cx="73297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TextBox 90"/>
          <p:cNvSpPr txBox="1"/>
          <p:nvPr/>
        </p:nvSpPr>
        <p:spPr>
          <a:xfrm>
            <a:off x="4067944" y="59492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В УСЛОВИЯХ </a:t>
            </a:r>
          </a:p>
          <a:p>
            <a:pPr algn="ctr"/>
            <a:r>
              <a:rPr lang="ru-RU" sz="1200" b="1" dirty="0" smtClean="0">
                <a:solidFill>
                  <a:srgbClr val="00755A"/>
                </a:solidFill>
              </a:rPr>
              <a:t>ЗАСУХИ</a:t>
            </a:r>
            <a:endParaRPr lang="ru-RU" sz="1200" b="1" dirty="0">
              <a:solidFill>
                <a:srgbClr val="00755A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936499" y="6057217"/>
            <a:ext cx="720000" cy="360000"/>
          </a:xfrm>
          <a:prstGeom prst="roundRect">
            <a:avLst>
              <a:gd name="adj" fmla="val 0"/>
            </a:avLst>
          </a:prstGeom>
          <a:solidFill>
            <a:srgbClr val="FFEE00"/>
          </a:solidFill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400" b="1" dirty="0" smtClean="0">
                <a:solidFill>
                  <a:srgbClr val="00755A"/>
                </a:solidFill>
              </a:rPr>
              <a:t>25 Ц/ГА</a:t>
            </a:r>
            <a:endParaRPr lang="ru-RU" sz="1400" b="1" dirty="0">
              <a:solidFill>
                <a:srgbClr val="00755A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46242" y="6073820"/>
            <a:ext cx="720000" cy="360000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</p:spPr>
        <p:txBody>
          <a:bodyPr wrap="none" lIns="0" tIns="0" rIns="0" bIns="0">
            <a:noAutofit/>
          </a:bodyPr>
          <a:lstStyle/>
          <a:p>
            <a:pPr algn="ctr">
              <a:lnSpc>
                <a:spcPts val="22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4 Ц/ГА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351706"/>
            <a:ext cx="9144000" cy="773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1600"/>
              </a:lnSpc>
            </a:pPr>
            <a:r>
              <a:rPr lang="ru-RU" sz="1400" b="1" dirty="0" smtClean="0"/>
              <a:t>Энергонасыщенные тракторы и посевные комплексы, поставляемые ОАО "Росагролизинг", позволяют реализовать технологии ресурсосберегающего земледелия, что существенно сокращает затраты сельскохозяйственных товаропроизводителей на единицу продукции в среднесрочные инвестиционные сроки.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552" y="1830467"/>
            <a:ext cx="1118916" cy="369310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2 500 </a:t>
            </a:r>
            <a:r>
              <a:rPr lang="ru-RU" dirty="0" smtClean="0">
                <a:solidFill>
                  <a:schemeClr val="bg1"/>
                </a:solidFill>
              </a:rPr>
              <a:t>га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7452320" y="3126611"/>
            <a:ext cx="576064" cy="576064"/>
            <a:chOff x="9900592" y="2060848"/>
            <a:chExt cx="576064" cy="576064"/>
          </a:xfrm>
        </p:grpSpPr>
        <p:sp>
          <p:nvSpPr>
            <p:cNvPr id="52" name="Овал 51"/>
            <p:cNvSpPr/>
            <p:nvPr/>
          </p:nvSpPr>
          <p:spPr>
            <a:xfrm>
              <a:off x="9900592" y="2060848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 descr="Logo_RAL_Yellow-green800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32396" y="2093101"/>
              <a:ext cx="502426" cy="52086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4555887" y="4745015"/>
            <a:ext cx="4588113" cy="1429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819694" y="4737611"/>
            <a:ext cx="2300790" cy="142930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-1" y="4743541"/>
            <a:ext cx="4554245" cy="1429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267744" y="4741912"/>
            <a:ext cx="2300790" cy="142930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-27384"/>
            <a:ext cx="9144000" cy="36004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СОЗДАНИЕ МАШИННО-ТЕХНОЛОГИЧЕСКИХ КОМПАНИЙ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0" y="332655"/>
            <a:ext cx="914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1200"/>
              </a:lnSpc>
            </a:pPr>
            <a:r>
              <a:rPr lang="ru-RU" sz="1300" b="1" dirty="0" smtClean="0"/>
              <a:t>Одним из вариантов решения проблем технического обеспечения отечественных сельхозпроизводителей является создание сети машинно-технологических компаний (МТК). Обществом реализован </a:t>
            </a:r>
            <a:r>
              <a:rPr lang="ru-RU" sz="1300" b="1" dirty="0" err="1" smtClean="0"/>
              <a:t>пилотный</a:t>
            </a:r>
            <a:r>
              <a:rPr lang="ru-RU" sz="1300" b="1" dirty="0" smtClean="0"/>
              <a:t> проект создания МТК в Республике Татарстан, на базе которой созданы механизированные отряды для оказания комплекса сельскохозяйственных услуг для аграриев.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79712" y="2193337"/>
            <a:ext cx="1368152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/>
              <a:t>ПОСТАВКА СОВРЕМЕННОЙ СЕЛЬХОЗТЕХНИКИ</a:t>
            </a:r>
            <a:endParaRPr lang="ru-RU" sz="1200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5496" y="1946215"/>
            <a:ext cx="2016224" cy="1156441"/>
          </a:xfrm>
          <a:prstGeom prst="round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777358" y="1652004"/>
            <a:ext cx="15121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ОСНОВНЫЕ УСЛУГИ </a:t>
            </a:r>
          </a:p>
        </p:txBody>
      </p:sp>
      <p:pic>
        <p:nvPicPr>
          <p:cNvPr id="84" name="Picture 8" descr="factory, house, industry, manufacturer, production icon">
            <a:hlinkClick r:id="rId3" tooltip="factory, house, industry, manufacturer, production icon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55576" y="1951244"/>
            <a:ext cx="612066" cy="504056"/>
          </a:xfrm>
          <a:prstGeom prst="rect">
            <a:avLst/>
          </a:prstGeom>
          <a:noFill/>
        </p:spPr>
      </p:pic>
      <p:pic>
        <p:nvPicPr>
          <p:cNvPr id="85" name="Picture 4" descr="http://www.veryicon.com/icon/png/Object/3D%20House/Factory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350915" y="2203763"/>
            <a:ext cx="978247" cy="752497"/>
          </a:xfrm>
          <a:prstGeom prst="rect">
            <a:avLst/>
          </a:prstGeom>
          <a:noFill/>
        </p:spPr>
      </p:pic>
      <p:cxnSp>
        <p:nvCxnSpPr>
          <p:cNvPr id="86" name="Прямая со стрелкой 85"/>
          <p:cNvCxnSpPr/>
          <p:nvPr/>
        </p:nvCxnSpPr>
        <p:spPr>
          <a:xfrm>
            <a:off x="2166020" y="2936541"/>
            <a:ext cx="1080120" cy="0"/>
          </a:xfrm>
          <a:prstGeom prst="straightConnector1">
            <a:avLst/>
          </a:prstGeom>
          <a:ln w="63500">
            <a:solidFill>
              <a:srgbClr val="00755A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0" y="1490292"/>
            <a:ext cx="212372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b="1" dirty="0" smtClean="0"/>
              <a:t>ПРОИЗВОДИТЕЛИ СЕЛЬХОЗТЕХНИКИ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225949" y="1630036"/>
            <a:ext cx="1224136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smtClean="0"/>
              <a:t>МТК</a:t>
            </a:r>
            <a:endParaRPr lang="ru-RU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792216" y="2096165"/>
            <a:ext cx="152588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/>
              <a:t>ПОСЕВНЫЕ РАБОТЫ</a:t>
            </a:r>
          </a:p>
          <a:p>
            <a:pPr>
              <a:lnSpc>
                <a:spcPts val="13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/>
              <a:t>ОБРАБОТКА ПОЧВЫ</a:t>
            </a:r>
          </a:p>
          <a:p>
            <a:pPr>
              <a:lnSpc>
                <a:spcPts val="13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/>
              <a:t>УБОРКА УРОЖАЯ</a:t>
            </a:r>
            <a:endParaRPr lang="ru-RU" sz="1200" dirty="0">
              <a:solidFill>
                <a:srgbClr val="00755A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372201" y="1412776"/>
            <a:ext cx="2664296" cy="28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ДОПОЛНИТЕЛЬНЫЕ УСЛУГИ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72200" y="1700809"/>
            <a:ext cx="2664296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ts val="1400"/>
              </a:lnSpc>
              <a:buFont typeface="Arial" pitchFamily="34" charset="0"/>
              <a:buChar char="•"/>
            </a:pPr>
            <a:r>
              <a:rPr lang="ru-RU" sz="1200" dirty="0" smtClean="0"/>
              <a:t>СЕЗОННОЕ ХРАНЕНИЕ СХТ</a:t>
            </a:r>
          </a:p>
          <a:p>
            <a:pPr marL="88900" indent="-88900">
              <a:lnSpc>
                <a:spcPts val="1400"/>
              </a:lnSpc>
              <a:buFont typeface="Arial" pitchFamily="34" charset="0"/>
              <a:buChar char="•"/>
            </a:pPr>
            <a:r>
              <a:rPr lang="ru-RU" sz="1200" dirty="0" smtClean="0"/>
              <a:t>РЕМОНТ "В ПОЛЕ" И СЕРВИСНОЕ ОБСЛУЖИВАНИЕ</a:t>
            </a:r>
          </a:p>
          <a:p>
            <a:pPr marL="88900" lvl="0" indent="-88900">
              <a:lnSpc>
                <a:spcPts val="1400"/>
              </a:lnSpc>
              <a:buFont typeface="Arial" pitchFamily="34" charset="0"/>
              <a:buChar char="•"/>
            </a:pPr>
            <a:r>
              <a:rPr lang="ru-RU" sz="1200" dirty="0" smtClean="0"/>
              <a:t>ТРАНСПОРТИРОВКА И ДОСТАВКА ГРУЗОВ </a:t>
            </a:r>
          </a:p>
          <a:p>
            <a:pPr marL="88900" lvl="0" indent="-88900">
              <a:lnSpc>
                <a:spcPts val="1400"/>
              </a:lnSpc>
              <a:buFont typeface="Arial" pitchFamily="34" charset="0"/>
              <a:buChar char="•"/>
            </a:pPr>
            <a:r>
              <a:rPr lang="ru-RU" sz="1200" dirty="0" smtClean="0"/>
              <a:t>ЛЕСОЗАГОТОВКА</a:t>
            </a:r>
          </a:p>
          <a:p>
            <a:pPr marL="88900" lvl="0" indent="-88900">
              <a:lnSpc>
                <a:spcPts val="1400"/>
              </a:lnSpc>
              <a:buFont typeface="Arial" pitchFamily="34" charset="0"/>
              <a:buChar char="•"/>
            </a:pPr>
            <a:r>
              <a:rPr lang="ru-RU" sz="1200" dirty="0" smtClean="0"/>
              <a:t>КОММУНАЛЬНЫЕ УСЛУГИ</a:t>
            </a:r>
          </a:p>
          <a:p>
            <a:pPr marL="88900" lvl="0" indent="-88900">
              <a:lnSpc>
                <a:spcPts val="1400"/>
              </a:lnSpc>
              <a:buFont typeface="Arial" pitchFamily="34" charset="0"/>
              <a:buChar char="•"/>
            </a:pPr>
            <a:r>
              <a:rPr lang="ru-RU" sz="1200" dirty="0" smtClean="0"/>
              <a:t>ХРАНЕНИЕ И ПЕРЕРАБОТКА УРОЖАЯ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350915" y="1920045"/>
            <a:ext cx="1005154" cy="1152128"/>
          </a:xfrm>
          <a:prstGeom prst="round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4788024" y="1980724"/>
            <a:ext cx="1512168" cy="936104"/>
          </a:xfrm>
          <a:prstGeom prst="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6372200" y="1700808"/>
            <a:ext cx="2664296" cy="1512168"/>
          </a:xfrm>
          <a:prstGeom prst="rect">
            <a:avLst/>
          </a:prstGeom>
          <a:noFill/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96" name="Стрелка вправо 95"/>
          <p:cNvSpPr/>
          <p:nvPr/>
        </p:nvSpPr>
        <p:spPr>
          <a:xfrm>
            <a:off x="4437945" y="2064061"/>
            <a:ext cx="288032" cy="792088"/>
          </a:xfrm>
          <a:prstGeom prst="rightArrow">
            <a:avLst>
              <a:gd name="adj1" fmla="val 50000"/>
              <a:gd name="adj2" fmla="val 73895"/>
            </a:avLst>
          </a:prstGeom>
          <a:solidFill>
            <a:schemeClr val="bg1"/>
          </a:solidFill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2166020" y="2084252"/>
            <a:ext cx="1080120" cy="0"/>
          </a:xfrm>
          <a:prstGeom prst="straightConnector1">
            <a:avLst/>
          </a:prstGeom>
          <a:ln w="63500">
            <a:solidFill>
              <a:srgbClr val="00755A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Равнобедренный треугольник 101"/>
          <p:cNvSpPr/>
          <p:nvPr/>
        </p:nvSpPr>
        <p:spPr>
          <a:xfrm rot="10800000">
            <a:off x="827584" y="2446422"/>
            <a:ext cx="432048" cy="144016"/>
          </a:xfrm>
          <a:prstGeom prst="triangle">
            <a:avLst/>
          </a:prstGeom>
          <a:solidFill>
            <a:srgbClr val="00755A"/>
          </a:solidFill>
          <a:ln>
            <a:solidFill>
              <a:srgbClr val="007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0" y="3547492"/>
            <a:ext cx="9144000" cy="224582"/>
          </a:xfrm>
          <a:prstGeom prst="rect">
            <a:avLst/>
          </a:prstGeom>
          <a:solidFill>
            <a:srgbClr val="00755A"/>
          </a:solidFill>
        </p:spPr>
        <p:txBody>
          <a:bodyPr wrap="square" lIns="36000" tIns="0" rIns="36000" bIns="0" rtlCol="0" anchor="ctr">
            <a:noAutofit/>
          </a:bodyPr>
          <a:lstStyle/>
          <a:p>
            <a:pPr marL="0" lvl="8" algn="ctr">
              <a:lnSpc>
                <a:spcPts val="2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b="1" dirty="0" smtClean="0">
                <a:solidFill>
                  <a:srgbClr val="FFEE00"/>
                </a:solidFill>
              </a:rPr>
              <a:t>ПРОЕКТ ОАО "РОСАГРОЛИЗИНГ" В ОБЛАСТИ ОСНАЩЕНИЯ МТК "АК БАРС"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1191402"/>
            <a:ext cx="9144000" cy="239746"/>
          </a:xfrm>
          <a:prstGeom prst="rect">
            <a:avLst/>
          </a:prstGeom>
          <a:solidFill>
            <a:srgbClr val="00755A"/>
          </a:solidFill>
        </p:spPr>
        <p:txBody>
          <a:bodyPr wrap="square" tIns="0" bIns="0" anchor="ctr" anchorCtr="0"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1400" b="1" dirty="0" smtClean="0">
                <a:solidFill>
                  <a:srgbClr val="FFEE00"/>
                </a:solidFill>
              </a:rPr>
              <a:t>КОНЦЕПЦИЯ И МОДЕЛЬ РАБОТЫ МТК</a:t>
            </a:r>
          </a:p>
        </p:txBody>
      </p:sp>
      <p:pic>
        <p:nvPicPr>
          <p:cNvPr id="111" name="Picture 2" descr="\\File_server\дркбису\Стратанализ\УСРиР\_ПРЕЗЕНТАЦИИ\_НОВЫЙ_КЛИПАРТ\Желто-зеленый\Трактор.png"/>
          <p:cNvPicPr>
            <a:picLocks noChangeAspect="1" noChangeArrowheads="1"/>
          </p:cNvPicPr>
          <p:nvPr/>
        </p:nvPicPr>
        <p:blipFill>
          <a:blip r:embed="rId6" cstate="print"/>
          <a:srcRect r="38477"/>
          <a:stretch>
            <a:fillRect/>
          </a:stretch>
        </p:blipFill>
        <p:spPr bwMode="auto">
          <a:xfrm>
            <a:off x="1043608" y="2556788"/>
            <a:ext cx="895888" cy="468635"/>
          </a:xfrm>
          <a:prstGeom prst="rect">
            <a:avLst/>
          </a:prstGeom>
          <a:noFill/>
        </p:spPr>
      </p:pic>
      <p:pic>
        <p:nvPicPr>
          <p:cNvPr id="112" name="Picture 2" descr="\\File_server\дркбису\Стратанализ\УСРиР\_ПРЕЗЕНТАЦИИ\_НОВЫЙ_КЛИПАРТ\Желто-зеленый\Трактор.png"/>
          <p:cNvPicPr>
            <a:picLocks noChangeAspect="1" noChangeArrowheads="1"/>
          </p:cNvPicPr>
          <p:nvPr/>
        </p:nvPicPr>
        <p:blipFill>
          <a:blip r:embed="rId7" cstate="print"/>
          <a:srcRect l="61523"/>
          <a:stretch>
            <a:fillRect/>
          </a:stretch>
        </p:blipFill>
        <p:spPr bwMode="auto">
          <a:xfrm>
            <a:off x="107504" y="2424633"/>
            <a:ext cx="674551" cy="564203"/>
          </a:xfrm>
          <a:prstGeom prst="rect">
            <a:avLst/>
          </a:prstGeom>
          <a:noFill/>
        </p:spPr>
      </p:pic>
      <p:grpSp>
        <p:nvGrpSpPr>
          <p:cNvPr id="2" name="Группа 38"/>
          <p:cNvGrpSpPr/>
          <p:nvPr/>
        </p:nvGrpSpPr>
        <p:grpSpPr>
          <a:xfrm>
            <a:off x="107504" y="6434598"/>
            <a:ext cx="9073008" cy="455873"/>
            <a:chOff x="107504" y="6434596"/>
            <a:chExt cx="9073008" cy="455873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107504" y="6525344"/>
              <a:ext cx="576064" cy="332656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Номер слайда 6"/>
            <p:cNvSpPr txBox="1">
              <a:spLocks/>
            </p:cNvSpPr>
            <p:nvPr/>
          </p:nvSpPr>
          <p:spPr>
            <a:xfrm>
              <a:off x="8780462" y="6525344"/>
              <a:ext cx="400050" cy="36512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AE5D863-7A13-49B8-8B77-8751EF240938}" type="slidenum">
                <a:rPr kumimoji="0" lang="ru-RU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179512" y="6434596"/>
              <a:ext cx="432048" cy="432046"/>
              <a:chOff x="1201192" y="6167898"/>
              <a:chExt cx="2795604" cy="2906842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1201192" y="6167898"/>
                <a:ext cx="2795604" cy="2880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8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70624" y="6507754"/>
                <a:ext cx="2438402" cy="2566986"/>
              </a:xfrm>
              <a:prstGeom prst="rect">
                <a:avLst/>
              </a:prstGeom>
              <a:noFill/>
            </p:spPr>
          </p:pic>
        </p:grpSp>
        <p:cxnSp>
          <p:nvCxnSpPr>
            <p:cNvPr id="61" name="Прямая соединительная линия 60"/>
            <p:cNvCxnSpPr/>
            <p:nvPr/>
          </p:nvCxnSpPr>
          <p:spPr>
            <a:xfrm>
              <a:off x="611560" y="6597352"/>
              <a:ext cx="8460432" cy="0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Стрелка вниз 46"/>
          <p:cNvSpPr/>
          <p:nvPr/>
        </p:nvSpPr>
        <p:spPr>
          <a:xfrm>
            <a:off x="2123728" y="4175373"/>
            <a:ext cx="4474345" cy="41133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275856" y="4218806"/>
            <a:ext cx="22460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dirty="0" smtClean="0"/>
              <a:t>РЕЗУЛЬТАТ</a:t>
            </a:r>
            <a:endParaRPr lang="ru-R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75582"/>
            <a:ext cx="1997476" cy="1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Прямоугольник 48"/>
          <p:cNvSpPr/>
          <p:nvPr/>
        </p:nvSpPr>
        <p:spPr>
          <a:xfrm>
            <a:off x="33230" y="4747525"/>
            <a:ext cx="1848835" cy="32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rgbClr val="00755A"/>
                </a:solidFill>
              </a:rPr>
              <a:t>ПЛОЩАДЬ ОБРАБАТЫВАЕМОЙ </a:t>
            </a:r>
            <a:br>
              <a:rPr lang="ru-RU" sz="900" b="1" i="1" dirty="0" smtClean="0">
                <a:solidFill>
                  <a:srgbClr val="00755A"/>
                </a:solidFill>
              </a:rPr>
            </a:br>
            <a:r>
              <a:rPr lang="ru-RU" sz="900" b="1" i="1" dirty="0" smtClean="0">
                <a:solidFill>
                  <a:srgbClr val="00755A"/>
                </a:solidFill>
              </a:rPr>
              <a:t>ПАШНИ, ГА</a:t>
            </a:r>
            <a:endParaRPr lang="ru-RU" sz="900" b="1" i="1" dirty="0">
              <a:solidFill>
                <a:srgbClr val="00755A"/>
              </a:solidFill>
            </a:endParaRPr>
          </a:p>
        </p:txBody>
      </p:sp>
      <p:grpSp>
        <p:nvGrpSpPr>
          <p:cNvPr id="4" name="Группа 83"/>
          <p:cNvGrpSpPr/>
          <p:nvPr/>
        </p:nvGrpSpPr>
        <p:grpSpPr>
          <a:xfrm>
            <a:off x="701337" y="5082118"/>
            <a:ext cx="831530" cy="246221"/>
            <a:chOff x="788142" y="5075322"/>
            <a:chExt cx="831530" cy="246221"/>
          </a:xfrm>
        </p:grpSpPr>
        <p:sp>
          <p:nvSpPr>
            <p:cNvPr id="52" name="Стрелка вверх 51"/>
            <p:cNvSpPr/>
            <p:nvPr/>
          </p:nvSpPr>
          <p:spPr>
            <a:xfrm>
              <a:off x="788142" y="5091853"/>
              <a:ext cx="183458" cy="157092"/>
            </a:xfrm>
            <a:prstGeom prst="upArrow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EE00"/>
                </a:solidFill>
                <a:latin typeface="Franklin Gothic Demi Cond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9592" y="5075322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755A"/>
                  </a:solidFill>
                </a:rPr>
                <a:t>+4%</a:t>
              </a:r>
              <a:endParaRPr lang="ru-RU" sz="1000" dirty="0">
                <a:solidFill>
                  <a:srgbClr val="00755A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90524" y="5000349"/>
            <a:ext cx="1979720" cy="11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Прямоугольник 57"/>
          <p:cNvSpPr/>
          <p:nvPr/>
        </p:nvSpPr>
        <p:spPr>
          <a:xfrm>
            <a:off x="2539021" y="4747526"/>
            <a:ext cx="1639566" cy="32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rgbClr val="00755A"/>
                </a:solidFill>
              </a:rPr>
              <a:t>ПРОИЗВОДИТЕЛЬНОСТЬ, </a:t>
            </a:r>
            <a:br>
              <a:rPr lang="ru-RU" sz="900" b="1" i="1" dirty="0" smtClean="0">
                <a:solidFill>
                  <a:srgbClr val="00755A"/>
                </a:solidFill>
              </a:rPr>
            </a:br>
            <a:r>
              <a:rPr lang="ru-RU" sz="900" b="1" i="1" dirty="0" smtClean="0">
                <a:solidFill>
                  <a:srgbClr val="00755A"/>
                </a:solidFill>
              </a:rPr>
              <a:t>ГА/НА 1 МАШИНУ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3212" y="5036506"/>
            <a:ext cx="2068497" cy="11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Прямоугольник 58"/>
          <p:cNvSpPr/>
          <p:nvPr/>
        </p:nvSpPr>
        <p:spPr>
          <a:xfrm>
            <a:off x="4715605" y="4749000"/>
            <a:ext cx="1639566" cy="32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rgbClr val="00755A"/>
                </a:solidFill>
              </a:rPr>
              <a:t>ЭКСПЛУАТАЦИОННЫЕ ЗАТРАТЫ, ТЫС. РУБ./1 ГА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72417" y="5063139"/>
            <a:ext cx="1994029" cy="10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Прямоугольник 62"/>
          <p:cNvSpPr/>
          <p:nvPr/>
        </p:nvSpPr>
        <p:spPr>
          <a:xfrm>
            <a:off x="7114062" y="4741596"/>
            <a:ext cx="1639566" cy="32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900" b="1" i="1" dirty="0" smtClean="0">
                <a:solidFill>
                  <a:srgbClr val="00755A"/>
                </a:solidFill>
              </a:rPr>
              <a:t>ПОТЕРИ ЗЕРНОВЫХ ПРИ УБОРКЕ, %</a:t>
            </a:r>
          </a:p>
        </p:txBody>
      </p:sp>
      <p:grpSp>
        <p:nvGrpSpPr>
          <p:cNvPr id="5" name="Группа 83"/>
          <p:cNvGrpSpPr/>
          <p:nvPr/>
        </p:nvGrpSpPr>
        <p:grpSpPr>
          <a:xfrm>
            <a:off x="2957750" y="5119110"/>
            <a:ext cx="831530" cy="246221"/>
            <a:chOff x="788142" y="5075322"/>
            <a:chExt cx="831530" cy="246221"/>
          </a:xfrm>
        </p:grpSpPr>
        <p:sp>
          <p:nvSpPr>
            <p:cNvPr id="65" name="Стрелка вверх 64"/>
            <p:cNvSpPr/>
            <p:nvPr/>
          </p:nvSpPr>
          <p:spPr>
            <a:xfrm>
              <a:off x="788142" y="5091853"/>
              <a:ext cx="183458" cy="157092"/>
            </a:xfrm>
            <a:prstGeom prst="upArrow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EE00"/>
                </a:solidFill>
                <a:latin typeface="Franklin Gothic Demi Cond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9592" y="5075322"/>
              <a:ext cx="7200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755A"/>
                  </a:solidFill>
                </a:rPr>
                <a:t>+8%</a:t>
              </a:r>
              <a:endParaRPr lang="ru-RU" sz="1000" dirty="0">
                <a:solidFill>
                  <a:srgbClr val="00755A"/>
                </a:solidFill>
              </a:endParaRPr>
            </a:p>
          </p:txBody>
        </p:sp>
      </p:grpSp>
      <p:sp>
        <p:nvSpPr>
          <p:cNvPr id="71" name="Стрелка вниз 70"/>
          <p:cNvSpPr/>
          <p:nvPr/>
        </p:nvSpPr>
        <p:spPr>
          <a:xfrm>
            <a:off x="5459767" y="5196304"/>
            <a:ext cx="168676" cy="13316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5600818" y="513834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-5%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7858301" y="5135632"/>
            <a:ext cx="168676" cy="13316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7999352" y="507767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-0,2 п.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79628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Поставлено 464 ед. сельхозтехники, в т.ч. 130 ед. энергонасыщенных тракторов и зерноуборочных комбайнов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5172819"/>
            <a:ext cx="9144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300" b="1" dirty="0" smtClean="0"/>
              <a:t>Президент Ассоциации "</a:t>
            </a:r>
            <a:r>
              <a:rPr lang="ru-RU" sz="1300" b="1" dirty="0" err="1" smtClean="0"/>
              <a:t>Росагромаш</a:t>
            </a:r>
            <a:r>
              <a:rPr lang="ru-RU" sz="1300" b="1" dirty="0" smtClean="0"/>
              <a:t>", Константин Бабкин, на совещании "О ходе сбора урожая" (Краснодарский край, 17.09.2013) под руководством В.В.Путина:</a:t>
            </a:r>
          </a:p>
          <a:p>
            <a:pPr algn="just">
              <a:lnSpc>
                <a:spcPts val="1800"/>
              </a:lnSpc>
            </a:pPr>
            <a:r>
              <a:rPr lang="ru-RU" sz="1200" dirty="0" smtClean="0"/>
              <a:t>"…Мы хотели бы, чтобы "Росагролизинг" начал поставлять технику в лизинг не только российским крестьянам, но и зарубежным. …Просим выделить денег "</a:t>
            </a:r>
            <a:r>
              <a:rPr lang="ru-RU" sz="1200" dirty="0" err="1" smtClean="0"/>
              <a:t>Росагролизингу</a:t>
            </a:r>
            <a:r>
              <a:rPr lang="ru-RU" sz="1200" dirty="0" smtClean="0"/>
              <a:t>", чтобы он все-таки начал эту тему разрабатывать…"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1114"/>
            <a:ext cx="9144000" cy="343769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EE00"/>
                </a:solidFill>
                <a:latin typeface="Franklin Gothic Book" pitchFamily="34" charset="0"/>
                <a:cs typeface="Arial" charset="0"/>
              </a:rPr>
              <a:t>РАЗВИТИЕ ЭКСПОРТНОГО ЛИЗИНГА</a:t>
            </a:r>
            <a:endParaRPr lang="ru-RU" sz="1400" dirty="0">
              <a:solidFill>
                <a:srgbClr val="FFEE00"/>
              </a:solidFill>
              <a:latin typeface="Franklin Gothic Book" pitchFamily="34" charset="0"/>
              <a:cs typeface="Arial" charset="0"/>
            </a:endParaRPr>
          </a:p>
        </p:txBody>
      </p:sp>
      <p:grpSp>
        <p:nvGrpSpPr>
          <p:cNvPr id="2" name="Группа 101"/>
          <p:cNvGrpSpPr>
            <a:grpSpLocks/>
          </p:cNvGrpSpPr>
          <p:nvPr/>
        </p:nvGrpSpPr>
        <p:grpSpPr bwMode="auto">
          <a:xfrm>
            <a:off x="179387" y="6430962"/>
            <a:ext cx="8964613" cy="427038"/>
            <a:chOff x="107504" y="6452410"/>
            <a:chExt cx="8964488" cy="42741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504" y="6525919"/>
              <a:ext cx="576255" cy="332081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178941" y="6452410"/>
              <a:ext cx="433381" cy="427416"/>
              <a:chOff x="1197497" y="6287777"/>
              <a:chExt cx="2804229" cy="28756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197497" y="6287777"/>
                <a:ext cx="2804229" cy="28756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0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0622" y="6397442"/>
                <a:ext cx="2438400" cy="2566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612322" y="6597419"/>
              <a:ext cx="8459670" cy="0"/>
            </a:xfrm>
            <a:prstGeom prst="line">
              <a:avLst/>
            </a:prstGeom>
            <a:ln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26"/>
          <p:cNvSpPr>
            <a:spLocks noChangeArrowheads="1"/>
          </p:cNvSpPr>
          <p:nvPr/>
        </p:nvSpPr>
        <p:spPr bwMode="auto">
          <a:xfrm>
            <a:off x="0" y="332657"/>
            <a:ext cx="9144000" cy="810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250" b="1" dirty="0" smtClean="0"/>
              <a:t>За счет деятельности ОАО "Росагролизинг" по реализации экспортных поставок отечественной сельхозтехники возможно расширение сбыта и присутствия отечественных сельхозмашиностроителей в странах СНГ (Республика Армения, Киргизская Республика, Республика Абхазия и др.). Для развития экспортного лизинга необходимо волевое решение  правительства о его запуске и поставках техники в страны СНГ.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0" y="1484785"/>
          <a:ext cx="9108504" cy="208823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851920"/>
                <a:gridCol w="1944216"/>
                <a:gridCol w="3312368"/>
              </a:tblGrid>
              <a:tr h="576063"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1" u="none" strike="noStrike" dirty="0" smtClean="0">
                          <a:solidFill>
                            <a:srgbClr val="FFEE00"/>
                          </a:solidFill>
                          <a:latin typeface="+mn-lt"/>
                        </a:rPr>
                        <a:t>ВИД ТЕХНИКИ</a:t>
                      </a:r>
                      <a:endParaRPr lang="ru-RU" sz="1400" b="1" i="0" u="none" strike="noStrike" dirty="0">
                        <a:solidFill>
                          <a:srgbClr val="FFEE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rgbClr val="FFEE00"/>
                          </a:solidFill>
                          <a:latin typeface="+mn-lt"/>
                        </a:rPr>
                        <a:t>ПОТРЕБНОСТЬ, ЕД.</a:t>
                      </a:r>
                      <a:r>
                        <a:rPr lang="ru-RU" sz="1400" b="1" u="none" strike="noStrike" baseline="0" dirty="0" smtClean="0">
                          <a:solidFill>
                            <a:srgbClr val="FFEE00"/>
                          </a:solidFill>
                          <a:latin typeface="+mn-lt"/>
                        </a:rPr>
                        <a:t> </a:t>
                      </a:r>
                      <a:endParaRPr lang="ru-RU" sz="1400" b="1" i="0" u="none" strike="noStrike" dirty="0" smtClean="0">
                        <a:solidFill>
                          <a:srgbClr val="FFEE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55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b="1" u="none" strike="noStrike" dirty="0" smtClean="0">
                          <a:solidFill>
                            <a:srgbClr val="FFEE00"/>
                          </a:solidFill>
                          <a:latin typeface="+mn-lt"/>
                        </a:rPr>
                        <a:t>ТРЕБУЕМЫЙ ОБЪЕМ СРЕДСТВ ДЛЯ РЕАЛИЗАЦИИ ПРОЕКТА, МЛРД РУБ.</a:t>
                      </a:r>
                      <a:endParaRPr lang="ru-RU" sz="1400" b="1" i="0" u="none" strike="noStrike" dirty="0">
                        <a:solidFill>
                          <a:srgbClr val="FFEE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55A"/>
                    </a:solidFill>
                  </a:tcPr>
                </a:tc>
              </a:tr>
              <a:tr h="358506">
                <a:tc>
                  <a:txBody>
                    <a:bodyPr/>
                    <a:lstStyle/>
                    <a:p>
                      <a:pPr lvl="3" algn="l" fontAlgn="ctr"/>
                      <a:r>
                        <a:rPr lang="ru-RU" sz="1400" u="none" strike="noStrike" dirty="0">
                          <a:latin typeface="+mn-lt"/>
                        </a:rPr>
                        <a:t>Зерноуборочные комбайны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u="none" strike="noStrike" dirty="0">
                          <a:latin typeface="+mn-lt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lvl="0"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3,7 млрд.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lvl="3" algn="l" fontAlgn="ctr"/>
                      <a:r>
                        <a:rPr lang="ru-RU" sz="1400" u="none" strike="noStrike" dirty="0">
                          <a:latin typeface="+mn-lt"/>
                        </a:rPr>
                        <a:t>Кормоуборочные комбайны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u="none" strike="noStrike" dirty="0"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6012">
                <a:tc>
                  <a:txBody>
                    <a:bodyPr/>
                    <a:lstStyle/>
                    <a:p>
                      <a:pPr lvl="3" algn="l" fontAlgn="ctr"/>
                      <a:r>
                        <a:rPr lang="ru-RU" sz="1400" u="none" strike="noStrike" dirty="0" smtClean="0">
                          <a:latin typeface="+mn-lt"/>
                        </a:rPr>
                        <a:t>Тракторы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400" u="none" strike="noStrike" dirty="0">
                          <a:latin typeface="+mn-lt"/>
                        </a:rPr>
                        <a:t>950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70737">
                <a:tc>
                  <a:txBody>
                    <a:bodyPr/>
                    <a:lstStyle/>
                    <a:p>
                      <a:pPr lvl="3" algn="l" fontAlgn="b"/>
                      <a:r>
                        <a:rPr lang="ru-RU" sz="1400" u="none" strike="noStrike" dirty="0">
                          <a:latin typeface="+mn-lt"/>
                        </a:rPr>
                        <a:t>Прицепное и навесное оборудование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u="none" strike="noStrike" dirty="0" smtClean="0">
                          <a:latin typeface="+mn-lt"/>
                        </a:rPr>
                        <a:t>1 910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5" name="Группа 32"/>
          <p:cNvGrpSpPr/>
          <p:nvPr/>
        </p:nvGrpSpPr>
        <p:grpSpPr>
          <a:xfrm>
            <a:off x="251520" y="2204864"/>
            <a:ext cx="1008112" cy="576064"/>
            <a:chOff x="6444208" y="2996952"/>
            <a:chExt cx="3701972" cy="1936484"/>
          </a:xfrm>
        </p:grpSpPr>
        <p:pic>
          <p:nvPicPr>
            <p:cNvPr id="34" name="Picture 2" descr="\\File_server\дркбису\Стратанализ\УСРиР\_ПРЕЗЕНТАЦИИ\_НОВЫЙ_КЛИПАРТ\Желто-зеленый\Трактор.png"/>
            <p:cNvPicPr>
              <a:picLocks noChangeAspect="1" noChangeArrowheads="1"/>
            </p:cNvPicPr>
            <p:nvPr/>
          </p:nvPicPr>
          <p:blipFill>
            <a:blip r:embed="rId3" cstate="print"/>
            <a:srcRect r="38477"/>
            <a:stretch>
              <a:fillRect/>
            </a:stretch>
          </p:blipFill>
          <p:spPr bwMode="auto">
            <a:xfrm>
              <a:off x="6444208" y="2996952"/>
              <a:ext cx="3701972" cy="1936484"/>
            </a:xfrm>
            <a:prstGeom prst="rect">
              <a:avLst/>
            </a:prstGeom>
            <a:noFill/>
          </p:spPr>
        </p:pic>
        <p:sp>
          <p:nvSpPr>
            <p:cNvPr id="35" name="Прямоугольник 34"/>
            <p:cNvSpPr/>
            <p:nvPr/>
          </p:nvSpPr>
          <p:spPr>
            <a:xfrm>
              <a:off x="8532440" y="3284984"/>
              <a:ext cx="1368152" cy="720080"/>
            </a:xfrm>
            <a:prstGeom prst="rect">
              <a:avLst/>
            </a:prstGeom>
            <a:solidFill>
              <a:srgbClr val="FFE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35"/>
          <p:cNvGrpSpPr/>
          <p:nvPr/>
        </p:nvGrpSpPr>
        <p:grpSpPr>
          <a:xfrm>
            <a:off x="377318" y="2798858"/>
            <a:ext cx="792088" cy="648072"/>
            <a:chOff x="4499992" y="4459258"/>
            <a:chExt cx="648072" cy="542055"/>
          </a:xfrm>
        </p:grpSpPr>
        <p:pic>
          <p:nvPicPr>
            <p:cNvPr id="37" name="Picture 2" descr="\\File_server\дркбису\Стратанализ\УСРиР\_ПРЕЗЕНТАЦИИ\_НОВЫЙ_КЛИПАРТ\Желто-зеленый\Трактор.png"/>
            <p:cNvPicPr>
              <a:picLocks noChangeAspect="1" noChangeArrowheads="1"/>
            </p:cNvPicPr>
            <p:nvPr/>
          </p:nvPicPr>
          <p:blipFill>
            <a:blip r:embed="rId4" cstate="print"/>
            <a:srcRect l="61523"/>
            <a:stretch>
              <a:fillRect/>
            </a:stretch>
          </p:blipFill>
          <p:spPr bwMode="auto">
            <a:xfrm>
              <a:off x="4499992" y="4459258"/>
              <a:ext cx="648072" cy="542055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4770022" y="4722566"/>
              <a:ext cx="234026" cy="163686"/>
            </a:xfrm>
            <a:prstGeom prst="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1967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55A"/>
                </a:solidFill>
              </a:rPr>
              <a:t>ЗАЯВЛЕННАЯ ПОТРЕБНОСТЬ РЕСПУБЛИКИ АРМЕНИЯ В РОССИЙСКОЙ СЕЛЬХОЗТЕХНИКЕ</a:t>
            </a:r>
            <a:endParaRPr lang="ru-RU" sz="1400" b="1" dirty="0">
              <a:solidFill>
                <a:srgbClr val="00755A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2060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3778374"/>
            <a:ext cx="9144000" cy="12464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300" b="1" dirty="0" smtClean="0"/>
              <a:t>Председатель Правительства Российской Федерации Д.А. Медведев, на совещании 11.03.2014 в г. Роство-на-Дону:</a:t>
            </a:r>
          </a:p>
          <a:p>
            <a:pPr algn="just">
              <a:lnSpc>
                <a:spcPts val="1800"/>
              </a:lnSpc>
            </a:pPr>
            <a:r>
              <a:rPr lang="ru-RU" sz="1200" b="1" dirty="0" smtClean="0"/>
              <a:t>" </a:t>
            </a:r>
            <a:r>
              <a:rPr lang="ru-RU" sz="1200" dirty="0" smtClean="0"/>
              <a:t>….конечно, очень важным направлением является расширение экспортных поставок…. отечественная продукция в этом смысле стала конкурентоспособной, но вывод также в том, что нашим производителям самим нужно действовать активнее, продвигать свою продукцию, используя все имеющиеся для этого возможности, включая ресурсы Внешэкономбанка, ЭКСАРа (нашего агентства) и "</a:t>
            </a:r>
            <a:r>
              <a:rPr lang="ru-RU" sz="1200" dirty="0" err="1" smtClean="0"/>
              <a:t>Росагролизинга</a:t>
            </a:r>
            <a:r>
              <a:rPr lang="ru-RU" sz="1200" dirty="0" smtClean="0"/>
              <a:t>", естественно"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2617862"/>
            <a:ext cx="6158338" cy="358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3429000"/>
            <a:ext cx="6158338" cy="358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4158605"/>
            <a:ext cx="6158338" cy="358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5" descr="C:\Users\EShevlyakov\Desktop\xfzk%20wzapas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96752"/>
            <a:ext cx="2987824" cy="219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rosagroleasing.ru/upload/iblock/81e/81e2750668194816a4e436df94f757fa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56176" y="3395092"/>
            <a:ext cx="2987824" cy="199287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1835299"/>
            <a:ext cx="6158338" cy="358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0" y="1412776"/>
            <a:ext cx="1519968" cy="307777"/>
          </a:xfrm>
          <a:prstGeom prst="rect">
            <a:avLst/>
          </a:prstGeom>
          <a:solidFill>
            <a:srgbClr val="00755A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EE00"/>
                </a:solidFill>
                <a:latin typeface="Franklin Gothic Medium Cond" pitchFamily="34" charset="0"/>
              </a:rPr>
              <a:t>ЦЕЛИ ПРОВЕДЕНИЯ</a:t>
            </a:r>
          </a:p>
        </p:txBody>
      </p:sp>
      <p:sp>
        <p:nvSpPr>
          <p:cNvPr id="44" name="Номер слайда 6"/>
          <p:cNvSpPr txBox="1">
            <a:spLocks/>
          </p:cNvSpPr>
          <p:nvPr/>
        </p:nvSpPr>
        <p:spPr>
          <a:xfrm>
            <a:off x="8780462" y="6525344"/>
            <a:ext cx="4000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863-7A13-49B8-8B77-8751EF2409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61231"/>
            <a:ext cx="9144000" cy="835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89978" tIns="46789" rIns="89978" bIns="46789"/>
          <a:lstStyle/>
          <a:p>
            <a:pPr algn="just">
              <a:lnSpc>
                <a:spcPts val="1400"/>
              </a:lnSpc>
              <a:spcAft>
                <a:spcPts val="300"/>
              </a:spcAft>
            </a:pPr>
            <a:r>
              <a:rPr lang="ru-RU" sz="1400" b="1" dirty="0" smtClean="0">
                <a:latin typeface="+mj-lt"/>
              </a:rPr>
              <a:t>ОАО "Росагролизинг" приступило к подготовке 3-го открытого чемпионата России по пахоте, в котором примут участие лучшие механизаторы страны – победители региональных соревнований. Мероприятие пройдет 2-7 июня 2014 года на поле Государственного научного учреждения Владимирского НИИСХ </a:t>
            </a:r>
            <a:r>
              <a:rPr lang="ru-RU" sz="1400" b="1" dirty="0" err="1" smtClean="0">
                <a:latin typeface="+mj-lt"/>
              </a:rPr>
              <a:t>Россельхозакадемии</a:t>
            </a:r>
            <a:r>
              <a:rPr lang="ru-RU" sz="1400" b="1" dirty="0" smtClean="0">
                <a:latin typeface="+mj-lt"/>
              </a:rPr>
              <a:t> </a:t>
            </a:r>
            <a:br>
              <a:rPr lang="ru-RU" sz="1400" b="1" dirty="0" smtClean="0">
                <a:latin typeface="+mj-lt"/>
              </a:rPr>
            </a:br>
            <a:r>
              <a:rPr lang="ru-RU" sz="1400" b="1" dirty="0" smtClean="0">
                <a:latin typeface="+mj-lt"/>
              </a:rPr>
              <a:t>в г. Суздале.</a:t>
            </a:r>
          </a:p>
          <a:p>
            <a:pPr algn="just">
              <a:lnSpc>
                <a:spcPts val="1200"/>
              </a:lnSpc>
              <a:spcAft>
                <a:spcPts val="300"/>
              </a:spcAft>
            </a:pPr>
            <a:endParaRPr lang="ru-RU" sz="1400" b="1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00755A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lvl="8">
              <a:lnSpc>
                <a:spcPts val="17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39000"/>
              <a:defRPr/>
            </a:pPr>
            <a:r>
              <a:rPr lang="ru-RU" sz="1400" dirty="0" smtClean="0">
                <a:solidFill>
                  <a:srgbClr val="FFFF00"/>
                </a:solidFill>
                <a:latin typeface="Franklin Gothic Book" pitchFamily="34" charset="0"/>
                <a:cs typeface="Arial" charset="0"/>
              </a:rPr>
              <a:t>ОРГАНИЗАЦИЯ ТРЕТЬЕГО ОТКРЫТОГО ЧЕМПИОНАТА РОССИИ ПО ПАХОТЕ </a:t>
            </a:r>
          </a:p>
        </p:txBody>
      </p:sp>
      <p:grpSp>
        <p:nvGrpSpPr>
          <p:cNvPr id="2" name="Группа 118"/>
          <p:cNvGrpSpPr/>
          <p:nvPr/>
        </p:nvGrpSpPr>
        <p:grpSpPr>
          <a:xfrm>
            <a:off x="107504" y="6381328"/>
            <a:ext cx="8964488" cy="476672"/>
            <a:chOff x="107504" y="6381328"/>
            <a:chExt cx="8964488" cy="476672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07504" y="6525344"/>
              <a:ext cx="576064" cy="332656"/>
            </a:xfrm>
            <a:prstGeom prst="roundRect">
              <a:avLst/>
            </a:prstGeom>
            <a:solidFill>
              <a:srgbClr val="007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3"/>
            <p:cNvGrpSpPr/>
            <p:nvPr/>
          </p:nvGrpSpPr>
          <p:grpSpPr>
            <a:xfrm>
              <a:off x="179512" y="6381328"/>
              <a:ext cx="432048" cy="428104"/>
              <a:chOff x="1201192" y="5809506"/>
              <a:chExt cx="2795604" cy="2880320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1201192" y="5809506"/>
                <a:ext cx="2795604" cy="2880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6" name="Picture 2" descr="E:\С рабочего стола\Logo_RAL_Yellow-green80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0623" y="5978937"/>
                <a:ext cx="2438400" cy="2566988"/>
              </a:xfrm>
              <a:prstGeom prst="rect">
                <a:avLst/>
              </a:prstGeom>
              <a:noFill/>
            </p:spPr>
          </p:pic>
        </p:grp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11560" y="6597352"/>
              <a:ext cx="8460432" cy="0"/>
            </a:xfrm>
            <a:prstGeom prst="line">
              <a:avLst/>
            </a:prstGeom>
            <a:ln>
              <a:solidFill>
                <a:srgbClr val="0075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1772816"/>
            <a:ext cx="6093793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УКРЕПЛЕНИЕ, СОХРАНЕНИЕ И СОВЕРШЕНСТВОВАНИЕ МАСТЕРСТВА В ОБРАБОТКЕ ПОЧВЫ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СТИМУЛИРОВАНИЕ ВНЕДРЕНИЯ  УСОВЕРШЕНСТВОВАННЫХ МЕТОДОВ ОБРАБОТКИ ПОЧВЫ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ОБМЕН ОПЫТОМ С ПРЕДСТАВИТЕЛЯМИ  РАЗЛИЧНЫХ РЕГИОНОВ РОССИИ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СПОСОБСТВОВАНИЕ СОХРАНЕНИЯ И ПОВЫШЕНИЯ ПРЕСТИЖА ПРОФЕССИИ МЕХАНИЗАТОРА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ПРИВЛЕЧЕНИЕ ВНИМАНИЯ ШИРОКОЙ  ОБЩЕСТВЕННОСТИ И СПЕЦИАЛИСТОВ К ТРУДУ АГРАРИЕВ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ПОДДЕРЖАНИЕ СОРЕВНОВАТЕЛЬНОГО ДУХА МЕЖДУ УЧАСТНИКАМИ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РАЗВИТИЕ И УКРЕПЛЕНИЕ СОТРУДНИЧЕСТВА  С АССОЦИАЦИЯМИ И ОРГАНИЗАЦИЯМИ  ПО ПОДДЕРЖКЕ, ПРОДВИЖЕНИЮ И ПОПУЛЯРИЗАЦИИ  ПРОФЕССИИ МЕХАНИЗАТОРА</a:t>
            </a:r>
            <a:endParaRPr lang="ru-RU" sz="1200" dirty="0">
              <a:latin typeface="Franklin Gothic Medium Con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56176" y="2708920"/>
            <a:ext cx="883319" cy="276999"/>
          </a:xfrm>
          <a:prstGeom prst="rect">
            <a:avLst/>
          </a:prstGeom>
          <a:solidFill>
            <a:srgbClr val="00755A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EE00"/>
                </a:solidFill>
                <a:latin typeface="Franklin Gothic Medium Cond" pitchFamily="34" charset="0"/>
              </a:rPr>
              <a:t>УЧАСТНИКИ</a:t>
            </a:r>
            <a:endParaRPr lang="ru-RU" sz="1200" dirty="0">
              <a:solidFill>
                <a:srgbClr val="FFEE00"/>
              </a:solidFill>
              <a:latin typeface="Franklin Gothic Medium Con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0327" y="2977902"/>
            <a:ext cx="2926998" cy="769441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>
                <a:latin typeface="Franklin Gothic Medium Cond" pitchFamily="34" charset="0"/>
              </a:rPr>
              <a:t>ЛУЧШИЕ МЕХАНИЗАТОРЫ ИЗ СУБЪЕКТОВ РОССИЙСКОЙ ФЕДЕРАЦИИ, КОТОРЫЕ РАНЕЕ ПРИНИМАЛИ УЧАСТИЕ В ПОДОБНЫХ РЕГИОНАЛЬНЫХ СОРЕВНОВАНИЯХ</a:t>
            </a:r>
            <a:endParaRPr lang="ru-RU" sz="1100" dirty="0">
              <a:latin typeface="Franklin Gothic Medium Con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013176"/>
            <a:ext cx="4266874" cy="307777"/>
          </a:xfrm>
          <a:prstGeom prst="rect">
            <a:avLst/>
          </a:prstGeom>
          <a:solidFill>
            <a:srgbClr val="00755A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EE00"/>
                </a:solidFill>
                <a:latin typeface="Franklin Gothic Medium Cond" pitchFamily="34" charset="0"/>
              </a:rPr>
              <a:t>В РАМКАХ ДЕЛОВОЙ ПРОГРАММЫ ПРОЙДУТ КОНФЕРЕНЦИИ</a:t>
            </a:r>
            <a:endParaRPr lang="ru-RU" sz="1400" dirty="0">
              <a:solidFill>
                <a:srgbClr val="FFEE00"/>
              </a:solidFill>
              <a:latin typeface="Franklin Gothic Medium Cond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1569" y="5432175"/>
            <a:ext cx="615774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Franklin Gothic Medium Cond" pitchFamily="34" charset="0"/>
              </a:rPr>
              <a:t>ПЕРСПЕКТИВНЫЕ НАПРАВЛЕНИЯ РАЗВИТИЯ ЖИВОТНОВОДСТВА В РОССИЙСКОЙ ФЕДЕРАЦИИ. ОСОБЕННОСТИ СОДЕРЖАНИЯ И ВОСПРОИЗВОДСТВА КРУПНОГО РОГАТОГО СКОТА.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-1568" y="5939873"/>
            <a:ext cx="6157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200" dirty="0" smtClean="0">
                <a:solidFill>
                  <a:prstClr val="black"/>
                </a:solidFill>
                <a:latin typeface="Franklin Gothic Medium Cond" pitchFamily="34" charset="0"/>
              </a:rPr>
              <a:t>ФЕДЕРАЛЬНЫЙ ЛИЗИНГ КАК ЭФФЕКТИВНЫЙ ИНСТРУМЕНТ ГОСУДАРСТВЕННОЙ ПОДДЕРЖКИ ОТЕЧЕСТВЕННЫХ СЕЛЬХОЗТОВАРОПРОИЗВОДИТЕЛЕЙ В УСЛОВИЯХ ВСТУПЛЕНИЯ В ВТО</a:t>
            </a:r>
            <a:endParaRPr lang="ru-RU" sz="1200" dirty="0">
              <a:solidFill>
                <a:prstClr val="black"/>
              </a:solidFill>
              <a:latin typeface="Franklin Gothic Medium Cond" pitchFamily="34" charset="0"/>
            </a:endParaRPr>
          </a:p>
        </p:txBody>
      </p:sp>
      <p:pic>
        <p:nvPicPr>
          <p:cNvPr id="4" name="Picture 6" descr="http://www.kn-k.ru/assets/images/smi/vladim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517232"/>
            <a:ext cx="732374" cy="731064"/>
          </a:xfrm>
          <a:prstGeom prst="rect">
            <a:avLst/>
          </a:prstGeom>
          <a:noFill/>
        </p:spPr>
      </p:pic>
      <p:pic>
        <p:nvPicPr>
          <p:cNvPr id="5" name="Picture 8" descr="http://www.o-moloke.ru/staff_files/9591235.jpg"/>
          <p:cNvPicPr>
            <a:picLocks noChangeAspect="1" noChangeArrowheads="1"/>
          </p:cNvPicPr>
          <p:nvPr/>
        </p:nvPicPr>
        <p:blipFill>
          <a:blip r:embed="rId6" cstate="print"/>
          <a:srcRect l="21757" r="22003"/>
          <a:stretch>
            <a:fillRect/>
          </a:stretch>
        </p:blipFill>
        <p:spPr bwMode="auto">
          <a:xfrm>
            <a:off x="8388424" y="5531811"/>
            <a:ext cx="612995" cy="596889"/>
          </a:xfrm>
          <a:prstGeom prst="rect">
            <a:avLst/>
          </a:prstGeom>
          <a:noFill/>
        </p:spPr>
      </p:pic>
      <p:grpSp>
        <p:nvGrpSpPr>
          <p:cNvPr id="6" name="Группа 10"/>
          <p:cNvGrpSpPr/>
          <p:nvPr/>
        </p:nvGrpSpPr>
        <p:grpSpPr>
          <a:xfrm>
            <a:off x="7020272" y="5229200"/>
            <a:ext cx="1362126" cy="1339359"/>
            <a:chOff x="4104208" y="1944266"/>
            <a:chExt cx="3384376" cy="3456384"/>
          </a:xfrm>
        </p:grpSpPr>
        <p:sp>
          <p:nvSpPr>
            <p:cNvPr id="50" name="Овал 49"/>
            <p:cNvSpPr/>
            <p:nvPr/>
          </p:nvSpPr>
          <p:spPr>
            <a:xfrm>
              <a:off x="4104208" y="1944266"/>
              <a:ext cx="3384376" cy="34563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Logo_RAL_Yellow-green80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0232" y="2160290"/>
              <a:ext cx="2951753" cy="31067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1215</Words>
  <Application>Microsoft Office PowerPoint</Application>
  <PresentationFormat>Экран (4:3)</PresentationFormat>
  <Paragraphs>172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ROSAGROLEASING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EDanilochkina</dc:creator>
  <cp:lastModifiedBy>agorshkov</cp:lastModifiedBy>
  <cp:revision>184</cp:revision>
  <dcterms:created xsi:type="dcterms:W3CDTF">2014-02-11T13:31:54Z</dcterms:created>
  <dcterms:modified xsi:type="dcterms:W3CDTF">2014-03-27T06:02:03Z</dcterms:modified>
</cp:coreProperties>
</file>