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6" r:id="rId2"/>
    <p:sldId id="257" r:id="rId3"/>
    <p:sldId id="269" r:id="rId4"/>
    <p:sldId id="272" r:id="rId5"/>
    <p:sldId id="273" r:id="rId6"/>
    <p:sldId id="274" r:id="rId7"/>
    <p:sldId id="279" r:id="rId8"/>
    <p:sldId id="264" r:id="rId9"/>
    <p:sldId id="280" r:id="rId10"/>
    <p:sldId id="288" r:id="rId11"/>
    <p:sldId id="282" r:id="rId12"/>
    <p:sldId id="283" r:id="rId13"/>
    <p:sldId id="284" r:id="rId14"/>
    <p:sldId id="277" r:id="rId15"/>
    <p:sldId id="281" r:id="rId16"/>
    <p:sldId id="258" r:id="rId17"/>
    <p:sldId id="263" r:id="rId18"/>
    <p:sldId id="285" r:id="rId19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9" d="100"/>
          <a:sy n="49" d="100"/>
        </p:scale>
        <p:origin x="54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7EA58C-17BE-456F-8E8E-8A417654D4B6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D2CC1-D6E6-4A7B-A247-29E2535C89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81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6984-0A6C-4458-8922-989C01976774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738B-8A32-4305-B948-AA7308FAE8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131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6984-0A6C-4458-8922-989C01976774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738B-8A32-4305-B948-AA7308FAE8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258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6984-0A6C-4458-8922-989C01976774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738B-8A32-4305-B948-AA7308FAE8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6807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6984-0A6C-4458-8922-989C01976774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738B-8A32-4305-B948-AA7308FAE8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7566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6984-0A6C-4458-8922-989C01976774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738B-8A32-4305-B948-AA7308FAE8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275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6984-0A6C-4458-8922-989C01976774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738B-8A32-4305-B948-AA7308FAE8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668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6984-0A6C-4458-8922-989C01976774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738B-8A32-4305-B948-AA7308FAE8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032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6984-0A6C-4458-8922-989C01976774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738B-8A32-4305-B948-AA7308FAE8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2017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6984-0A6C-4458-8922-989C01976774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738B-8A32-4305-B948-AA7308FAE8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043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6984-0A6C-4458-8922-989C01976774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738B-8A32-4305-B948-AA7308FAE8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4704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16984-0A6C-4458-8922-989C01976774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3738B-8A32-4305-B948-AA7308FAE8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9835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D16984-0A6C-4458-8922-989C01976774}" type="datetimeFigureOut">
              <a:rPr lang="ru-RU" smtClean="0"/>
              <a:t>27.03.2014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3738B-8A32-4305-B948-AA7308FAE8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024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doc20vek.ru/node/1985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600" b="1" dirty="0"/>
              <a:t/>
            </a:r>
            <a:br>
              <a:rPr lang="ru-RU" sz="3600" b="1" dirty="0"/>
            </a:br>
            <a:r>
              <a:rPr lang="ru-RU" sz="3600" b="1" dirty="0" smtClean="0"/>
              <a:t>«</a:t>
            </a:r>
            <a:r>
              <a:rPr lang="ru-RU" sz="3600" b="1" dirty="0"/>
              <a:t>Голландская болезнь» как главное препятствие перехода к </a:t>
            </a:r>
            <a:r>
              <a:rPr lang="ru-RU" sz="3600" b="1" dirty="0" err="1"/>
              <a:t>несырьевому</a:t>
            </a:r>
            <a:r>
              <a:rPr lang="ru-RU" sz="3600" b="1" dirty="0"/>
              <a:t> развитию России"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Сорокин А.В., </a:t>
            </a:r>
            <a:r>
              <a:rPr lang="ru-RU" dirty="0" err="1"/>
              <a:t>д.э.н</a:t>
            </a:r>
            <a:r>
              <a:rPr lang="ru-RU" dirty="0"/>
              <a:t>, профессор, кафедра политической экономии экономического </a:t>
            </a:r>
            <a:r>
              <a:rPr lang="ru-RU" dirty="0" smtClean="0"/>
              <a:t>факультета </a:t>
            </a:r>
            <a:r>
              <a:rPr lang="ru-RU" dirty="0"/>
              <a:t>МГУ им. М.В. Ломоносова</a:t>
            </a:r>
          </a:p>
        </p:txBody>
      </p:sp>
    </p:spTree>
    <p:extLst>
      <p:ext uri="{BB962C8B-B14F-4D97-AF65-F5344CB8AC3E}">
        <p14:creationId xmlns:p14="http://schemas.microsoft.com/office/powerpoint/2010/main" val="34386775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Выравнивание нормы прибыли происходит через цены: цены продукции высокотехнологичных отраслей повышаются, цены продукции сырьевых отраслей (при том же объеме) понижаются.</a:t>
            </a:r>
          </a:p>
          <a:p>
            <a:r>
              <a:rPr lang="ru-RU" dirty="0" smtClean="0"/>
              <a:t>Таков механизм перераспределения стоимости в пользу высокотехнологичных отраслей и высокотехнологичных стран.</a:t>
            </a:r>
          </a:p>
          <a:p>
            <a:r>
              <a:rPr lang="ru-RU" dirty="0" smtClean="0"/>
              <a:t>Сколько можно заработать на </a:t>
            </a:r>
            <a:r>
              <a:rPr lang="en-US" i="1" dirty="0" smtClean="0"/>
              <a:t>iPad</a:t>
            </a:r>
            <a:r>
              <a:rPr lang="ru-RU" dirty="0" smtClean="0"/>
              <a:t> и сколько на нефти? Почему </a:t>
            </a:r>
            <a:r>
              <a:rPr lang="en-US" i="1" dirty="0" smtClean="0"/>
              <a:t>iPad</a:t>
            </a:r>
            <a:r>
              <a:rPr lang="ru-RU" i="1" dirty="0" smtClean="0"/>
              <a:t> и </a:t>
            </a:r>
            <a:r>
              <a:rPr lang="en-US" i="1" dirty="0" smtClean="0"/>
              <a:t>IPhone</a:t>
            </a:r>
            <a:r>
              <a:rPr lang="ru-RU" i="1" dirty="0" smtClean="0"/>
              <a:t>  </a:t>
            </a:r>
            <a:r>
              <a:rPr lang="ru-RU" dirty="0" smtClean="0"/>
              <a:t>стоят так дорого?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31169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Можно ли избежать выравнивания нормы прибыли и сохранить добавочную прибыль?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«Добавочная прибыль может возникнуть… еще в том случае, когда известные сферы производства в состоянии избежать превращения их товарных стоимостей в цены производства, а потому и сведения их прибылей к средней прибыли»</a:t>
            </a:r>
            <a:r>
              <a:rPr lang="ru-RU" b="1" dirty="0" smtClean="0">
                <a:hlinkClick r:id="rId2" action="ppaction://hlinksldjump"/>
              </a:rPr>
              <a:t>[1]</a:t>
            </a:r>
            <a:r>
              <a:rPr lang="ru-RU" b="1" dirty="0" smtClean="0"/>
              <a:t>.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hlinkClick r:id="rId2" action="ppaction://hlinksldjump"/>
              </a:rPr>
              <a:t>[1]</a:t>
            </a:r>
            <a:r>
              <a:rPr lang="ru-RU" dirty="0" smtClean="0"/>
              <a:t> Маркс К. Капитал. М., 1985. Т. III.  С. 218.</a:t>
            </a:r>
          </a:p>
          <a:p>
            <a:pPr>
              <a:buFontTx/>
              <a:buNone/>
            </a:pPr>
            <a:r>
              <a:rPr lang="ru-RU" dirty="0" smtClean="0"/>
              <a:t>а) На мировом рынке?</a:t>
            </a:r>
          </a:p>
          <a:p>
            <a:pPr>
              <a:buFontTx/>
              <a:buNone/>
            </a:pPr>
            <a:r>
              <a:rPr lang="ru-RU" dirty="0" smtClean="0"/>
              <a:t>б) в «закрытой экономике»?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3826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а) На мировом рынке?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81328"/>
            <a:ext cx="10515600" cy="4795635"/>
          </a:xfrm>
        </p:spPr>
        <p:txBody>
          <a:bodyPr>
            <a:normAutofit fontScale="92500"/>
          </a:bodyPr>
          <a:lstStyle/>
          <a:p>
            <a:r>
              <a:rPr lang="ru-RU" sz="3600" dirty="0"/>
              <a:t>Экспорт продукции сырьевых отраслей </a:t>
            </a:r>
            <a:r>
              <a:rPr lang="ru-RU" sz="3600" dirty="0" smtClean="0"/>
              <a:t> (по стоимости) на </a:t>
            </a:r>
            <a:r>
              <a:rPr lang="ru-RU" sz="3600" dirty="0"/>
              <a:t>первых порах дает высокую норму прибыли, что создает иллюзию постоянного и </a:t>
            </a:r>
            <a:r>
              <a:rPr lang="ru-RU" sz="3600" dirty="0" smtClean="0"/>
              <a:t>долговременного </a:t>
            </a:r>
            <a:r>
              <a:rPr lang="ru-RU" sz="3600" dirty="0"/>
              <a:t>получения добавочной прибыли</a:t>
            </a:r>
            <a:r>
              <a:rPr lang="ru-RU" sz="3600" dirty="0" smtClean="0"/>
              <a:t>.</a:t>
            </a:r>
          </a:p>
          <a:p>
            <a:r>
              <a:rPr lang="ru-RU" sz="3600" dirty="0" smtClean="0"/>
              <a:t>Но в перспективе  </a:t>
            </a:r>
            <a:r>
              <a:rPr lang="ru-RU" sz="3600" dirty="0"/>
              <a:t>противодействие объективному закону выравнивания нормы на мировом рынке невозможно. Прямые следствия этого закона – падение цен на нефть и газ (при неименном объеме экспорта), а точнее падение нормы прибыли в сырьевых </a:t>
            </a:r>
            <a:r>
              <a:rPr lang="ru-RU" sz="3600" dirty="0" smtClean="0"/>
              <a:t>отраслях российской экономики.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640971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</a:t>
            </a:r>
            <a:r>
              <a:rPr lang="ru-RU" dirty="0" smtClean="0"/>
              <a:t>) в «закрытой экономике»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98060"/>
            <a:ext cx="10515600" cy="4678903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/>
              <a:t>Гипотетически в случае «запрета на экспорт», (пример – запрет на экспорт нефти из США после кризиса 1973 года) цены на нефть должны были бы неминуемо снизиться в процессе выравнивания нормы прибыли между различными отраслями.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1002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3. Как действуют объективные законы и что делать?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3600" dirty="0" smtClean="0"/>
              <a:t>Объективные законы нельзя отменить.</a:t>
            </a:r>
          </a:p>
          <a:p>
            <a:pPr marL="0" indent="457200" algn="just">
              <a:buNone/>
            </a:pPr>
            <a:r>
              <a:rPr lang="ru-RU" sz="3600" dirty="0" smtClean="0"/>
              <a:t>В 1277 году Папа Иоанн XXI был так напуган мыслью о существовании Законов Природы, что объявил их ересью. К сожалению, он ничего не мог сделать для того, чтобы запретить гравитацию. По стечению обстоятельств несколько месяцев спустя крыша дворца обрушилась Папе прямо на голову.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971626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u="sng" dirty="0">
                <a:hlinkClick r:id="rId2"/>
              </a:rPr>
              <a:t>И.В. Сталин. Замечания по экономическим вопросам, связанным с ноябрьской дискуссией 1951 года. 1 февраля 1952 г.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39694"/>
            <a:ext cx="10515600" cy="47372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/>
              <a:t>«Говорят</a:t>
            </a:r>
            <a:r>
              <a:rPr lang="ru-RU" sz="3200" dirty="0"/>
              <a:t>, что закон средней нормы прибыли является основным экономическим законом современного капитализма. Это </a:t>
            </a:r>
            <a:r>
              <a:rPr lang="ru-RU" sz="3200" dirty="0" smtClean="0"/>
              <a:t>неверно…</a:t>
            </a:r>
          </a:p>
          <a:p>
            <a:pPr marL="0" indent="0">
              <a:buNone/>
            </a:pPr>
            <a:r>
              <a:rPr lang="ru-RU" sz="3200" dirty="0" smtClean="0"/>
              <a:t> </a:t>
            </a:r>
            <a:r>
              <a:rPr lang="ru-RU" sz="3200" dirty="0"/>
              <a:t>Современный монополистический капитализм требует не средней прибыли, а максимума </a:t>
            </a:r>
            <a:r>
              <a:rPr lang="ru-RU" sz="3200" dirty="0" smtClean="0"/>
              <a:t>прибыли…</a:t>
            </a:r>
            <a:endParaRPr lang="ru-RU" sz="3200" dirty="0"/>
          </a:p>
          <a:p>
            <a:pPr marL="0" indent="0">
              <a:buNone/>
            </a:pPr>
            <a:r>
              <a:rPr lang="ru-RU" sz="3200" dirty="0"/>
              <a:t>Более всего подходит к понятию основного экономического закона капитализма закон прибавочной </a:t>
            </a:r>
            <a:r>
              <a:rPr lang="ru-RU" sz="3200" dirty="0" smtClean="0"/>
              <a:t>стоимости, </a:t>
            </a:r>
            <a:r>
              <a:rPr lang="ru-RU" sz="3200" dirty="0"/>
              <a:t>закон рождения и возрастания капиталистической </a:t>
            </a:r>
            <a:r>
              <a:rPr lang="ru-RU" sz="3200" dirty="0" smtClean="0"/>
              <a:t>прибыли».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056016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7292"/>
          </a:xfrm>
        </p:spPr>
        <p:txBody>
          <a:bodyPr/>
          <a:lstStyle/>
          <a:p>
            <a:r>
              <a:rPr lang="ru-RU" b="1" dirty="0" smtClean="0"/>
              <a:t>Что делать?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42417"/>
            <a:ext cx="10515600" cy="483454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/>
              <a:t>Диагноз болезни позволяет обосновать рецепты ее лечения: создание условий для межотраслевой конкуренции, антимонопольная политика и т.д.</a:t>
            </a:r>
          </a:p>
          <a:p>
            <a:pPr marL="0" indent="0">
              <a:buNone/>
            </a:pPr>
            <a:r>
              <a:rPr lang="ru-RU" sz="3200" dirty="0" smtClean="0"/>
              <a:t>Можно дожидаться, пока норма прибыли сырьевых отраслей выровняется на мировом рынке, упадет внутри России и, таким образом, подтвердить вывод Маркса: «такая экономика не может существовать».</a:t>
            </a:r>
          </a:p>
          <a:p>
            <a:pPr marL="0" indent="0">
              <a:buNone/>
            </a:pPr>
            <a:r>
              <a:rPr lang="ru-RU" sz="3200" dirty="0" smtClean="0"/>
              <a:t>Можно не дожидаясь этого момента сознательно сократить экспорт сырья и начать его переработку внутри России. </a:t>
            </a:r>
          </a:p>
        </p:txBody>
      </p:sp>
    </p:spTree>
    <p:extLst>
      <p:ext uri="{BB962C8B-B14F-4D97-AF65-F5344CB8AC3E}">
        <p14:creationId xmlns:p14="http://schemas.microsoft.com/office/powerpoint/2010/main" val="14539814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58757"/>
            <a:ext cx="10515600" cy="5418206"/>
          </a:xfrm>
        </p:spPr>
        <p:txBody>
          <a:bodyPr/>
          <a:lstStyle/>
          <a:p>
            <a:r>
              <a:rPr lang="ru-RU" sz="3200" dirty="0" smtClean="0"/>
              <a:t>«Сознательность» – слабый аргумент, если все еще есть возможность получения добавочной прибыли. </a:t>
            </a:r>
          </a:p>
          <a:p>
            <a:r>
              <a:rPr lang="ru-RU" sz="3200" dirty="0" smtClean="0"/>
              <a:t>Более того, Поскольку сырьевые отрасли становятся основными источниками государственного бюджета, то создается </a:t>
            </a:r>
            <a:r>
              <a:rPr lang="ru-RU" sz="3200" b="1" dirty="0" smtClean="0"/>
              <a:t>иллюзия</a:t>
            </a:r>
            <a:r>
              <a:rPr lang="ru-RU" sz="3200" dirty="0" smtClean="0"/>
              <a:t>, согласно которой сырьевая направленность позволяет создать условия долговременной социальной и экономической </a:t>
            </a:r>
            <a:r>
              <a:rPr lang="ru-RU" sz="3200" b="1" dirty="0" smtClean="0"/>
              <a:t>стабильности</a:t>
            </a:r>
            <a:r>
              <a:rPr lang="ru-RU" sz="3200" dirty="0" smtClean="0"/>
              <a:t>. Отсюда тенденция к консервации сырьевой направленности экономики.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15896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50587"/>
            <a:ext cx="10515600" cy="5126376"/>
          </a:xfrm>
        </p:spPr>
        <p:txBody>
          <a:bodyPr/>
          <a:lstStyle/>
          <a:p>
            <a:pPr marL="0" indent="0">
              <a:buNone/>
            </a:pPr>
            <a:r>
              <a:rPr lang="ru-RU" sz="4400" dirty="0" smtClean="0"/>
              <a:t>А может быть вывести страну из сырьевого штопора  помогут санкции США и ЕС?</a:t>
            </a:r>
          </a:p>
          <a:p>
            <a:pPr marL="0" indent="0">
              <a:buNone/>
            </a:pPr>
            <a:r>
              <a:rPr lang="ru-RU" sz="4400" dirty="0" smtClean="0"/>
              <a:t>В России, как известно, пока гром не грянет…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3421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Голландская болезнь – внешнее проявление неравенства отраслевых норм прибыли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486275"/>
          </a:xfrm>
        </p:spPr>
        <p:txBody>
          <a:bodyPr>
            <a:normAutofit fontScale="92500" lnSpcReduction="10000"/>
          </a:bodyPr>
          <a:lstStyle/>
          <a:p>
            <a:pPr marL="0" indent="457200">
              <a:buNone/>
            </a:pPr>
            <a:endParaRPr lang="ru-RU" dirty="0" smtClean="0"/>
          </a:p>
          <a:p>
            <a:pPr marL="0" indent="457200">
              <a:buNone/>
            </a:pPr>
            <a:r>
              <a:rPr lang="ru-RU" sz="3200" dirty="0" smtClean="0"/>
              <a:t>1. Голландская болезнь, или феномен </a:t>
            </a:r>
            <a:r>
              <a:rPr lang="ru-RU" sz="3200" dirty="0" err="1" smtClean="0"/>
              <a:t>деиндустриализации</a:t>
            </a:r>
            <a:r>
              <a:rPr lang="ru-RU" sz="3200" dirty="0" smtClean="0"/>
              <a:t> </a:t>
            </a:r>
            <a:r>
              <a:rPr lang="ru-RU" sz="3200" b="1" dirty="0" smtClean="0"/>
              <a:t>в</a:t>
            </a:r>
            <a:r>
              <a:rPr lang="ru-RU" sz="3200" dirty="0" smtClean="0"/>
              <a:t> </a:t>
            </a:r>
            <a:r>
              <a:rPr lang="ru-RU" sz="3200" b="1" dirty="0" smtClean="0"/>
              <a:t>развитых странах </a:t>
            </a:r>
            <a:r>
              <a:rPr lang="ru-RU" sz="3200" dirty="0" smtClean="0"/>
              <a:t>– </a:t>
            </a:r>
            <a:r>
              <a:rPr lang="ru-RU" sz="3200" b="1" dirty="0" smtClean="0"/>
              <a:t>рецидив</a:t>
            </a:r>
            <a:r>
              <a:rPr lang="ru-RU" sz="3200" dirty="0" smtClean="0"/>
              <a:t> «детской болезни» неравенства отраслевых норм прибыли как объективного этапа становления рыночной экономики. </a:t>
            </a:r>
          </a:p>
          <a:p>
            <a:pPr marL="0" indent="457200">
              <a:buNone/>
            </a:pPr>
            <a:r>
              <a:rPr lang="ru-RU" sz="3200" dirty="0" smtClean="0"/>
              <a:t>В </a:t>
            </a:r>
            <a:r>
              <a:rPr lang="ru-RU" sz="3200" b="1" dirty="0" smtClean="0"/>
              <a:t>России</a:t>
            </a:r>
            <a:r>
              <a:rPr lang="ru-RU" sz="3200" dirty="0" smtClean="0"/>
              <a:t> это «</a:t>
            </a:r>
            <a:r>
              <a:rPr lang="ru-RU" sz="3200" b="1" dirty="0" smtClean="0"/>
              <a:t>детская болезнь</a:t>
            </a:r>
            <a:r>
              <a:rPr lang="ru-RU" sz="3200" dirty="0" smtClean="0"/>
              <a:t>», осложненная </a:t>
            </a:r>
            <a:r>
              <a:rPr lang="ru-RU" sz="3200" b="1" dirty="0" smtClean="0"/>
              <a:t>включением в мировой рынок отдельными (в основном сырьевыми) отраслями</a:t>
            </a:r>
            <a:r>
              <a:rPr lang="ru-RU" sz="3200" dirty="0" smtClean="0"/>
              <a:t>.     Дело не в «ресурсном проклятии» (избытке ресурсов), а в том, что в сырьевых отраслях имеет место низкое органическое строение капитала и, следовательно, изначально высокая норма прибыли (рентабельность). 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0324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Низкое органическое строение в добывающей промышленности (Маркс)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/>
              <a:t>«…В собственно добывающей промышленности, где один элемент постоянного капитала, сырой материал, совершенно отпадает и где - за исключением отраслей, в которых часть, состоящая из машин и прочего основного капитала, очень значительна, - безусловно преобладает самое низкое строение капитала» (Маркс К. Капитал. М., 1985. Т. III. С. 839).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8206928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282154"/>
          </a:xfrm>
        </p:spPr>
        <p:txBody>
          <a:bodyPr>
            <a:noAutofit/>
          </a:bodyPr>
          <a:lstStyle/>
          <a:p>
            <a:r>
              <a:rPr lang="ru-RU" sz="2800" b="1" dirty="0"/>
              <a:t>Таблица 1. Различие отраслевых норм прибыли при реализации товаров по (произведенной) стоимости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2296877"/>
              </p:ext>
            </p:extLst>
          </p:nvPr>
        </p:nvGraphicFramePr>
        <p:xfrm>
          <a:off x="1991544" y="1700808"/>
          <a:ext cx="8229598" cy="4973788"/>
        </p:xfrm>
        <a:graphic>
          <a:graphicData uri="http://schemas.openxmlformats.org/drawingml/2006/table">
            <a:tbl>
              <a:tblPr/>
              <a:tblGrid>
                <a:gridCol w="633046"/>
                <a:gridCol w="633046"/>
                <a:gridCol w="633046"/>
                <a:gridCol w="633046"/>
                <a:gridCol w="633046"/>
                <a:gridCol w="633046"/>
                <a:gridCol w="633046"/>
                <a:gridCol w="633046"/>
                <a:gridCol w="633046"/>
                <a:gridCol w="633046"/>
                <a:gridCol w="633046"/>
                <a:gridCol w="633046"/>
                <a:gridCol w="633046"/>
              </a:tblGrid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  <a:latin typeface="Times New Roman"/>
                          <a:ea typeface="Times New Roman"/>
                        </a:rPr>
                        <a:t>Отр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K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2400" baseline="-25000" dirty="0">
                          <a:effectLst/>
                          <a:latin typeface="Times New Roman"/>
                          <a:ea typeface="Times New Roman"/>
                        </a:rPr>
                        <a:t>С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2400" baseline="-25000" dirty="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effectLst/>
                          <a:latin typeface="Times New Roman"/>
                          <a:ea typeface="Times New Roman"/>
                        </a:rPr>
                        <a:t>m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′ (%)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М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 err="1">
                          <a:effectLst/>
                          <a:latin typeface="Times New Roman"/>
                          <a:ea typeface="Times New Roman"/>
                        </a:rPr>
                        <a:t>p</a:t>
                      </a:r>
                      <a:r>
                        <a:rPr lang="ru-RU" sz="2400" dirty="0" err="1">
                          <a:effectLst/>
                          <a:latin typeface="Times New Roman"/>
                          <a:ea typeface="Times New Roman"/>
                        </a:rPr>
                        <a:t>′</a:t>
                      </a:r>
                      <a:r>
                        <a:rPr lang="ru-RU" sz="2400" baseline="-25000" dirty="0" err="1">
                          <a:effectLst/>
                          <a:latin typeface="Times New Roman"/>
                          <a:ea typeface="Times New Roman"/>
                        </a:rPr>
                        <a:t>отр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 (%)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 err="1">
                          <a:effectLst/>
                          <a:latin typeface="Times New Roman"/>
                          <a:ea typeface="Times New Roman"/>
                        </a:rPr>
                        <a:t>p</a:t>
                      </a:r>
                      <a:r>
                        <a:rPr lang="ru-RU" sz="2400" baseline="-25000" dirty="0" err="1">
                          <a:effectLst/>
                          <a:latin typeface="Times New Roman"/>
                          <a:ea typeface="Times New Roman"/>
                        </a:rPr>
                        <a:t>отр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2400" baseline="-25000" dirty="0">
                          <a:effectLst/>
                          <a:latin typeface="Times New Roman"/>
                          <a:ea typeface="Times New Roman"/>
                        </a:rPr>
                        <a:t>C1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i="1" dirty="0">
                          <a:effectLst/>
                          <a:latin typeface="Times New Roman"/>
                          <a:ea typeface="Times New Roman"/>
                        </a:rPr>
                        <a:t>k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 smtClean="0">
                          <a:effectLst/>
                          <a:latin typeface="Times New Roman"/>
                          <a:ea typeface="Times New Roman"/>
                        </a:rPr>
                        <a:t>Ст-ть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</a:rPr>
                        <a:t> товарной массы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Times New Roman"/>
                          <a:ea typeface="Times New Roman"/>
                        </a:rPr>
                        <a:t>C+V+M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/>
                          <a:ea typeface="Times New Roman"/>
                        </a:rPr>
                        <a:t>Q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effectLst/>
                          <a:latin typeface="Times New Roman"/>
                          <a:ea typeface="Times New Roman"/>
                        </a:rPr>
                        <a:t>Ст-ть</a:t>
                      </a:r>
                      <a:r>
                        <a:rPr lang="ru-RU" sz="2400" dirty="0" smtClean="0">
                          <a:effectLst/>
                          <a:latin typeface="Times New Roman"/>
                          <a:ea typeface="Times New Roman"/>
                        </a:rPr>
                        <a:t> ед. товара</a:t>
                      </a:r>
                      <a:r>
                        <a:rPr lang="ru-RU" sz="2400" baseline="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I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180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/>
                          <a:ea typeface="Times New Roman"/>
                        </a:rPr>
                        <a:t>10%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80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120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II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150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/>
                          <a:ea typeface="Times New Roman"/>
                        </a:rPr>
                        <a:t>25%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150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Times New Roman"/>
                          <a:ea typeface="Times New Roman"/>
                        </a:rPr>
                        <a:t>III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Times New Roman"/>
                          <a:ea typeface="Times New Roman"/>
                        </a:rPr>
                        <a:t>120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Times New Roman"/>
                          <a:ea typeface="Times New Roman"/>
                        </a:rPr>
                        <a:t>80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Times New Roman"/>
                          <a:ea typeface="Times New Roman"/>
                        </a:rPr>
                        <a:t>80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effectLst/>
                          <a:latin typeface="Times New Roman"/>
                          <a:ea typeface="Times New Roman"/>
                        </a:rPr>
                        <a:t>40</a:t>
                      </a:r>
                      <a:r>
                        <a:rPr lang="ru-RU" sz="2400" dirty="0" smtClean="0"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ru-RU" sz="2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Times New Roman"/>
                          <a:ea typeface="Times New Roman"/>
                        </a:rPr>
                        <a:t>80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Times New Roman"/>
                          <a:ea typeface="Times New Roman"/>
                        </a:rPr>
                        <a:t>180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76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∑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600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450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150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150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effectLst/>
                          <a:latin typeface="Times New Roman"/>
                          <a:ea typeface="Times New Roman"/>
                        </a:rPr>
                        <a:t>25%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150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150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300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450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19050" marR="190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52245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Может ли существовать экономика с различными отраслевыми нормами прибыли?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Нет: «</a:t>
            </a:r>
            <a:r>
              <a:rPr lang="ru-RU" sz="3600" b="1" dirty="0" smtClean="0"/>
              <a:t>различие между средними (отраслевыми, - С.А.) нормами прибыли не может существовать без разрушения всей системы капиталистического производства</a:t>
            </a:r>
            <a:r>
              <a:rPr lang="ru-RU" sz="3600" dirty="0" smtClean="0"/>
              <a:t>» (Маркс К. Капитал).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8610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47472"/>
            <a:ext cx="10515600" cy="5729491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 smtClean="0"/>
              <a:t>Различие норм прибыли приводит к переливу капитала в наименее технологичные отрасли произ­водства, использующие относительно большее количество пере­менного капитала  и меньшее ко­личество постоянного. </a:t>
            </a:r>
          </a:p>
          <a:p>
            <a:pPr marL="0" indent="0">
              <a:buNone/>
            </a:pPr>
            <a:r>
              <a:rPr lang="ru-RU" sz="3600" dirty="0" smtClean="0"/>
              <a:t>Функционирование экономики с различными отраслевыми нормами прибыли ведет к гипертрофии отраслей с низким орга­ническим строением капитала, свертыванию или прекращению производства в высокотехнологичных </a:t>
            </a:r>
            <a:r>
              <a:rPr lang="ru-RU" sz="3600" dirty="0" smtClean="0"/>
              <a:t>отраслях</a:t>
            </a:r>
            <a:r>
              <a:rPr lang="ru-RU" sz="3600" dirty="0"/>
              <a:t> </a:t>
            </a:r>
            <a:r>
              <a:rPr lang="ru-RU" sz="3600" dirty="0" smtClean="0"/>
              <a:t>и утечке капитала за границу</a:t>
            </a:r>
            <a:endParaRPr lang="ru-RU" sz="36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6704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86383"/>
            <a:ext cx="10515600" cy="56905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dirty="0" smtClean="0"/>
              <a:t>Феномен </a:t>
            </a:r>
            <a:r>
              <a:rPr lang="ru-RU" sz="3200" dirty="0" err="1" smtClean="0"/>
              <a:t>деиндустриализации</a:t>
            </a:r>
            <a:r>
              <a:rPr lang="ru-RU" sz="3200" dirty="0" smtClean="0"/>
              <a:t> в России очевиден.   </a:t>
            </a:r>
          </a:p>
          <a:p>
            <a:pPr marL="0" indent="0">
              <a:buNone/>
            </a:pPr>
            <a:r>
              <a:rPr lang="ru-RU" sz="3200" dirty="0" smtClean="0"/>
              <a:t>Об этом можно судить по показателю рентабельности, которая в «тучном», предкризисном 2008 г. составляла </a:t>
            </a:r>
          </a:p>
          <a:p>
            <a:pPr marL="0" indent="0">
              <a:buNone/>
            </a:pPr>
            <a:r>
              <a:rPr lang="ru-MD" sz="3200" dirty="0" smtClean="0"/>
              <a:t>25,4 </a:t>
            </a:r>
            <a:r>
              <a:rPr lang="ru-RU" sz="3200" dirty="0" smtClean="0"/>
              <a:t>%</a:t>
            </a:r>
            <a:r>
              <a:rPr lang="ru-MD" sz="3200" dirty="0" smtClean="0"/>
              <a:t> </a:t>
            </a:r>
            <a:r>
              <a:rPr lang="ru-RU" sz="3200" dirty="0" smtClean="0"/>
              <a:t>в отраслях по добыче полезных ископаемых </a:t>
            </a:r>
          </a:p>
          <a:p>
            <a:pPr marL="0" indent="0">
              <a:buNone/>
            </a:pPr>
            <a:r>
              <a:rPr lang="ru-RU" sz="3200" dirty="0" smtClean="0"/>
              <a:t>(22,6 % в топливно-энергетических, 49,2 % – кроме топливно-энергетических), </a:t>
            </a:r>
          </a:p>
          <a:p>
            <a:pPr marL="0" indent="0">
              <a:buNone/>
            </a:pPr>
            <a:r>
              <a:rPr lang="ru-RU" sz="3200" dirty="0" smtClean="0"/>
              <a:t>8,8 % в производстве машин и оборудования, </a:t>
            </a:r>
          </a:p>
          <a:p>
            <a:pPr marL="0" indent="0">
              <a:buNone/>
            </a:pPr>
            <a:r>
              <a:rPr lang="ru-RU" sz="3200" dirty="0" smtClean="0"/>
              <a:t>4,8 % в текстильной и швейной промышленности,</a:t>
            </a:r>
          </a:p>
          <a:p>
            <a:pPr marL="0" indent="0">
              <a:buNone/>
            </a:pPr>
            <a:r>
              <a:rPr lang="ru-RU" sz="3200" dirty="0" smtClean="0"/>
              <a:t>4,1% в производстве транспортных средств, </a:t>
            </a:r>
          </a:p>
          <a:p>
            <a:pPr marL="0" indent="0">
              <a:buNone/>
            </a:pPr>
            <a:r>
              <a:rPr lang="ru-RU" sz="3200" dirty="0" smtClean="0"/>
              <a:t>а в среднем по экономике – 13%.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01711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2. Образование средней нормы прибыли (и цены производства) – </a:t>
            </a:r>
            <a:r>
              <a:rPr lang="ru-RU" b="1" i="1" dirty="0" smtClean="0"/>
              <a:t>объективный </a:t>
            </a:r>
            <a:r>
              <a:rPr lang="ru-RU" b="1" dirty="0" smtClean="0"/>
              <a:t>закон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3600" dirty="0" smtClean="0"/>
              <a:t>Выравнивание нормы прибыли посредством межотраслевой конкуренции и образование средней нормы прибыли – </a:t>
            </a:r>
            <a:r>
              <a:rPr lang="ru-RU" sz="3600" b="1" dirty="0" smtClean="0"/>
              <a:t>объективный закон </a:t>
            </a:r>
            <a:r>
              <a:rPr lang="ru-RU" sz="3600" dirty="0" smtClean="0"/>
              <a:t>рыночной экономики, обеспечивающий пропорциональность народного хозяйства, пропорциональность развития как сырьевых, так и </a:t>
            </a:r>
            <a:r>
              <a:rPr lang="ru-RU" sz="3600" dirty="0" err="1" smtClean="0"/>
              <a:t>несырьевых</a:t>
            </a:r>
            <a:r>
              <a:rPr lang="ru-RU" sz="3600" dirty="0" smtClean="0"/>
              <a:t>, высокотехнологичных отраслей.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3385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994122"/>
          </a:xfrm>
        </p:spPr>
        <p:txBody>
          <a:bodyPr>
            <a:noAutofit/>
          </a:bodyPr>
          <a:lstStyle/>
          <a:p>
            <a:r>
              <a:rPr lang="ru-RU" sz="3200" b="1" dirty="0"/>
              <a:t>Таблица 2. Образование средней нормы прибыли и цены производства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8654430"/>
              </p:ext>
            </p:extLst>
          </p:nvPr>
        </p:nvGraphicFramePr>
        <p:xfrm>
          <a:off x="1991550" y="1268760"/>
          <a:ext cx="8553232" cy="3905045"/>
        </p:xfrm>
        <a:graphic>
          <a:graphicData uri="http://schemas.openxmlformats.org/drawingml/2006/table">
            <a:tbl>
              <a:tblPr/>
              <a:tblGrid>
                <a:gridCol w="534577"/>
                <a:gridCol w="534577"/>
                <a:gridCol w="534577"/>
                <a:gridCol w="534577"/>
                <a:gridCol w="534577"/>
                <a:gridCol w="534577"/>
                <a:gridCol w="534577"/>
                <a:gridCol w="534577"/>
                <a:gridCol w="534577"/>
                <a:gridCol w="534577"/>
                <a:gridCol w="534577"/>
                <a:gridCol w="534577"/>
                <a:gridCol w="534577"/>
                <a:gridCol w="534577"/>
                <a:gridCol w="534577"/>
                <a:gridCol w="534577"/>
              </a:tblGrid>
              <a:tr h="8618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/>
                          <a:ea typeface="Times New Roman"/>
                        </a:rPr>
                        <a:t>Отр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1600" b="1" baseline="-25000" dirty="0">
                          <a:effectLst/>
                          <a:latin typeface="Times New Roman"/>
                          <a:ea typeface="Times New Roman"/>
                        </a:rPr>
                        <a:t>С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1600" b="1" baseline="-25000" dirty="0"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Times New Roman"/>
                          <a:ea typeface="Times New Roman"/>
                        </a:rPr>
                        <a:t>m</a:t>
                      </a: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err="1">
                          <a:effectLst/>
                          <a:latin typeface="Times New Roman"/>
                          <a:ea typeface="Times New Roman"/>
                        </a:rPr>
                        <a:t>p</a:t>
                      </a:r>
                      <a:r>
                        <a:rPr lang="ru-RU" sz="1600" b="1" dirty="0" err="1">
                          <a:effectLst/>
                          <a:latin typeface="Times New Roman"/>
                          <a:ea typeface="Times New Roman"/>
                        </a:rPr>
                        <a:t>′</a:t>
                      </a:r>
                      <a:r>
                        <a:rPr lang="ru-RU" sz="1600" b="1" baseline="-25000" dirty="0" err="1">
                          <a:effectLst/>
                          <a:latin typeface="Times New Roman"/>
                          <a:ea typeface="Times New Roman"/>
                        </a:rPr>
                        <a:t>отр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err="1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p</a:t>
                      </a:r>
                      <a:r>
                        <a:rPr lang="ru-RU" sz="1600" b="1" dirty="0" err="1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′</a:t>
                      </a:r>
                      <a:r>
                        <a:rPr lang="ru-RU" sz="1600" b="1" baseline="-25000" dirty="0" err="1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ср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err="1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p</a:t>
                      </a:r>
                      <a:r>
                        <a:rPr lang="ru-RU" sz="1600" b="1" baseline="-25000" dirty="0" err="1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ср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/>
                          <a:ea typeface="Times New Roman"/>
                        </a:rPr>
                        <a:t>К</a:t>
                      </a:r>
                      <a:r>
                        <a:rPr lang="ru-RU" sz="1600" b="1" baseline="-25000" dirty="0">
                          <a:effectLst/>
                          <a:latin typeface="Times New Roman"/>
                          <a:ea typeface="Times New Roman"/>
                        </a:rPr>
                        <a:t>С1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effectLst/>
                          <a:latin typeface="Times New Roman"/>
                          <a:ea typeface="Times New Roman"/>
                        </a:rPr>
                        <a:t>k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ЦПТМ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/>
                          <a:ea typeface="Times New Roman"/>
                        </a:rPr>
                        <a:t>СТМ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effectLst/>
                          <a:latin typeface="Times New Roman"/>
                          <a:ea typeface="Times New Roman"/>
                        </a:rPr>
                        <a:t>Q</a:t>
                      </a:r>
                      <a:endParaRPr lang="ru-RU" sz="16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effectLst/>
                          <a:latin typeface="Times New Roman"/>
                          <a:ea typeface="Times New Roman"/>
                        </a:rPr>
                        <a:t>Ст-ть</a:t>
                      </a:r>
                      <a:endParaRPr lang="ru-RU" sz="1400" b="1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/>
                          <a:ea typeface="Times New Roman"/>
                        </a:rPr>
                        <a:t>ЕТ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Цена пр-ва ЕТ</a:t>
                      </a:r>
                      <a:endParaRPr lang="ru-RU" sz="16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5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180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150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120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37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</a:rPr>
                        <a:t>II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</a:rPr>
                        <a:t>150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150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</a:rPr>
                        <a:t>150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17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</a:rPr>
                        <a:t>III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120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/>
                          <a:ea typeface="Times New Roman"/>
                        </a:rPr>
                        <a:t>40</a:t>
                      </a:r>
                      <a:r>
                        <a:rPr lang="en-US" sz="1800" b="1" dirty="0" smtClean="0"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8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25</a:t>
                      </a:r>
                      <a:endParaRPr lang="en-US" sz="1800" b="1" dirty="0" smtClean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%</a:t>
                      </a:r>
                      <a:endParaRPr lang="ru-RU" sz="1800" b="1" dirty="0">
                        <a:solidFill>
                          <a:srgbClr val="00B05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150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180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18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B050"/>
                          </a:solidFill>
                          <a:effectLst/>
                          <a:latin typeface="Times New Roman"/>
                          <a:ea typeface="Times New Roman"/>
                        </a:rPr>
                        <a:t>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98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∑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</a:rPr>
                        <a:t>600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</a:rPr>
                        <a:t>450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</a:rPr>
                        <a:t>150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</a:rPr>
                        <a:t>150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150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450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450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938448" y="5301208"/>
            <a:ext cx="81369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Обозначения</a:t>
            </a:r>
            <a:r>
              <a:rPr lang="ru-RU" dirty="0"/>
              <a:t>: </a:t>
            </a:r>
            <a:r>
              <a:rPr lang="ru-RU" i="1" dirty="0" err="1"/>
              <a:t>p</a:t>
            </a:r>
            <a:r>
              <a:rPr lang="ru-RU" dirty="0" err="1"/>
              <a:t>′</a:t>
            </a:r>
            <a:r>
              <a:rPr lang="ru-RU" baseline="-25000" dirty="0" err="1"/>
              <a:t>отр</a:t>
            </a:r>
            <a:r>
              <a:rPr lang="ru-RU" dirty="0"/>
              <a:t> — отраслевая норма прибыли, </a:t>
            </a:r>
            <a:r>
              <a:rPr lang="ru-RU" i="1" dirty="0" err="1"/>
              <a:t>p</a:t>
            </a:r>
            <a:r>
              <a:rPr lang="ru-RU" dirty="0" err="1"/>
              <a:t>′</a:t>
            </a:r>
            <a:r>
              <a:rPr lang="ru-RU" baseline="-25000" dirty="0" err="1"/>
              <a:t>ср</a:t>
            </a:r>
            <a:r>
              <a:rPr lang="ru-RU" dirty="0"/>
              <a:t> — средняя норма прибыли (%), </a:t>
            </a:r>
            <a:r>
              <a:rPr lang="ru-RU" i="1" dirty="0" err="1"/>
              <a:t>p</a:t>
            </a:r>
            <a:r>
              <a:rPr lang="ru-RU" baseline="-25000" dirty="0" err="1"/>
              <a:t>ср</a:t>
            </a:r>
            <a:r>
              <a:rPr lang="ru-RU" baseline="-25000" dirty="0"/>
              <a:t> </a:t>
            </a:r>
            <a:r>
              <a:rPr lang="ru-RU" dirty="0"/>
              <a:t>— средняя прибыль, ЦПТМ — цена производства товарной массы, СЕТ — стоимость единицы товара, ЦПЕТ — цена производства единицы товара.</a:t>
            </a:r>
          </a:p>
        </p:txBody>
      </p:sp>
    </p:spTree>
    <p:extLst>
      <p:ext uri="{BB962C8B-B14F-4D97-AF65-F5344CB8AC3E}">
        <p14:creationId xmlns:p14="http://schemas.microsoft.com/office/powerpoint/2010/main" val="31304160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1161</Words>
  <Application>Microsoft Office PowerPoint</Application>
  <PresentationFormat>Широкоэкранный</PresentationFormat>
  <Paragraphs>202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Тема Office</vt:lpstr>
      <vt:lpstr>  «Голландская болезнь» как главное препятствие перехода к несырьевому развитию России" </vt:lpstr>
      <vt:lpstr>1. Голландская болезнь – внешнее проявление неравенства отраслевых норм прибыли</vt:lpstr>
      <vt:lpstr>Низкое органическое строение в добывающей промышленности (Маркс)</vt:lpstr>
      <vt:lpstr>Таблица 1. Различие отраслевых норм прибыли при реализации товаров по (произведенной) стоимости</vt:lpstr>
      <vt:lpstr>Может ли существовать экономика с различными отраслевыми нормами прибыли?</vt:lpstr>
      <vt:lpstr>Презентация PowerPoint</vt:lpstr>
      <vt:lpstr>Презентация PowerPoint</vt:lpstr>
      <vt:lpstr>2. Образование средней нормы прибыли (и цены производства) – объективный закон</vt:lpstr>
      <vt:lpstr>Таблица 2. Образование средней нормы прибыли и цены производства</vt:lpstr>
      <vt:lpstr>Презентация PowerPoint</vt:lpstr>
      <vt:lpstr>Можно ли избежать выравнивания нормы прибыли и сохранить добавочную прибыль?</vt:lpstr>
      <vt:lpstr>а) На мировом рынке?</vt:lpstr>
      <vt:lpstr>б) в «закрытой экономике» </vt:lpstr>
      <vt:lpstr>3. Как действуют объективные законы и что делать?</vt:lpstr>
      <vt:lpstr>И.В. Сталин. Замечания по экономическим вопросам, связанным с ноябрьской дискуссией 1951 года. 1 февраля 1952 г. </vt:lpstr>
      <vt:lpstr>Что делать?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«Голландская болезнь» как главное препятствие перехода к несырьевому развитию России"</dc:title>
  <dc:creator>Александр</dc:creator>
  <cp:lastModifiedBy>Александр</cp:lastModifiedBy>
  <cp:revision>16</cp:revision>
  <cp:lastPrinted>2014-03-26T21:12:20Z</cp:lastPrinted>
  <dcterms:created xsi:type="dcterms:W3CDTF">2014-03-26T18:56:25Z</dcterms:created>
  <dcterms:modified xsi:type="dcterms:W3CDTF">2014-03-26T21:18:51Z</dcterms:modified>
</cp:coreProperties>
</file>