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97"/>
    <p:restoredTop sz="94720"/>
  </p:normalViewPr>
  <p:slideViewPr>
    <p:cSldViewPr snapToGrid="0" showGuides="1">
      <p:cViewPr varScale="1">
        <p:scale>
          <a:sx n="50" d="100"/>
          <a:sy n="50" d="100"/>
        </p:scale>
        <p:origin x="1210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>
                  <a:gsLst>
                    <a:gs pos="0">
                      <a:schemeClr val="bg1">
                        <a:lumMod val="41000"/>
                        <a:lumOff val="59000"/>
                      </a:schemeClr>
                    </a:gs>
                    <a:gs pos="32000">
                      <a:schemeClr val="tx1">
                        <a:lumMod val="8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</a:gra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>
                  <a:gsLst>
                    <a:gs pos="0">
                      <a:schemeClr val="tx2">
                        <a:lumMod val="90000"/>
                        <a:lumOff val="10000"/>
                      </a:schemeClr>
                    </a:gs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анорамная фотография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0">
                      <a:schemeClr val="tx1"/>
                    </a:gs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подпис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тата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 bwMode="auto"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1111044" y="786824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ts val="0"/>
              </a:spcBef>
              <a:buNone/>
              <a:defRPr sz="3200" b="0" cap="all">
                <a:ln w="3175" cmpd="sng">
                  <a:noFill/>
                </a:ln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sz="8000">
                <a:solidFill>
                  <a:schemeClr val="tx1"/>
                </a:solidFill>
              </a:rPr>
              <a:t>“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10437812" y="2743200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ts val="0"/>
              </a:spcBef>
              <a:buNone/>
              <a:defRPr sz="3200" b="0" cap="all">
                <a:ln w="3175" cmpd="sng">
                  <a:noFill/>
                </a:ln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>
              <a:defRPr/>
            </a:pPr>
            <a:r>
              <a:rPr lang="en-US" sz="8000">
                <a:solidFill>
                  <a:schemeClr val="tx1"/>
                </a:solidFill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арточка имен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ри коло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0">
                      <a:schemeClr val="tx2">
                        <a:lumMod val="90000"/>
                        <a:lumOff val="10000"/>
                      </a:schemeClr>
                    </a:gs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 bwMode="auto"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0">
                      <a:schemeClr val="tx2">
                        <a:lumMod val="90000"/>
                        <a:lumOff val="10000"/>
                      </a:schemeClr>
                    </a:gs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 bwMode="auto">
          <a:xfrm>
            <a:off x="4577441" y="2571750"/>
            <a:ext cx="294679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7829034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0">
                      <a:schemeClr val="tx2">
                        <a:lumMod val="90000"/>
                        <a:lumOff val="10000"/>
                      </a:schemeClr>
                    </a:gs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 bwMode="auto">
          <a:xfrm>
            <a:off x="7829034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толбец с тремя рису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0">
                      <a:schemeClr val="bg1">
                        <a:lumMod val="41000"/>
                        <a:lumOff val="59000"/>
                      </a:schemeClr>
                    </a:gs>
                    <a:gs pos="34000">
                      <a:schemeClr val="tx1">
                        <a:lumMod val="9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 bwMode="auto"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 bwMode="auto">
          <a:xfrm>
            <a:off x="1332085" y="4873765"/>
            <a:ext cx="2940050" cy="6591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0">
                      <a:schemeClr val="bg1">
                        <a:lumMod val="41000"/>
                        <a:lumOff val="59000"/>
                      </a:schemeClr>
                    </a:gs>
                    <a:gs pos="34000">
                      <a:schemeClr val="tx1">
                        <a:lumMod val="9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 bwMode="auto"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 bwMode="auto">
          <a:xfrm>
            <a:off x="4567644" y="4873764"/>
            <a:ext cx="2934406" cy="6591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0">
                      <a:schemeClr val="bg1">
                        <a:lumMod val="41000"/>
                        <a:lumOff val="59000"/>
                      </a:schemeClr>
                    </a:gs>
                    <a:gs pos="34000">
                      <a:schemeClr val="tx1">
                        <a:lumMod val="9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 bwMode="auto"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 bwMode="auto">
          <a:xfrm>
            <a:off x="7804197" y="4873762"/>
            <a:ext cx="2935997" cy="6591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hree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lnSpc>
                <a:spcPts val="1066"/>
              </a:lnSpc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pPr>
              <a:lnSpc>
                <a:spcPts val="1066"/>
              </a:lnSpc>
              <a:defRPr/>
            </a:pPr>
            <a:fld id="{D985BC7C-F6A2-4FED-9217-735A5E10A319}" type="slidenum">
              <a:rPr lang="de-DE"/>
              <a:t>‹#›</a:t>
            </a:fld>
            <a:endParaRPr lang="de-DE"/>
          </a:p>
        </p:txBody>
      </p:sp>
      <p:sp>
        <p:nvSpPr>
          <p:cNvPr id="5" name="Inhaltsplatzhalter 1"/>
          <p:cNvSpPr>
            <a:spLocks noGrp="1"/>
          </p:cNvSpPr>
          <p:nvPr>
            <p:ph idx="1"/>
          </p:nvPr>
        </p:nvSpPr>
        <p:spPr bwMode="gray">
          <a:xfrm>
            <a:off x="480001" y="1152002"/>
            <a:ext cx="3600000" cy="504000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 bwMode="gray">
          <a:xfrm>
            <a:off x="4296003" y="1152002"/>
            <a:ext cx="3600000" cy="504000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7" name="Inhaltsplatzhalter 3"/>
          <p:cNvSpPr>
            <a:spLocks noGrp="1"/>
          </p:cNvSpPr>
          <p:nvPr>
            <p:ph sz="quarter" idx="14"/>
          </p:nvPr>
        </p:nvSpPr>
        <p:spPr bwMode="auto">
          <a:xfrm>
            <a:off x="8112003" y="1152002"/>
            <a:ext cx="3600000" cy="50400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480485" y="191942"/>
            <a:ext cx="11232001" cy="791756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480006" y="1152002"/>
            <a:ext cx="5496983" cy="50400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7" name="Inhaltsplatzhalter 3"/>
          <p:cNvSpPr>
            <a:spLocks noGrp="1"/>
          </p:cNvSpPr>
          <p:nvPr>
            <p:ph idx="13"/>
          </p:nvPr>
        </p:nvSpPr>
        <p:spPr bwMode="auto">
          <a:xfrm>
            <a:off x="6214795" y="1152002"/>
            <a:ext cx="5496000" cy="504000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E839375-43AA-4A5D-B991-4343C4570BCB}" type="slidenum">
              <a:rPr lang="de-DE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 bwMode="auto">
          <a:xfrm>
            <a:off x="854531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>
                  <a:gsLst>
                    <a:gs pos="0">
                      <a:schemeClr val="bg1">
                        <a:lumMod val="47000"/>
                        <a:lumOff val="53000"/>
                      </a:schemeClr>
                    </a:gs>
                    <a:gs pos="32000">
                      <a:schemeClr val="tx1">
                        <a:lumMod val="8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</a:gra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 bwMode="auto">
          <a:xfrm>
            <a:off x="854531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>
                  <a:gsLst>
                    <a:gs pos="0">
                      <a:schemeClr val="tx2">
                        <a:lumMod val="90000"/>
                        <a:lumOff val="10000"/>
                      </a:schemeClr>
                    </a:gs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20000" y="1825625"/>
            <a:ext cx="5025216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319840" y="1825625"/>
            <a:ext cx="503396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0">
                      <a:schemeClr val="tx2">
                        <a:lumMod val="90000"/>
                        <a:lumOff val="10000"/>
                      </a:schemeClr>
                    </a:gs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20000" y="2505074"/>
            <a:ext cx="5025216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0">
                      <a:schemeClr val="tx2">
                        <a:lumMod val="90000"/>
                        <a:lumOff val="10000"/>
                      </a:schemeClr>
                    </a:gs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319840" y="2505074"/>
            <a:ext cx="503554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0">
                      <a:schemeClr val="tx1"/>
                    </a:gs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0">
                      <a:schemeClr val="tx1"/>
                    </a:gs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>
                  <a:gsLst>
                    <a:gs pos="0">
                      <a:schemeClr val="bg1">
                        <a:lumMod val="38000"/>
                        <a:lumOff val="62000"/>
                      </a:schemeClr>
                    </a:gs>
                    <a:gs pos="28000">
                      <a:schemeClr val="tx1">
                        <a:lumMod val="9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>
              <a:defRPr/>
            </a:pPr>
            <a:fld id="{3A341117-976E-4D63-A3C3-4A4A9E586EC5}" type="datetimeFigureOut">
              <a:rPr lang="ru-RU"/>
              <a:t>03.04.2025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>
                  <a:gsLst>
                    <a:gs pos="0">
                      <a:schemeClr val="bg1">
                        <a:lumMod val="38000"/>
                        <a:lumOff val="62000"/>
                      </a:schemeClr>
                    </a:gs>
                    <a:gs pos="28000">
                      <a:schemeClr val="tx1">
                        <a:lumMod val="9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>
                  <a:gsLst>
                    <a:gs pos="0">
                      <a:schemeClr val="bg1">
                        <a:lumMod val="38000"/>
                        <a:lumOff val="62000"/>
                      </a:schemeClr>
                    </a:gs>
                    <a:gs pos="28000">
                      <a:schemeClr val="tx1">
                        <a:lumMod val="9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>
              <a:defRPr/>
            </a:pPr>
            <a:fld id="{59FE0F1F-6549-458C-8D72-D1D0A0A386BD}" type="slidenum">
              <a:rPr lang="ru-RU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5400" b="0">
          <a:gradFill>
            <a:gsLst>
              <a:gs pos="0">
                <a:schemeClr val="bg1">
                  <a:lumMod val="25000"/>
                  <a:lumOff val="75000"/>
                </a:schemeClr>
              </a:gs>
              <a:gs pos="28000">
                <a:schemeClr val="tx1">
                  <a:lumMod val="93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gradFill>
            <a:gsLst>
              <a:gs pos="0">
                <a:schemeClr val="bg1">
                  <a:lumMod val="25000"/>
                  <a:lumOff val="75000"/>
                </a:schemeClr>
              </a:gs>
              <a:gs pos="34000">
                <a:schemeClr val="tx1">
                  <a:lumMod val="93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gradFill>
            <a:gsLst>
              <a:gs pos="0">
                <a:schemeClr val="bg1">
                  <a:lumMod val="25000"/>
                  <a:lumOff val="75000"/>
                </a:schemeClr>
              </a:gs>
              <a:gs pos="34000">
                <a:schemeClr val="tx1">
                  <a:lumMod val="93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gradFill>
            <a:gsLst>
              <a:gs pos="0">
                <a:schemeClr val="bg1">
                  <a:lumMod val="25000"/>
                  <a:lumOff val="75000"/>
                </a:schemeClr>
              </a:gs>
              <a:gs pos="34000">
                <a:schemeClr val="tx1">
                  <a:lumMod val="93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gradFill>
            <a:gsLst>
              <a:gs pos="0">
                <a:schemeClr val="bg1">
                  <a:lumMod val="25000"/>
                  <a:lumOff val="75000"/>
                </a:schemeClr>
              </a:gs>
              <a:gs pos="34000">
                <a:schemeClr val="tx1">
                  <a:lumMod val="93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gradFill>
            <a:gsLst>
              <a:gs pos="0">
                <a:schemeClr val="bg1">
                  <a:lumMod val="25000"/>
                  <a:lumOff val="75000"/>
                </a:schemeClr>
              </a:gs>
              <a:gs pos="34000">
                <a:schemeClr val="tx1">
                  <a:lumMod val="93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jp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51.emf"/><Relationship Id="rId7" Type="http://schemas.openxmlformats.org/officeDocument/2006/relationships/image" Target="../media/image6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19.png"/><Relationship Id="rId10" Type="http://schemas.openxmlformats.org/officeDocument/2006/relationships/image" Target="../media/image68.jpg"/><Relationship Id="rId4" Type="http://schemas.openxmlformats.org/officeDocument/2006/relationships/image" Target="../media/image18.png"/><Relationship Id="rId9" Type="http://schemas.openxmlformats.org/officeDocument/2006/relationships/image" Target="../media/image6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2.png"/><Relationship Id="rId18" Type="http://schemas.openxmlformats.org/officeDocument/2006/relationships/image" Target="../media/image38.jpg"/><Relationship Id="rId3" Type="http://schemas.openxmlformats.org/officeDocument/2006/relationships/image" Target="../media/image26.png"/><Relationship Id="rId21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7.jpg"/><Relationship Id="rId2" Type="http://schemas.openxmlformats.org/officeDocument/2006/relationships/image" Target="../media/image22.jp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4.png"/><Relationship Id="rId19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6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1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0.png"/><Relationship Id="rId10" Type="http://schemas.openxmlformats.org/officeDocument/2006/relationships/image" Target="../media/image37.jpg"/><Relationship Id="rId4" Type="http://schemas.openxmlformats.org/officeDocument/2006/relationships/image" Target="../media/image43.jpg"/><Relationship Id="rId9" Type="http://schemas.openxmlformats.org/officeDocument/2006/relationships/image" Target="../media/image48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1.emf"/><Relationship Id="rId7" Type="http://schemas.openxmlformats.org/officeDocument/2006/relationships/image" Target="../media/image5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ctrTitle"/>
          </p:nvPr>
        </p:nvSpPr>
        <p:spPr bwMode="auto">
          <a:xfrm>
            <a:off x="-422528" y="712040"/>
            <a:ext cx="8673238" cy="1518769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  <a:defRPr/>
            </a:pPr>
            <a:br>
              <a:rPr lang="ru-RU">
                <a:solidFill>
                  <a:schemeClr val="bg1"/>
                </a:solidFill>
              </a:rPr>
            </a:br>
            <a:br>
              <a:rPr lang="ru-RU" sz="2400">
                <a:solidFill>
                  <a:schemeClr val="bg1"/>
                </a:solidFill>
              </a:rPr>
            </a:br>
            <a:br>
              <a:rPr lang="ru-RU" sz="2400">
                <a:solidFill>
                  <a:schemeClr val="bg1"/>
                </a:solidFill>
              </a:rPr>
            </a:br>
            <a:endParaRPr lang="en-GB" sz="1600">
              <a:solidFill>
                <a:schemeClr val="bg1"/>
              </a:solidFill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59885" y="2500093"/>
            <a:ext cx="2423551" cy="1792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7357" y="5346484"/>
            <a:ext cx="899741" cy="799476"/>
          </a:xfrm>
          <a:prstGeom prst="rect">
            <a:avLst/>
          </a:prstGeom>
        </p:spPr>
      </p:pic>
      <p:pic>
        <p:nvPicPr>
          <p:cNvPr id="9" name="Объект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176304" y="4785216"/>
            <a:ext cx="1236324" cy="1360744"/>
          </a:xfrm>
          <a:prstGeom prst="rect">
            <a:avLst/>
          </a:prstGeom>
        </p:spPr>
      </p:pic>
      <p:pic>
        <p:nvPicPr>
          <p:cNvPr id="13" name="image353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106274" y="5171798"/>
            <a:ext cx="337962" cy="5506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55751" y="5766384"/>
            <a:ext cx="689994" cy="602563"/>
          </a:xfrm>
          <a:prstGeom prst="rect">
            <a:avLst/>
          </a:prstGeom>
        </p:spPr>
      </p:pic>
      <p:pic>
        <p:nvPicPr>
          <p:cNvPr id="16" name="Picture 14" descr="9522010010_1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639244" y="5059441"/>
            <a:ext cx="515425" cy="33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 descr="9522010020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1665438" y="6083537"/>
            <a:ext cx="432838" cy="31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03668" y="4913825"/>
            <a:ext cx="689995" cy="5707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rcRect l="15788" r="15781"/>
          <a:stretch/>
        </p:blipFill>
        <p:spPr bwMode="auto">
          <a:xfrm>
            <a:off x="2122432" y="5311481"/>
            <a:ext cx="1044674" cy="821904"/>
          </a:xfrm>
          <a:prstGeom prst="rect">
            <a:avLst/>
          </a:prstGeom>
        </p:spPr>
      </p:pic>
      <p:pic>
        <p:nvPicPr>
          <p:cNvPr id="20" name="Объект 18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194359" y="5766385"/>
            <a:ext cx="787700" cy="105026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6809240" y="5153428"/>
            <a:ext cx="794688" cy="5737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6103949" y="5184911"/>
            <a:ext cx="650577" cy="51712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6213740" y="5837638"/>
            <a:ext cx="655623" cy="58175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6948705" y="5932930"/>
            <a:ext cx="391167" cy="391167"/>
          </a:xfrm>
          <a:prstGeom prst="rect">
            <a:avLst/>
          </a:prstGeom>
        </p:spPr>
      </p:pic>
      <p:pic>
        <p:nvPicPr>
          <p:cNvPr id="23" name="Рисунок 9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 rot="5400000">
            <a:off x="4703859" y="5666964"/>
            <a:ext cx="238321" cy="3492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3640840" y="5792661"/>
            <a:ext cx="997797" cy="82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42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4929339" y="5857876"/>
            <a:ext cx="524141" cy="72295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0"/>
          <a:srcRect l="14941" t="7176" r="11900" b="6725"/>
          <a:stretch/>
        </p:blipFill>
        <p:spPr bwMode="auto">
          <a:xfrm>
            <a:off x="4088416" y="5175757"/>
            <a:ext cx="717031" cy="63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1"/>
          <a:srcRect b="7241"/>
          <a:stretch/>
        </p:blipFill>
        <p:spPr bwMode="auto">
          <a:xfrm rot="5400000">
            <a:off x="8069620" y="5773979"/>
            <a:ext cx="885436" cy="109509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 bwMode="auto">
          <a:xfrm>
            <a:off x="887357" y="2436548"/>
            <a:ext cx="9340769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ru-RU" sz="3600" dirty="0">
                <a:latin typeface="Arial"/>
                <a:cs typeface="Arial"/>
              </a:rPr>
              <a:t>Группа компаний </a:t>
            </a:r>
            <a:br>
              <a:rPr lang="ru-RU" sz="3600" dirty="0">
                <a:latin typeface="Arial"/>
                <a:cs typeface="Arial"/>
              </a:rPr>
            </a:br>
            <a:r>
              <a:rPr lang="ru-RU" sz="3600" dirty="0">
                <a:latin typeface="Arial"/>
                <a:cs typeface="Arial"/>
              </a:rPr>
              <a:t>«Восток - тормозные системы»</a:t>
            </a:r>
            <a:endParaRPr lang="ru-RU" sz="3600" dirty="0"/>
          </a:p>
        </p:txBody>
      </p:sp>
      <p:sp>
        <p:nvSpPr>
          <p:cNvPr id="33" name="TextBox 32"/>
          <p:cNvSpPr txBox="1"/>
          <p:nvPr/>
        </p:nvSpPr>
        <p:spPr bwMode="auto">
          <a:xfrm>
            <a:off x="887356" y="4041399"/>
            <a:ext cx="9340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cap="all" spc="300" dirty="0"/>
              <a:t>Винокуров Александр Валерьевич</a:t>
            </a:r>
            <a:endParaRPr dirty="0"/>
          </a:p>
          <a:p>
            <a:pPr>
              <a:defRPr/>
            </a:pPr>
            <a:r>
              <a:rPr lang="ru-RU" dirty="0"/>
              <a:t>Директор по развитию бизнеса для прицепов и спецтехники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3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398" t="10786" r="6647" b="4230"/>
          <a:stretch/>
        </p:blipFill>
        <p:spPr bwMode="auto">
          <a:xfrm>
            <a:off x="986128" y="4586601"/>
            <a:ext cx="872291" cy="53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24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940049" y="4365497"/>
            <a:ext cx="919194" cy="757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4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249084" y="4586601"/>
            <a:ext cx="522272" cy="720376"/>
          </a:xfrm>
          <a:prstGeom prst="rect">
            <a:avLst/>
          </a:prstGeom>
        </p:spPr>
      </p:pic>
      <p:pic>
        <p:nvPicPr>
          <p:cNvPr id="44" name="image353.png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227376" y="4454106"/>
            <a:ext cx="386249" cy="629307"/>
          </a:xfrm>
          <a:prstGeom prst="rect">
            <a:avLst/>
          </a:prstGeom>
        </p:spPr>
      </p:pic>
      <p:sp>
        <p:nvSpPr>
          <p:cNvPr id="3" name="Текст 1"/>
          <p:cNvSpPr txBox="1"/>
          <p:nvPr/>
        </p:nvSpPr>
        <p:spPr bwMode="auto">
          <a:xfrm>
            <a:off x="188970" y="1092019"/>
            <a:ext cx="3729292" cy="445973"/>
          </a:xfrm>
          <a:prstGeom prst="rect">
            <a:avLst/>
          </a:prstGeom>
        </p:spPr>
        <p:txBody>
          <a:bodyPr/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600" b="1" dirty="0">
                <a:solidFill>
                  <a:srgbClr val="0070C0"/>
                </a:solidFill>
                <a:latin typeface="Calibri"/>
                <a:cs typeface="Calibri"/>
              </a:rPr>
              <a:t>Тренинг по пневматике и системе АБС (автобуса, тягача и прицепа)*</a:t>
            </a:r>
            <a:endParaRPr dirty="0"/>
          </a:p>
          <a:p>
            <a:pPr>
              <a:defRPr/>
            </a:pPr>
            <a:r>
              <a:rPr lang="ru-RU" sz="1200" dirty="0">
                <a:latin typeface="Tahoma"/>
                <a:ea typeface="Tahoma"/>
                <a:cs typeface="Tahoma"/>
              </a:rPr>
              <a:t>Продолжительность 2 дня</a:t>
            </a:r>
            <a:endParaRPr dirty="0"/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Теоретическая часть: пневматика (устройство пневматической системы, устройство и работа пневматических кранов, настройка РТС)</a:t>
            </a:r>
            <a:endParaRPr lang="ru-RU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Теоретическая часть: система АБС (устройство системы, устройство и работа компонентов системы АБС, методы и средства диагностики)</a:t>
            </a:r>
            <a:endParaRPr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Практическая часть: использование пневматических стендов, стенда АБС </a:t>
            </a:r>
            <a:endParaRPr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1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Тестирование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" name="Текст 1"/>
          <p:cNvSpPr txBox="1"/>
          <p:nvPr/>
        </p:nvSpPr>
        <p:spPr bwMode="auto">
          <a:xfrm>
            <a:off x="4041533" y="1082636"/>
            <a:ext cx="4117765" cy="445973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/>
              <a:buChar char="•"/>
              <a:defRPr lang="ru-RU" sz="1700" b="0" i="0" u="none" strike="noStrike" cap="none" spc="0">
                <a:ln>
                  <a:noFill/>
                </a:ln>
                <a:solidFill>
                  <a:srgbClr val="505050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/>
              <a:buChar char="̶"/>
              <a:defRPr lang="ru-RU" sz="1700" b="0" i="0" u="none" strike="noStrike" cap="none" spc="0">
                <a:ln>
                  <a:noFill/>
                </a:ln>
                <a:solidFill>
                  <a:srgbClr val="505050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/>
              <a:buChar char="̶"/>
              <a:defRPr lang="ru-RU" sz="1700" b="0" i="0" u="none" strike="noStrike" cap="none" spc="0">
                <a:ln>
                  <a:noFill/>
                </a:ln>
                <a:solidFill>
                  <a:srgbClr val="505050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02">
              <a:buNone/>
              <a:defRPr/>
            </a:pPr>
            <a:r>
              <a:rPr lang="ru-RU" sz="1900" b="1">
                <a:solidFill>
                  <a:srgbClr val="0070C0"/>
                </a:solidFill>
                <a:latin typeface="Calibri"/>
                <a:cs typeface="Calibri"/>
              </a:rPr>
              <a:t>Тренинг по системе </a:t>
            </a:r>
            <a:r>
              <a:rPr lang="en-US" sz="1900" b="1">
                <a:solidFill>
                  <a:srgbClr val="0070C0"/>
                </a:solidFill>
                <a:latin typeface="Calibri"/>
                <a:cs typeface="Calibri"/>
              </a:rPr>
              <a:t>TEBS</a:t>
            </a:r>
            <a:r>
              <a:rPr lang="ru-RU" sz="1900" b="1">
                <a:solidFill>
                  <a:srgbClr val="0070C0"/>
                </a:solidFill>
                <a:latin typeface="Calibri"/>
                <a:cs typeface="Calibri"/>
              </a:rPr>
              <a:t>*</a:t>
            </a:r>
            <a:endParaRPr/>
          </a:p>
          <a:p>
            <a:pPr marL="228526" indent="-228526" defTabSz="914102">
              <a:defRPr/>
            </a:pP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Продолжительность </a:t>
            </a:r>
            <a:r>
              <a:rPr lang="en-US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1</a:t>
            </a: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день</a:t>
            </a:r>
            <a:endParaRPr/>
          </a:p>
          <a:p>
            <a:pPr marL="228526" indent="-228526" defTabSz="914102">
              <a:defRPr/>
            </a:pP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Теоретическая часть: устройство</a:t>
            </a:r>
            <a:r>
              <a:rPr lang="en-US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</a:t>
            </a: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тормозной системы с электронным управлением для прицепа </a:t>
            </a:r>
            <a:r>
              <a:rPr lang="en-US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TEBS</a:t>
            </a: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, функционал и преимущества;</a:t>
            </a:r>
            <a:endParaRPr/>
          </a:p>
          <a:p>
            <a:pPr marL="228526" indent="-228526" defTabSz="914102">
              <a:defRPr/>
            </a:pP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Устройство и управление подъемными осями;</a:t>
            </a:r>
            <a:endParaRPr/>
          </a:p>
          <a:p>
            <a:pPr marL="228526" indent="-228526" defTabSz="914102">
              <a:defRPr/>
            </a:pP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Практическая часть: изучение программы диагностики, параметризация (программирование) электронных блоков </a:t>
            </a:r>
            <a:r>
              <a:rPr lang="en-US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TEBS</a:t>
            </a: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, типовые неисправности и методы их устранения</a:t>
            </a:r>
            <a:endParaRPr/>
          </a:p>
          <a:p>
            <a:pPr marL="228526" indent="-228526" defTabSz="914102">
              <a:defRPr/>
            </a:pP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Тестирование</a:t>
            </a:r>
            <a:endParaRPr/>
          </a:p>
          <a:p>
            <a:pPr marL="228526" indent="-228526" defTabSz="914102">
              <a:defRPr/>
            </a:pPr>
            <a:endParaRPr lang="ru-RU" sz="1400">
              <a:solidFill>
                <a:prstClr val="black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195805" y="4641872"/>
            <a:ext cx="1095074" cy="1036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0326100" y="4029365"/>
            <a:ext cx="1544049" cy="20587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926852" y="4429423"/>
            <a:ext cx="2108447" cy="15813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617479" y="4029365"/>
            <a:ext cx="1544047" cy="20587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Текст 1"/>
          <p:cNvSpPr txBox="1"/>
          <p:nvPr/>
        </p:nvSpPr>
        <p:spPr bwMode="auto">
          <a:xfrm>
            <a:off x="8282569" y="1084550"/>
            <a:ext cx="3757915" cy="445973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/>
              <a:buChar char="•"/>
              <a:defRPr lang="ru-RU" sz="1700" b="0" i="0" u="none" strike="noStrike" cap="none" spc="0">
                <a:ln>
                  <a:noFill/>
                </a:ln>
                <a:solidFill>
                  <a:srgbClr val="505050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/>
              <a:buChar char="̶"/>
              <a:defRPr lang="ru-RU" sz="1700" b="0" i="0" u="none" strike="noStrike" cap="none" spc="0">
                <a:ln>
                  <a:noFill/>
                </a:ln>
                <a:solidFill>
                  <a:srgbClr val="505050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/>
              <a:buChar char="̶"/>
              <a:defRPr lang="ru-RU" sz="1700" b="0" i="0" u="none" strike="noStrike" cap="none" spc="0">
                <a:ln>
                  <a:noFill/>
                </a:ln>
                <a:solidFill>
                  <a:srgbClr val="505050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02">
              <a:buNone/>
              <a:defRPr/>
            </a:pPr>
            <a:r>
              <a:rPr lang="ru-RU" sz="1900" b="1">
                <a:solidFill>
                  <a:srgbClr val="0070C0"/>
                </a:solidFill>
                <a:latin typeface="Calibri"/>
                <a:cs typeface="Calibri"/>
              </a:rPr>
              <a:t>Тренинг Синхронизация*</a:t>
            </a:r>
            <a:endParaRPr/>
          </a:p>
          <a:p>
            <a:pPr marL="228526" indent="-228526" defTabSz="914102">
              <a:defRPr/>
            </a:pP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Продолжительность </a:t>
            </a:r>
            <a:r>
              <a:rPr lang="en-US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1</a:t>
            </a: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день</a:t>
            </a:r>
            <a:endParaRPr/>
          </a:p>
          <a:p>
            <a:pPr marL="228526" indent="-228526" defTabSz="914102">
              <a:defRPr/>
            </a:pP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Теоретическая часть: особенности работы тормозных систем с </a:t>
            </a:r>
            <a:r>
              <a:rPr lang="en-US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ABS </a:t>
            </a: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и </a:t>
            </a:r>
            <a:r>
              <a:rPr lang="en-US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EBS</a:t>
            </a: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 тягача и прицепа, активация и возможность регулировки при различных комбинациях;</a:t>
            </a:r>
            <a:endParaRPr/>
          </a:p>
          <a:p>
            <a:pPr marL="228526" indent="-228526" defTabSz="914102">
              <a:defRPr/>
            </a:pP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Практическая часть: построение тормозных характеристик тягача и прицепа на тормозном стенде</a:t>
            </a:r>
            <a:endParaRPr/>
          </a:p>
          <a:p>
            <a:pPr marL="228526" indent="-228526" defTabSz="914102">
              <a:defRPr/>
            </a:pPr>
            <a:r>
              <a:rPr lang="ru-RU" sz="1200">
                <a:solidFill>
                  <a:prstClr val="black"/>
                </a:solidFill>
                <a:latin typeface="Tahoma"/>
                <a:ea typeface="Tahoma"/>
                <a:cs typeface="Tahoma"/>
              </a:rPr>
              <a:t>Тестирование</a:t>
            </a:r>
            <a:endParaRPr/>
          </a:p>
          <a:p>
            <a:pPr marL="228526" indent="-228526" defTabSz="914102">
              <a:defRPr/>
            </a:pPr>
            <a:endParaRPr lang="ru-RU" sz="1400">
              <a:solidFill>
                <a:prstClr val="black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147474" y="335668"/>
            <a:ext cx="10000526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ru-RU" sz="3600">
                <a:solidFill>
                  <a:srgbClr val="002060"/>
                </a:solidFill>
                <a:latin typeface="Arial"/>
                <a:cs typeface="Arial"/>
              </a:rPr>
              <a:t>Технические тренинги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" name="Rechteck 51"/>
          <p:cNvSpPr/>
          <p:nvPr/>
        </p:nvSpPr>
        <p:spPr bwMode="auto">
          <a:xfrm>
            <a:off x="1192032" y="3391274"/>
            <a:ext cx="3628841" cy="329735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59852" tIns="159852" rIns="159852" bIns="1598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4016">
              <a:spcAft>
                <a:spcPts val="0"/>
              </a:spcAft>
              <a:defRPr/>
            </a:pPr>
            <a:endParaRPr lang="en-US" sz="215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90" name="Rechteck 34"/>
          <p:cNvSpPr/>
          <p:nvPr/>
        </p:nvSpPr>
        <p:spPr bwMode="auto">
          <a:xfrm>
            <a:off x="1184141" y="3330788"/>
            <a:ext cx="3644624" cy="99231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59852" tIns="159852" rIns="159852" bIns="1598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Система </a:t>
            </a:r>
            <a:r>
              <a:rPr lang="en-US">
                <a:solidFill>
                  <a:srgbClr val="000000"/>
                </a:solidFill>
                <a:latin typeface="Tahoma"/>
                <a:cs typeface="Tahoma"/>
              </a:rPr>
              <a:t>A</a:t>
            </a: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БС/ПБС</a:t>
            </a:r>
            <a:endParaRPr/>
          </a:p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Система </a:t>
            </a:r>
            <a:r>
              <a:rPr lang="en-US">
                <a:solidFill>
                  <a:srgbClr val="000000"/>
                </a:solidFill>
                <a:latin typeface="Tahoma"/>
                <a:cs typeface="Tahoma"/>
              </a:rPr>
              <a:t>EBS</a:t>
            </a:r>
            <a:endParaRPr/>
          </a:p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Система </a:t>
            </a:r>
            <a:r>
              <a:rPr lang="en-US">
                <a:solidFill>
                  <a:srgbClr val="000000"/>
                </a:solidFill>
                <a:latin typeface="Tahoma"/>
                <a:cs typeface="Tahoma"/>
              </a:rPr>
              <a:t>ECAS </a:t>
            </a:r>
            <a:endParaRPr lang="ru-RU">
              <a:solidFill>
                <a:srgbClr val="000000"/>
              </a:solidFill>
              <a:latin typeface="Tahoma"/>
              <a:cs typeface="Tahoma"/>
            </a:endParaRPr>
          </a:p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Системы подготовки воздуха</a:t>
            </a:r>
          </a:p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Дисковые тормоза</a:t>
            </a:r>
            <a:endParaRPr/>
          </a:p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Клиновые разжимные механизмы</a:t>
            </a:r>
            <a:endParaRPr/>
          </a:p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Тормозные камеры и энергоаккумуляторы</a:t>
            </a:r>
            <a:endParaRPr lang="en-US">
              <a:solidFill>
                <a:srgbClr val="000000"/>
              </a:solidFill>
              <a:latin typeface="Tahoma"/>
              <a:cs typeface="Tahoma"/>
            </a:endParaRPr>
          </a:p>
        </p:txBody>
      </p:sp>
      <p:pic>
        <p:nvPicPr>
          <p:cNvPr id="91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44699" y="-103233"/>
            <a:ext cx="2602389" cy="2526606"/>
          </a:xfrm>
          <a:prstGeom prst="rect">
            <a:avLst/>
          </a:prstGeom>
          <a:ln>
            <a:noFill/>
          </a:ln>
        </p:spPr>
      </p:pic>
      <p:sp>
        <p:nvSpPr>
          <p:cNvPr id="92" name="Textfeld 24"/>
          <p:cNvSpPr txBox="1"/>
          <p:nvPr/>
        </p:nvSpPr>
        <p:spPr bwMode="auto">
          <a:xfrm>
            <a:off x="1184141" y="2319158"/>
            <a:ext cx="3123507" cy="920956"/>
          </a:xfrm>
          <a:prstGeom prst="rect">
            <a:avLst/>
          </a:prstGeom>
          <a:solidFill>
            <a:srgbClr val="00ABE7"/>
          </a:solidFill>
          <a:ln>
            <a:noFill/>
          </a:ln>
        </p:spPr>
        <p:txBody>
          <a:bodyPr wrap="square" anchor="ctr">
            <a:noAutofit/>
          </a:bodyPr>
          <a:lstStyle>
            <a:defPPr>
              <a:defRPr lang="de-DE"/>
            </a:defPPr>
            <a:lvl1pPr algn="ctr">
              <a:defRPr sz="1400" b="1">
                <a:solidFill>
                  <a:schemeClr val="bg1"/>
                </a:solidFill>
                <a:ea typeface="Calibri"/>
              </a:defRPr>
            </a:lvl1pPr>
          </a:lstStyle>
          <a:p>
            <a:pPr defTabSz="1624016">
              <a:defRPr/>
            </a:pPr>
            <a:r>
              <a:rPr lang="ru-RU" sz="2400">
                <a:solidFill>
                  <a:srgbClr val="FFFFFF"/>
                </a:solidFill>
                <a:latin typeface="Tahoma"/>
              </a:rPr>
              <a:t>Грузовики</a:t>
            </a:r>
            <a:endParaRPr lang="en-US" sz="2400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93" name="Gerader Verbinder 52"/>
          <p:cNvCxnSpPr>
            <a:cxnSpLocks/>
          </p:cNvCxnSpPr>
          <p:nvPr/>
        </p:nvCxnSpPr>
        <p:spPr bwMode="auto">
          <a:xfrm>
            <a:off x="1198112" y="7899734"/>
            <a:ext cx="3616684" cy="2"/>
          </a:xfrm>
          <a:prstGeom prst="line">
            <a:avLst/>
          </a:prstGeom>
          <a:noFill/>
          <a:ln w="22225" cap="rnd" cmpd="sng" algn="ctr">
            <a:solidFill>
              <a:srgbClr val="00ABE7"/>
            </a:solidFill>
            <a:prstDash val="solid"/>
            <a:round/>
          </a:ln>
          <a:effectLst/>
        </p:spPr>
      </p:cxnSp>
      <p:sp>
        <p:nvSpPr>
          <p:cNvPr id="95" name="Rechteck 53"/>
          <p:cNvSpPr/>
          <p:nvPr/>
        </p:nvSpPr>
        <p:spPr bwMode="auto">
          <a:xfrm>
            <a:off x="4772573" y="3365644"/>
            <a:ext cx="3628841" cy="3283887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59852" tIns="159852" rIns="159852" bIns="1598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4016">
              <a:spcAft>
                <a:spcPts val="0"/>
              </a:spcAft>
              <a:defRPr/>
            </a:pPr>
            <a:endParaRPr lang="en-US" sz="215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96" name="Rechteck 35"/>
          <p:cNvSpPr/>
          <p:nvPr/>
        </p:nvSpPr>
        <p:spPr bwMode="auto">
          <a:xfrm>
            <a:off x="4764682" y="3332079"/>
            <a:ext cx="3644624" cy="80880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59852" tIns="159852" rIns="159852" bIns="1598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Система </a:t>
            </a:r>
            <a:r>
              <a:rPr lang="en-US">
                <a:solidFill>
                  <a:srgbClr val="000000"/>
                </a:solidFill>
                <a:latin typeface="Tahoma"/>
                <a:cs typeface="Tahoma"/>
              </a:rPr>
              <a:t>TEBS</a:t>
            </a:r>
            <a:endParaRPr/>
          </a:p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Пневмоклапаны</a:t>
            </a:r>
            <a:endParaRPr lang="en-US">
              <a:solidFill>
                <a:srgbClr val="000000"/>
              </a:solidFill>
              <a:latin typeface="Tahoma"/>
              <a:cs typeface="Tahoma"/>
            </a:endParaRPr>
          </a:p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Диагностика</a:t>
            </a:r>
            <a:endParaRPr/>
          </a:p>
        </p:txBody>
      </p:sp>
      <p:pic>
        <p:nvPicPr>
          <p:cNvPr id="97" name="Grafik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32470" y="134571"/>
            <a:ext cx="2365809" cy="2287532"/>
          </a:xfrm>
          <a:prstGeom prst="rect">
            <a:avLst/>
          </a:prstGeom>
        </p:spPr>
      </p:pic>
      <p:sp>
        <p:nvSpPr>
          <p:cNvPr id="98" name="Textfeld 25"/>
          <p:cNvSpPr txBox="1"/>
          <p:nvPr/>
        </p:nvSpPr>
        <p:spPr bwMode="auto">
          <a:xfrm>
            <a:off x="4764682" y="2314617"/>
            <a:ext cx="3119257" cy="920956"/>
          </a:xfrm>
          <a:prstGeom prst="rect">
            <a:avLst/>
          </a:prstGeom>
          <a:solidFill>
            <a:srgbClr val="00ABE7"/>
          </a:solidFill>
          <a:ln>
            <a:noFill/>
          </a:ln>
        </p:spPr>
        <p:txBody>
          <a:bodyPr wrap="square" anchor="ctr">
            <a:noAutofit/>
          </a:bodyPr>
          <a:lstStyle>
            <a:defPPr>
              <a:defRPr lang="de-DE"/>
            </a:defPPr>
            <a:lvl1pPr algn="ctr">
              <a:defRPr sz="1400" b="1">
                <a:solidFill>
                  <a:schemeClr val="bg1"/>
                </a:solidFill>
                <a:ea typeface="Calibri"/>
              </a:defRPr>
            </a:lvl1pPr>
          </a:lstStyle>
          <a:p>
            <a:pPr defTabSz="1624016">
              <a:defRPr/>
            </a:pPr>
            <a:r>
              <a:rPr lang="ru-RU" sz="2400">
                <a:solidFill>
                  <a:srgbClr val="FFFFFF"/>
                </a:solidFill>
                <a:latin typeface="Tahoma"/>
              </a:rPr>
              <a:t>Прицепы и полуприцепы</a:t>
            </a:r>
            <a:endParaRPr lang="en-US" sz="240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01" name="Rechteck 55"/>
          <p:cNvSpPr/>
          <p:nvPr/>
        </p:nvSpPr>
        <p:spPr bwMode="auto">
          <a:xfrm>
            <a:off x="8296922" y="3380263"/>
            <a:ext cx="3628841" cy="3275277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59852" tIns="159852" rIns="159852" bIns="1598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4016">
              <a:spcAft>
                <a:spcPts val="0"/>
              </a:spcAft>
              <a:defRPr/>
            </a:pPr>
            <a:endParaRPr lang="en-US" sz="215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102" name="Rechteck 45"/>
          <p:cNvSpPr/>
          <p:nvPr/>
        </p:nvSpPr>
        <p:spPr bwMode="auto">
          <a:xfrm>
            <a:off x="8289031" y="3373629"/>
            <a:ext cx="3644624" cy="985665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159852" tIns="159852" rIns="159852" bIns="15985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Система </a:t>
            </a:r>
            <a:r>
              <a:rPr lang="en-US">
                <a:solidFill>
                  <a:srgbClr val="000000"/>
                </a:solidFill>
                <a:latin typeface="Tahoma"/>
                <a:cs typeface="Tahoma"/>
              </a:rPr>
              <a:t>A</a:t>
            </a: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БС</a:t>
            </a:r>
            <a:r>
              <a:rPr lang="en-US">
                <a:solidFill>
                  <a:srgbClr val="000000"/>
                </a:solidFill>
                <a:latin typeface="Tahoma"/>
                <a:cs typeface="Tahoma"/>
              </a:rPr>
              <a:t>/</a:t>
            </a: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ПБС</a:t>
            </a:r>
            <a:endParaRPr lang="en-US">
              <a:solidFill>
                <a:srgbClr val="000000"/>
              </a:solidFill>
              <a:latin typeface="Tahoma"/>
              <a:cs typeface="Tahoma"/>
            </a:endParaRPr>
          </a:p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Система </a:t>
            </a:r>
            <a:r>
              <a:rPr lang="en-US">
                <a:solidFill>
                  <a:srgbClr val="000000"/>
                </a:solidFill>
                <a:latin typeface="Tahoma"/>
                <a:cs typeface="Tahoma"/>
              </a:rPr>
              <a:t>EBS</a:t>
            </a:r>
            <a:endParaRPr lang="ru-RU">
              <a:solidFill>
                <a:srgbClr val="000000"/>
              </a:solidFill>
              <a:latin typeface="Tahoma"/>
              <a:cs typeface="Tahoma"/>
            </a:endParaRPr>
          </a:p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Система </a:t>
            </a:r>
            <a:r>
              <a:rPr lang="en-US">
                <a:solidFill>
                  <a:srgbClr val="000000"/>
                </a:solidFill>
                <a:latin typeface="Tahoma"/>
                <a:cs typeface="Tahoma"/>
              </a:rPr>
              <a:t>ECAS</a:t>
            </a:r>
            <a:endParaRPr lang="ru-RU">
              <a:solidFill>
                <a:srgbClr val="000000"/>
              </a:solidFill>
              <a:latin typeface="Tahoma"/>
              <a:cs typeface="Tahoma"/>
            </a:endParaRPr>
          </a:p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Системы подготовки воздуха</a:t>
            </a:r>
            <a:endParaRPr lang="en-US">
              <a:solidFill>
                <a:srgbClr val="000000"/>
              </a:solidFill>
              <a:latin typeface="Tahoma"/>
              <a:cs typeface="Tahoma"/>
            </a:endParaRPr>
          </a:p>
          <a:p>
            <a:pPr marL="304504" indent="-304504" defTabSz="1624016">
              <a:spcAft>
                <a:spcPts val="0"/>
              </a:spcAft>
              <a:buFont typeface="Arial"/>
              <a:buChar char="•"/>
              <a:defRPr/>
            </a:pPr>
            <a:r>
              <a:rPr lang="ru-RU">
                <a:solidFill>
                  <a:srgbClr val="000000"/>
                </a:solidFill>
                <a:latin typeface="Tahoma"/>
                <a:cs typeface="Tahoma"/>
              </a:rPr>
              <a:t>Пневмоклапаны</a:t>
            </a:r>
            <a:endParaRPr lang="en-US">
              <a:solidFill>
                <a:srgbClr val="000000"/>
              </a:solidFill>
              <a:latin typeface="Tahoma"/>
              <a:cs typeface="Tahoma"/>
            </a:endParaRPr>
          </a:p>
        </p:txBody>
      </p:sp>
      <p:pic>
        <p:nvPicPr>
          <p:cNvPr id="103" name="Grafik 4" descr="Ein Bild, das Uhr enthält.&#10;&#10;Automatisch generierte Beschreibu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545611" y="345709"/>
            <a:ext cx="2602389" cy="2509687"/>
          </a:xfrm>
          <a:prstGeom prst="rect">
            <a:avLst/>
          </a:prstGeom>
        </p:spPr>
      </p:pic>
      <p:sp>
        <p:nvSpPr>
          <p:cNvPr id="104" name="Textfeld 26"/>
          <p:cNvSpPr txBox="1"/>
          <p:nvPr/>
        </p:nvSpPr>
        <p:spPr bwMode="auto">
          <a:xfrm>
            <a:off x="8289030" y="2315215"/>
            <a:ext cx="3197575" cy="920358"/>
          </a:xfrm>
          <a:prstGeom prst="rect">
            <a:avLst/>
          </a:prstGeom>
          <a:solidFill>
            <a:srgbClr val="00ABE7"/>
          </a:solidFill>
          <a:ln>
            <a:noFill/>
          </a:ln>
        </p:spPr>
        <p:txBody>
          <a:bodyPr wrap="square" anchor="ctr">
            <a:noAutofit/>
          </a:bodyPr>
          <a:lstStyle>
            <a:defPPr>
              <a:defRPr lang="de-DE"/>
            </a:defPPr>
            <a:lvl1pPr algn="ctr">
              <a:defRPr sz="1400" b="1">
                <a:solidFill>
                  <a:schemeClr val="bg1"/>
                </a:solidFill>
                <a:ea typeface="Calibri"/>
              </a:defRPr>
            </a:lvl1pPr>
          </a:lstStyle>
          <a:p>
            <a:pPr defTabSz="1624016">
              <a:defRPr/>
            </a:pPr>
            <a:r>
              <a:rPr lang="ru-RU" sz="2400">
                <a:solidFill>
                  <a:srgbClr val="FFFFFF"/>
                </a:solidFill>
                <a:latin typeface="Tahoma"/>
              </a:rPr>
              <a:t>Автобусы</a:t>
            </a:r>
            <a:endParaRPr lang="en-US" sz="240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1147474" y="335668"/>
            <a:ext cx="10000526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ru-RU" sz="3600">
                <a:solidFill>
                  <a:srgbClr val="002060"/>
                </a:solidFill>
                <a:latin typeface="Arial"/>
                <a:cs typeface="Arial"/>
              </a:rPr>
              <a:t>Наша продукция для производителей техники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46222" y="1801591"/>
            <a:ext cx="441322" cy="36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3" descr="Wheel speed sensor_axial_44103290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490038" y="1109618"/>
            <a:ext cx="479131" cy="29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275570" y="1009980"/>
            <a:ext cx="511168" cy="605536"/>
          </a:xfrm>
          <a:prstGeom prst="rect">
            <a:avLst/>
          </a:prstGeom>
        </p:spPr>
      </p:pic>
      <p:pic>
        <p:nvPicPr>
          <p:cNvPr id="13" name="Рисунок 4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321477" y="1667826"/>
            <a:ext cx="419353" cy="578418"/>
          </a:xfrm>
          <a:prstGeom prst="rect">
            <a:avLst/>
          </a:prstGeom>
        </p:spPr>
      </p:pic>
      <p:pic>
        <p:nvPicPr>
          <p:cNvPr id="19" name="Рисунок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5400000">
            <a:off x="2012742" y="1234588"/>
            <a:ext cx="187206" cy="274354"/>
          </a:xfrm>
          <a:prstGeom prst="rect">
            <a:avLst/>
          </a:prstGeom>
        </p:spPr>
      </p:pic>
      <p:pic>
        <p:nvPicPr>
          <p:cNvPr id="38" name="Объект 2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838205" y="1499599"/>
            <a:ext cx="509277" cy="381959"/>
          </a:xfrm>
          <a:prstGeom prst="rect">
            <a:avLst/>
          </a:prstGeom>
        </p:spPr>
      </p:pic>
      <p:sp>
        <p:nvSpPr>
          <p:cNvPr id="39" name="Заголовок 1"/>
          <p:cNvSpPr txBox="1"/>
          <p:nvPr/>
        </p:nvSpPr>
        <p:spPr bwMode="auto">
          <a:xfrm>
            <a:off x="825192" y="2231636"/>
            <a:ext cx="4154328" cy="2950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2000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408">
              <a:defRPr/>
            </a:pPr>
            <a:r>
              <a:rPr lang="ru-RU" sz="1450">
                <a:solidFill>
                  <a:srgbClr val="004D7A"/>
                </a:solidFill>
                <a:latin typeface="Tahoma"/>
              </a:rPr>
              <a:t>Система АБС/</a:t>
            </a:r>
            <a:r>
              <a:rPr lang="en-US" sz="1450">
                <a:solidFill>
                  <a:srgbClr val="004D7A"/>
                </a:solidFill>
                <a:latin typeface="Tahoma"/>
              </a:rPr>
              <a:t>П</a:t>
            </a:r>
            <a:r>
              <a:rPr lang="ru-RU" sz="1450">
                <a:solidFill>
                  <a:srgbClr val="004D7A"/>
                </a:solidFill>
                <a:latin typeface="Tahoma"/>
              </a:rPr>
              <a:t>БС грузовика и автобуса </a:t>
            </a:r>
            <a:endParaRPr/>
          </a:p>
          <a:p>
            <a:pPr defTabSz="1218408">
              <a:defRPr/>
            </a:pPr>
            <a:r>
              <a:rPr lang="en-US" sz="1450" b="0">
                <a:solidFill>
                  <a:srgbClr val="004D7A"/>
                </a:solidFill>
                <a:latin typeface="Tahoma"/>
              </a:rPr>
              <a:t>SOP </a:t>
            </a:r>
            <a:r>
              <a:rPr lang="ru-RU" sz="1450" b="0">
                <a:solidFill>
                  <a:srgbClr val="004D7A"/>
                </a:solidFill>
                <a:latin typeface="Tahoma"/>
              </a:rPr>
              <a:t>2023</a:t>
            </a:r>
            <a:endParaRPr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71650" y="1415802"/>
            <a:ext cx="503721" cy="50372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313812" y="2757576"/>
            <a:ext cx="1085582" cy="964608"/>
          </a:xfrm>
          <a:prstGeom prst="rect">
            <a:avLst/>
          </a:prstGeom>
        </p:spPr>
      </p:pic>
      <p:sp>
        <p:nvSpPr>
          <p:cNvPr id="42" name="Заголовок 1"/>
          <p:cNvSpPr txBox="1"/>
          <p:nvPr/>
        </p:nvSpPr>
        <p:spPr bwMode="auto">
          <a:xfrm>
            <a:off x="838955" y="3821169"/>
            <a:ext cx="4322839" cy="2950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2000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408">
              <a:defRPr/>
            </a:pPr>
            <a:r>
              <a:rPr lang="ru-RU" sz="1450">
                <a:solidFill>
                  <a:srgbClr val="004D7A"/>
                </a:solidFill>
                <a:latin typeface="Tahoma"/>
              </a:rPr>
              <a:t>Электронно-пневматическая тормозная система прицепа T</a:t>
            </a:r>
            <a:r>
              <a:rPr lang="en-US" sz="1450">
                <a:solidFill>
                  <a:srgbClr val="004D7A"/>
                </a:solidFill>
                <a:latin typeface="Tahoma"/>
              </a:rPr>
              <a:t>EBS</a:t>
            </a:r>
            <a:endParaRPr/>
          </a:p>
          <a:p>
            <a:pPr defTabSz="1218408">
              <a:defRPr/>
            </a:pPr>
            <a:r>
              <a:rPr lang="ru-RU" sz="1450" b="0">
                <a:solidFill>
                  <a:srgbClr val="004D7A"/>
                </a:solidFill>
                <a:latin typeface="Tahoma"/>
              </a:rPr>
              <a:t>S</a:t>
            </a:r>
            <a:r>
              <a:rPr lang="en-US" sz="1450" b="0">
                <a:solidFill>
                  <a:srgbClr val="004D7A"/>
                </a:solidFill>
                <a:latin typeface="Tahoma"/>
              </a:rPr>
              <a:t>OP</a:t>
            </a:r>
            <a:r>
              <a:rPr lang="ru-RU" sz="1450" b="0">
                <a:solidFill>
                  <a:srgbClr val="004D7A"/>
                </a:solidFill>
                <a:latin typeface="Tahoma"/>
              </a:rPr>
              <a:t> 2024</a:t>
            </a:r>
            <a:endParaRPr/>
          </a:p>
        </p:txBody>
      </p:sp>
      <p:pic>
        <p:nvPicPr>
          <p:cNvPr id="43" name="Объект 8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378837" y="4429808"/>
            <a:ext cx="1020558" cy="1360744"/>
          </a:xfrm>
          <a:prstGeom prst="rect">
            <a:avLst/>
          </a:prstGeom>
        </p:spPr>
      </p:pic>
      <p:sp>
        <p:nvSpPr>
          <p:cNvPr id="44" name="Заголовок 1"/>
          <p:cNvSpPr txBox="1"/>
          <p:nvPr/>
        </p:nvSpPr>
        <p:spPr bwMode="auto">
          <a:xfrm>
            <a:off x="876807" y="5547812"/>
            <a:ext cx="4213222" cy="2950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2000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408">
              <a:defRPr/>
            </a:pPr>
            <a:r>
              <a:rPr lang="ru-RU" sz="1450">
                <a:solidFill>
                  <a:srgbClr val="004D7A"/>
                </a:solidFill>
                <a:latin typeface="Tahoma"/>
              </a:rPr>
              <a:t>Пневматические дисковые тормозные механизмы 17</a:t>
            </a:r>
            <a:r>
              <a:rPr lang="en-US" sz="1450">
                <a:solidFill>
                  <a:srgbClr val="004D7A"/>
                </a:solidFill>
                <a:latin typeface="Tahoma"/>
              </a:rPr>
              <a:t>”</a:t>
            </a:r>
            <a:r>
              <a:rPr lang="ru-RU" sz="1450">
                <a:solidFill>
                  <a:srgbClr val="004D7A"/>
                </a:solidFill>
                <a:latin typeface="Tahoma"/>
              </a:rPr>
              <a:t>-22”</a:t>
            </a:r>
            <a:endParaRPr lang="en-US" sz="1450">
              <a:solidFill>
                <a:srgbClr val="004D7A"/>
              </a:solidFill>
              <a:latin typeface="Tahoma"/>
            </a:endParaRPr>
          </a:p>
          <a:p>
            <a:pPr defTabSz="1218408">
              <a:defRPr/>
            </a:pPr>
            <a:r>
              <a:rPr lang="ru-RU" sz="1450" b="0">
                <a:solidFill>
                  <a:srgbClr val="004D7A"/>
                </a:solidFill>
                <a:latin typeface="Tahoma"/>
              </a:rPr>
              <a:t>S</a:t>
            </a:r>
            <a:r>
              <a:rPr lang="en-US" sz="1450" b="0">
                <a:solidFill>
                  <a:srgbClr val="004D7A"/>
                </a:solidFill>
                <a:latin typeface="Tahoma"/>
              </a:rPr>
              <a:t>OP</a:t>
            </a:r>
            <a:r>
              <a:rPr lang="ru-RU" sz="1450" b="0">
                <a:solidFill>
                  <a:srgbClr val="004D7A"/>
                </a:solidFill>
                <a:latin typeface="Tahoma"/>
              </a:rPr>
              <a:t> 2024</a:t>
            </a:r>
            <a:endParaRPr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8240697" y="949967"/>
            <a:ext cx="660676" cy="697559"/>
          </a:xfrm>
          <a:prstGeom prst="rect">
            <a:avLst/>
          </a:prstGeom>
        </p:spPr>
      </p:pic>
      <p:sp>
        <p:nvSpPr>
          <p:cNvPr id="47" name="Заголовок 1"/>
          <p:cNvSpPr txBox="1"/>
          <p:nvPr/>
        </p:nvSpPr>
        <p:spPr bwMode="auto">
          <a:xfrm>
            <a:off x="6735307" y="1612942"/>
            <a:ext cx="4760197" cy="2950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2000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408">
              <a:defRPr/>
            </a:pPr>
            <a:r>
              <a:rPr lang="ru-RU" sz="1450">
                <a:solidFill>
                  <a:srgbClr val="004D7A"/>
                </a:solidFill>
                <a:latin typeface="Tahoma"/>
              </a:rPr>
              <a:t>Клиновые тормозные механизмы – расширение номенклатуры, углубление локализации</a:t>
            </a:r>
            <a:endParaRPr lang="en-US" sz="1450">
              <a:solidFill>
                <a:srgbClr val="004D7A"/>
              </a:solidFill>
              <a:latin typeface="Tahoma"/>
            </a:endParaRPr>
          </a:p>
          <a:p>
            <a:pPr defTabSz="1218408">
              <a:defRPr/>
            </a:pPr>
            <a:r>
              <a:rPr lang="ru-RU" sz="1450" b="0">
                <a:solidFill>
                  <a:srgbClr val="004D7A"/>
                </a:solidFill>
                <a:latin typeface="Tahoma"/>
              </a:rPr>
              <a:t>В серийном производстве, расширение номенклатуры</a:t>
            </a:r>
            <a:endParaRPr/>
          </a:p>
        </p:txBody>
      </p:sp>
      <p:pic>
        <p:nvPicPr>
          <p:cNvPr id="48" name="Объект 18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9201111" y="2159810"/>
            <a:ext cx="708024" cy="94403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 flipH="1">
            <a:off x="6788184" y="2246392"/>
            <a:ext cx="805098" cy="7915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7951210" y="2325238"/>
            <a:ext cx="955260" cy="63382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10101541" y="2308567"/>
            <a:ext cx="1282631" cy="635652"/>
          </a:xfrm>
          <a:prstGeom prst="rect">
            <a:avLst/>
          </a:prstGeom>
        </p:spPr>
      </p:pic>
      <p:sp>
        <p:nvSpPr>
          <p:cNvPr id="52" name="Заголовок 1"/>
          <p:cNvSpPr txBox="1"/>
          <p:nvPr/>
        </p:nvSpPr>
        <p:spPr bwMode="auto">
          <a:xfrm>
            <a:off x="6735306" y="4453660"/>
            <a:ext cx="5345805" cy="2950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2000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408">
              <a:defRPr/>
            </a:pPr>
            <a:r>
              <a:rPr lang="ru-RU" sz="1450">
                <a:solidFill>
                  <a:srgbClr val="004D7A"/>
                </a:solidFill>
                <a:latin typeface="Tahoma"/>
              </a:rPr>
              <a:t>Регуляторы уровня пола для пневмоподвески</a:t>
            </a:r>
            <a:endParaRPr lang="en-US" sz="1450">
              <a:solidFill>
                <a:srgbClr val="004D7A"/>
              </a:solidFill>
              <a:latin typeface="Tahoma"/>
            </a:endParaRPr>
          </a:p>
          <a:p>
            <a:pPr defTabSz="1218408">
              <a:defRPr/>
            </a:pPr>
            <a:r>
              <a:rPr lang="en-US" sz="1450" b="0">
                <a:solidFill>
                  <a:srgbClr val="004D7A"/>
                </a:solidFill>
                <a:latin typeface="Tahoma"/>
              </a:rPr>
              <a:t>SOP 2024</a:t>
            </a:r>
            <a:endParaRPr lang="ru-RU" sz="1450" b="0">
              <a:solidFill>
                <a:srgbClr val="004D7A"/>
              </a:solidFill>
              <a:latin typeface="Tahoma"/>
            </a:endParaRPr>
          </a:p>
        </p:txBody>
      </p:sp>
      <p:pic>
        <p:nvPicPr>
          <p:cNvPr id="53" name="Google Shape;446;p86" descr="Картинки по запросу &quot;464 100 006 0&quot;"/>
          <p:cNvPicPr/>
          <p:nvPr/>
        </p:nvPicPr>
        <p:blipFill>
          <a:blip r:embed="rId17">
            <a:alphaModFix/>
          </a:blip>
          <a:stretch/>
        </p:blipFill>
        <p:spPr bwMode="auto">
          <a:xfrm>
            <a:off x="8609824" y="3993039"/>
            <a:ext cx="713889" cy="50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445;p86" descr="Картинки по запросу &quot;цфисщ клиновой разжимной механизм&quot;"/>
          <p:cNvPicPr/>
          <p:nvPr/>
        </p:nvPicPr>
        <p:blipFill>
          <a:blip r:embed="rId18">
            <a:alphaModFix/>
          </a:blip>
          <a:stretch/>
        </p:blipFill>
        <p:spPr bwMode="auto">
          <a:xfrm>
            <a:off x="8953827" y="1006048"/>
            <a:ext cx="801322" cy="64728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Заголовок 1"/>
          <p:cNvSpPr txBox="1"/>
          <p:nvPr/>
        </p:nvSpPr>
        <p:spPr bwMode="auto">
          <a:xfrm>
            <a:off x="6735306" y="3049486"/>
            <a:ext cx="5345805" cy="2950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2000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408">
              <a:defRPr/>
            </a:pPr>
            <a:r>
              <a:rPr lang="ru-RU" sz="1450">
                <a:solidFill>
                  <a:srgbClr val="004D7A"/>
                </a:solidFill>
                <a:latin typeface="Tahoma"/>
              </a:rPr>
              <a:t>Тормозные камеры и энергоаккумуляторы – расширение номенклатуры, углубление локализации</a:t>
            </a:r>
            <a:endParaRPr lang="en-US" sz="1450">
              <a:solidFill>
                <a:srgbClr val="004D7A"/>
              </a:solidFill>
              <a:latin typeface="Tahoma"/>
            </a:endParaRPr>
          </a:p>
          <a:p>
            <a:pPr defTabSz="1218408">
              <a:defRPr/>
            </a:pPr>
            <a:r>
              <a:rPr lang="ru-RU" sz="1450" b="0">
                <a:solidFill>
                  <a:srgbClr val="004D7A"/>
                </a:solidFill>
                <a:latin typeface="Tahoma"/>
              </a:rPr>
              <a:t>Для клиновых тормозов - в серийном производстве, расширение номенклатуры - S</a:t>
            </a:r>
            <a:r>
              <a:rPr lang="en-US" sz="1450" b="0">
                <a:solidFill>
                  <a:srgbClr val="004D7A"/>
                </a:solidFill>
                <a:latin typeface="Tahoma"/>
              </a:rPr>
              <a:t>OP</a:t>
            </a:r>
            <a:r>
              <a:rPr lang="ru-RU" sz="1450" b="0">
                <a:solidFill>
                  <a:srgbClr val="004D7A"/>
                </a:solidFill>
                <a:latin typeface="Tahoma"/>
              </a:rPr>
              <a:t> 2024</a:t>
            </a:r>
            <a:endParaRPr/>
          </a:p>
          <a:p>
            <a:pPr defTabSz="1218408">
              <a:defRPr/>
            </a:pPr>
            <a:endParaRPr lang="ru-RU" sz="1450" b="0">
              <a:solidFill>
                <a:srgbClr val="004D7A"/>
              </a:solidFill>
              <a:latin typeface="Tahoma"/>
            </a:endParaRPr>
          </a:p>
        </p:txBody>
      </p:sp>
      <p:sp>
        <p:nvSpPr>
          <p:cNvPr id="56" name="Заголовок 1"/>
          <p:cNvSpPr txBox="1"/>
          <p:nvPr/>
        </p:nvSpPr>
        <p:spPr bwMode="auto">
          <a:xfrm>
            <a:off x="6735307" y="5827452"/>
            <a:ext cx="5238359" cy="2950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>
              <a:spcBef>
                <a:spcPts val="0"/>
              </a:spcBef>
              <a:buNone/>
              <a:defRPr sz="2000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408">
              <a:defRPr/>
            </a:pPr>
            <a:r>
              <a:rPr lang="ru-RU" sz="1450">
                <a:solidFill>
                  <a:srgbClr val="004D7A"/>
                </a:solidFill>
                <a:latin typeface="Tahoma"/>
              </a:rPr>
              <a:t>Электронно-пневматическая тормозная система </a:t>
            </a:r>
            <a:r>
              <a:rPr lang="en-US" sz="1450">
                <a:solidFill>
                  <a:srgbClr val="004D7A"/>
                </a:solidFill>
                <a:latin typeface="Tahoma"/>
              </a:rPr>
              <a:t>EBS</a:t>
            </a:r>
            <a:endParaRPr/>
          </a:p>
          <a:p>
            <a:pPr defTabSz="1218408">
              <a:defRPr/>
            </a:pPr>
            <a:r>
              <a:rPr lang="ru-RU" sz="1450" b="0">
                <a:solidFill>
                  <a:srgbClr val="004D7A"/>
                </a:solidFill>
                <a:latin typeface="Tahoma"/>
              </a:rPr>
              <a:t>S</a:t>
            </a:r>
            <a:r>
              <a:rPr lang="en-US" sz="1450" b="0">
                <a:solidFill>
                  <a:srgbClr val="004D7A"/>
                </a:solidFill>
                <a:latin typeface="Tahoma"/>
              </a:rPr>
              <a:t>OP</a:t>
            </a:r>
            <a:r>
              <a:rPr lang="ru-RU" sz="1450" b="0">
                <a:solidFill>
                  <a:srgbClr val="004D7A"/>
                </a:solidFill>
                <a:latin typeface="Tahoma"/>
              </a:rPr>
              <a:t> 2026</a:t>
            </a:r>
            <a:endParaRPr/>
          </a:p>
        </p:txBody>
      </p:sp>
      <p:pic>
        <p:nvPicPr>
          <p:cNvPr id="57" name="Picture 17"/>
          <p:cNvPicPr>
            <a:picLocks noChangeAspect="1" noChangeArrowheads="1"/>
          </p:cNvPicPr>
          <p:nvPr/>
        </p:nvPicPr>
        <p:blipFill>
          <a:blip r:embed="rId19"/>
          <a:stretch/>
        </p:blipFill>
        <p:spPr bwMode="auto">
          <a:xfrm>
            <a:off x="8353619" y="4722518"/>
            <a:ext cx="1523572" cy="113890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 rot="19929944">
            <a:off x="9836524" y="3890608"/>
            <a:ext cx="770090" cy="544588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 bwMode="auto">
          <a:xfrm>
            <a:off x="8901373" y="3443"/>
            <a:ext cx="3288746" cy="946523"/>
          </a:xfrm>
          <a:prstGeom prst="roundRect">
            <a:avLst>
              <a:gd name="adj" fmla="val 16667"/>
            </a:avLst>
          </a:prstGeom>
          <a:noFill/>
          <a:ln w="12700" cap="flat" cmpd="sng" algn="ctr">
            <a:solidFill>
              <a:srgbClr val="1179BF"/>
            </a:solidFill>
            <a:prstDash val="solid"/>
          </a:ln>
          <a:effectLst/>
        </p:spPr>
        <p:txBody>
          <a:bodyPr rot="0" spcFirstLastPara="0" vertOverflow="overflow" horzOverflow="overflow" vert="horz" wrap="square" lIns="119963" tIns="119963" rIns="119963" bIns="1199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1200">
                <a:solidFill>
                  <a:srgbClr val="000000"/>
                </a:solidFill>
                <a:latin typeface="Tahoma"/>
                <a:cs typeface="Tahoma"/>
              </a:rPr>
              <a:t>Программа-минимум – соответствие продукции требованиям действующих нормативных актов (ПП 719 и др.)</a:t>
            </a:r>
            <a:endParaRPr/>
          </a:p>
        </p:txBody>
      </p:sp>
      <p:pic>
        <p:nvPicPr>
          <p:cNvPr id="16" name="Picture 23" descr="C:\Users\Tommaso\AppData\Local\Temp\SNAGHTML1709a81.PNG"/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264322" y="1476332"/>
            <a:ext cx="428493" cy="42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3" descr="C:\Users\Tommaso\AppData\Local\Temp\SNAGHTML1709a81.PNG"/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195351" y="3850313"/>
            <a:ext cx="428493" cy="42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3" descr="C:\Users\Tommaso\AppData\Local\Temp\SNAGHTML1709a81.PNG"/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195351" y="5572293"/>
            <a:ext cx="428493" cy="42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3" descr="C:\Users\Tommaso\AppData\Local\Temp\SNAGHTML1709a81.PNG"/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6096001" y="4457299"/>
            <a:ext cx="428493" cy="42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3" descr="C:\Users\Tommaso\AppData\Local\Temp\SNAGHTML1709a81.PNG"/>
          <p:cNvPicPr>
            <a:picLocks noChangeAspect="1" noChangeArrowheads="1"/>
          </p:cNvPicPr>
          <p:nvPr/>
        </p:nvPicPr>
        <p:blipFill>
          <a:blip r:embed="rId2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103047" y="1927491"/>
            <a:ext cx="428493" cy="42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3" descr="C:\Users\Tommaso\AppData\Local\Temp\SNAGHTML1709a81.PNG"/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6103047" y="1576624"/>
            <a:ext cx="428493" cy="42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3" descr="C:\Users\Tommaso\AppData\Local\Temp\SNAGHTML1709a81.PNG"/>
          <p:cNvPicPr>
            <a:picLocks noChangeAspect="1" noChangeArrowheads="1"/>
          </p:cNvPicPr>
          <p:nvPr/>
        </p:nvPicPr>
        <p:blipFill>
          <a:blip r:embed="rId21"/>
          <a:stretch/>
        </p:blipFill>
        <p:spPr bwMode="auto">
          <a:xfrm>
            <a:off x="6114407" y="3049079"/>
            <a:ext cx="428493" cy="42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C:\Users\Tommaso\AppData\Local\Temp\SNAGHTML1709a81.PNG"/>
          <p:cNvPicPr>
            <a:picLocks noChangeAspect="1" noChangeArrowheads="1"/>
          </p:cNvPicPr>
          <p:nvPr/>
        </p:nvPicPr>
        <p:blipFill>
          <a:blip r:embed="rId2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096001" y="3395671"/>
            <a:ext cx="428493" cy="42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3" descr="C:\Users\Tommaso\AppData\Local\Temp\SNAGHTML1709a81.PNG"/>
          <p:cNvPicPr>
            <a:picLocks noChangeAspect="1" noChangeArrowheads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149701" y="5861895"/>
            <a:ext cx="428493" cy="42849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/>
          <p:cNvSpPr txBox="1"/>
          <p:nvPr/>
        </p:nvSpPr>
        <p:spPr bwMode="auto">
          <a:xfrm>
            <a:off x="1147474" y="335668"/>
            <a:ext cx="10000526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ru-RU" sz="3600">
                <a:solidFill>
                  <a:srgbClr val="002060"/>
                </a:solidFill>
                <a:latin typeface="Arial"/>
                <a:cs typeface="Arial"/>
              </a:rPr>
              <a:t>Развитие производства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Google Shape;4748;p10"/>
          <p:cNvSpPr txBox="1"/>
          <p:nvPr/>
        </p:nvSpPr>
        <p:spPr bwMode="auto">
          <a:xfrm>
            <a:off x="265337" y="1338715"/>
            <a:ext cx="3185822" cy="45705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lvl="0" indent="-265748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980"/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Tahoma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lvl="2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Tahoma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274320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2160"/>
              <a:buFont typeface="Tahoma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lvl="5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300" lvl="6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lvl="7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100" lvl="8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934" indent="-179934" defTabSz="1218804">
              <a:spcBef>
                <a:spcPts val="0"/>
              </a:spcBef>
              <a:buSzPts val="1870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Начало производства - 2012</a:t>
            </a:r>
            <a:endParaRPr/>
          </a:p>
          <a:p>
            <a:pPr marL="179934" indent="-179934" defTabSz="1218804">
              <a:spcBef>
                <a:spcPts val="1200"/>
              </a:spcBef>
              <a:buSzPts val="1870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Производятся:</a:t>
            </a:r>
            <a:endParaRPr/>
          </a:p>
          <a:p>
            <a:pPr marL="359864" lvl="1" indent="-180908" defTabSz="1218804">
              <a:spcBef>
                <a:spcPts val="800"/>
              </a:spcBef>
              <a:buClr>
                <a:srgbClr val="00ABE7"/>
              </a:buClr>
              <a:buSzPts val="1700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Клиновые тормозные </a:t>
            </a:r>
            <a:endParaRPr/>
          </a:p>
          <a:p>
            <a:pPr marL="178956" lvl="1" indent="0" defTabSz="1218804">
              <a:spcBef>
                <a:spcPts val="0"/>
              </a:spcBef>
              <a:buClr>
                <a:srgbClr val="00ABE7"/>
              </a:buClr>
              <a:buSzPts val="1700"/>
              <a:buNone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   механизмы</a:t>
            </a:r>
            <a:endParaRPr/>
          </a:p>
          <a:p>
            <a:pPr marL="359866" lvl="1" indent="-180907" defTabSz="1218804">
              <a:spcBef>
                <a:spcPts val="1200"/>
              </a:spcBef>
              <a:buClr>
                <a:srgbClr val="00ABE7"/>
              </a:buClr>
              <a:buSzPts val="1700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Тормозные камеры</a:t>
            </a:r>
            <a:endParaRPr/>
          </a:p>
          <a:p>
            <a:pPr marL="359866" lvl="1" indent="-180907" defTabSz="1218804">
              <a:spcBef>
                <a:spcPts val="1200"/>
              </a:spcBef>
              <a:buClr>
                <a:srgbClr val="00ABE7"/>
              </a:buClr>
              <a:buSzPts val="1700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Энергоаккумуляторы</a:t>
            </a:r>
          </a:p>
          <a:p>
            <a:pPr marL="359866" lvl="1" indent="-180907" defTabSz="1218804">
              <a:spcBef>
                <a:spcPts val="1200"/>
              </a:spcBef>
              <a:buClr>
                <a:srgbClr val="00ABE7"/>
              </a:buClr>
              <a:buSzPts val="1700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Краны уровня пола</a:t>
            </a:r>
            <a:endParaRPr/>
          </a:p>
        </p:txBody>
      </p:sp>
      <p:sp>
        <p:nvSpPr>
          <p:cNvPr id="24" name="Google Shape;4749;p10"/>
          <p:cNvSpPr txBox="1"/>
          <p:nvPr/>
        </p:nvSpPr>
        <p:spPr bwMode="auto">
          <a:xfrm>
            <a:off x="265336" y="895570"/>
            <a:ext cx="5470425" cy="3391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342900" lvl="0" indent="-171450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090"/>
              <a:buFont typeface="Arial"/>
              <a:buNone/>
              <a:defRPr sz="1450" b="1">
                <a:solidFill>
                  <a:schemeClr val="lt2"/>
                </a:solidFill>
                <a:latin typeface="Arial Narrow"/>
                <a:ea typeface="Arial Narrow"/>
                <a:cs typeface="Arial Narrow"/>
              </a:defRPr>
            </a:lvl1pPr>
            <a:lvl2pPr marL="685800" lvl="1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Tahoma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lvl="2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Tahoma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274320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2160"/>
              <a:buFont typeface="Tahoma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lvl="5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300" lvl="6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lvl="7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100" lvl="8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0"/>
              </a:spcBef>
              <a:defRPr/>
            </a:pPr>
            <a:r>
              <a:rPr lang="ru-RU" sz="1900">
                <a:solidFill>
                  <a:srgbClr val="1179BF"/>
                </a:solidFill>
              </a:rPr>
              <a:t>Миасс, Челябинская обл.</a:t>
            </a:r>
            <a:endParaRPr/>
          </a:p>
        </p:txBody>
      </p:sp>
      <p:sp>
        <p:nvSpPr>
          <p:cNvPr id="25" name="Google Shape;4750;p10"/>
          <p:cNvSpPr txBox="1"/>
          <p:nvPr/>
        </p:nvSpPr>
        <p:spPr bwMode="auto">
          <a:xfrm>
            <a:off x="3414897" y="1338715"/>
            <a:ext cx="4125007" cy="45705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lvl="0" indent="-260509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870"/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52413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ahoma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lvl="2" indent="-252413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ahoma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274320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2160"/>
              <a:buFont typeface="Tahoma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lvl="5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300" lvl="6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lvl="7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100" lvl="8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934" indent="-179934" defTabSz="1218804">
              <a:spcBef>
                <a:spcPts val="0"/>
              </a:spcBef>
              <a:buClr>
                <a:srgbClr val="00ABE7"/>
              </a:buClr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Начало производства - 2019</a:t>
            </a:r>
            <a:endParaRPr/>
          </a:p>
          <a:p>
            <a:pPr marL="179934" indent="-179934" defTabSz="1218804">
              <a:spcBef>
                <a:spcPts val="1200"/>
              </a:spcBef>
              <a:buClr>
                <a:srgbClr val="00ABE7"/>
              </a:buClr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Производятся:</a:t>
            </a:r>
            <a:endParaRPr/>
          </a:p>
          <a:p>
            <a:pPr marL="359883" lvl="1" indent="-180916" defTabSz="1218804">
              <a:spcBef>
                <a:spcPts val="600"/>
              </a:spcBef>
              <a:spcAft>
                <a:spcPts val="600"/>
              </a:spcAft>
              <a:buClr>
                <a:srgbClr val="007339"/>
              </a:buClr>
              <a:buSzPct val="100000"/>
              <a:buFont typeface="Arial"/>
              <a:buChar char="–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Модуляторы грузов. АБС</a:t>
            </a:r>
            <a:endParaRPr/>
          </a:p>
          <a:p>
            <a:pPr marL="359883" lvl="1" indent="-180916" defTabSz="1218804">
              <a:spcBef>
                <a:spcPts val="600"/>
              </a:spcBef>
              <a:spcAft>
                <a:spcPts val="600"/>
              </a:spcAft>
              <a:buClr>
                <a:srgbClr val="007339"/>
              </a:buClr>
              <a:buSzPct val="100000"/>
              <a:buFont typeface="Arial"/>
              <a:buChar char="–"/>
              <a:defRPr/>
            </a:pPr>
            <a:r>
              <a:rPr lang="en-US" sz="1600">
                <a:solidFill>
                  <a:srgbClr val="000000"/>
                </a:solidFill>
                <a:latin typeface="Tahoma"/>
              </a:rPr>
              <a:t>TEBS – э</a:t>
            </a:r>
            <a:r>
              <a:rPr lang="ru-RU" sz="1600">
                <a:solidFill>
                  <a:srgbClr val="000000"/>
                </a:solidFill>
                <a:latin typeface="Tahoma"/>
              </a:rPr>
              <a:t>лектронно-пневм. тормозная система прицепа</a:t>
            </a:r>
            <a:endParaRPr/>
          </a:p>
          <a:p>
            <a:pPr marL="359883" lvl="1" indent="-180916" defTabSz="1218804">
              <a:spcBef>
                <a:spcPts val="600"/>
              </a:spcBef>
              <a:spcAft>
                <a:spcPts val="600"/>
              </a:spcAft>
              <a:buClr>
                <a:srgbClr val="007339"/>
              </a:buClr>
              <a:buSzPct val="100000"/>
              <a:buFont typeface="Arial"/>
              <a:buChar char="–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Пневматические дисковые тормоза</a:t>
            </a:r>
            <a:endParaRPr lang="en" sz="1600">
              <a:solidFill>
                <a:srgbClr val="000000"/>
              </a:solidFill>
              <a:latin typeface="Tahoma"/>
            </a:endParaRPr>
          </a:p>
          <a:p>
            <a:pPr marL="359883" lvl="1" indent="-180916" defTabSz="1218804">
              <a:spcBef>
                <a:spcPts val="600"/>
              </a:spcBef>
              <a:spcAft>
                <a:spcPts val="600"/>
              </a:spcAft>
              <a:buClr>
                <a:srgbClr val="007339"/>
              </a:buClr>
              <a:buSzPct val="100000"/>
              <a:buFont typeface="Arial"/>
              <a:buChar char="–"/>
              <a:defRPr/>
            </a:pPr>
            <a:endParaRPr lang="ru-RU" sz="1600">
              <a:solidFill>
                <a:srgbClr val="000000"/>
              </a:solidFill>
              <a:latin typeface="Tahoma"/>
            </a:endParaRPr>
          </a:p>
          <a:p>
            <a:pPr marL="179934" indent="-179934" defTabSz="1218804">
              <a:spcBef>
                <a:spcPts val="1200"/>
              </a:spcBef>
              <a:buClr>
                <a:srgbClr val="00ABE7"/>
              </a:buClr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Планы развития</a:t>
            </a:r>
            <a:endParaRPr/>
          </a:p>
          <a:p>
            <a:pPr marL="359866" lvl="1" indent="-180907" defTabSz="1218804">
              <a:spcBef>
                <a:spcPts val="1200"/>
              </a:spcBef>
              <a:buClr>
                <a:srgbClr val="00ABE7"/>
              </a:buClr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Компоненты </a:t>
            </a:r>
            <a:r>
              <a:rPr lang="en" sz="1600">
                <a:solidFill>
                  <a:srgbClr val="000000"/>
                </a:solidFill>
                <a:latin typeface="Tahoma"/>
              </a:rPr>
              <a:t>ABS, EBS</a:t>
            </a:r>
            <a:r>
              <a:rPr lang="ru-RU" sz="1600">
                <a:solidFill>
                  <a:srgbClr val="000000"/>
                </a:solidFill>
                <a:latin typeface="Tahoma"/>
              </a:rPr>
              <a:t>, тормозные камеры и энергоаккумуляторы для дисковых и барабанных тормозов, клапаны ПБС</a:t>
            </a:r>
            <a:r>
              <a:rPr lang="en-US" sz="1600">
                <a:solidFill>
                  <a:srgbClr val="000000"/>
                </a:solidFill>
                <a:latin typeface="Tahoma"/>
              </a:rPr>
              <a:t> </a:t>
            </a:r>
            <a:r>
              <a:rPr lang="ru-RU" sz="1600">
                <a:solidFill>
                  <a:srgbClr val="000000"/>
                </a:solidFill>
                <a:latin typeface="Tahoma"/>
              </a:rPr>
              <a:t>и др.</a:t>
            </a:r>
            <a:endParaRPr/>
          </a:p>
        </p:txBody>
      </p:sp>
      <p:sp>
        <p:nvSpPr>
          <p:cNvPr id="26" name="Google Shape;4751;p10"/>
          <p:cNvSpPr txBox="1"/>
          <p:nvPr/>
        </p:nvSpPr>
        <p:spPr bwMode="auto">
          <a:xfrm>
            <a:off x="3414897" y="895570"/>
            <a:ext cx="4125007" cy="3237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342900" lvl="0" indent="-171450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090"/>
              <a:buFont typeface="Arial"/>
              <a:buNone/>
              <a:defRPr sz="1450" b="1">
                <a:solidFill>
                  <a:schemeClr val="dk2"/>
                </a:solidFill>
                <a:latin typeface="Arial Narrow"/>
                <a:ea typeface="Arial Narrow"/>
                <a:cs typeface="Arial Narrow"/>
              </a:defRPr>
            </a:lvl1pPr>
            <a:lvl2pPr marL="685800" lvl="1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Tahoma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lvl="2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Tahoma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274320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2160"/>
              <a:buFont typeface="Tahoma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lvl="5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300" lvl="6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lvl="7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100" lvl="8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0"/>
              </a:spcBef>
              <a:defRPr/>
            </a:pPr>
            <a:r>
              <a:rPr lang="ru-RU" sz="1900">
                <a:solidFill>
                  <a:srgbClr val="00ABE7"/>
                </a:solidFill>
              </a:rPr>
              <a:t>Набережные Челны, Респ. Татарстан</a:t>
            </a:r>
            <a:endParaRPr/>
          </a:p>
        </p:txBody>
      </p:sp>
      <p:pic>
        <p:nvPicPr>
          <p:cNvPr id="29" name="Google Shape;4755;p10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69933" y="4290706"/>
            <a:ext cx="1436897" cy="12298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0" name="Google Shape;4756;p10" descr="ABS-SMV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6169076" y="1985720"/>
            <a:ext cx="289400" cy="385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686858" y="6569"/>
            <a:ext cx="1496533" cy="597846"/>
          </a:xfrm>
          <a:prstGeom prst="rect">
            <a:avLst/>
          </a:prstGeom>
        </p:spPr>
      </p:pic>
      <p:pic>
        <p:nvPicPr>
          <p:cNvPr id="41" name="Picture 9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7333513" y="3434926"/>
            <a:ext cx="591087" cy="604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1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38559" y="2404444"/>
            <a:ext cx="655207" cy="706729"/>
          </a:xfrm>
          <a:prstGeom prst="rect">
            <a:avLst/>
          </a:prstGeom>
        </p:spPr>
      </p:pic>
      <p:pic>
        <p:nvPicPr>
          <p:cNvPr id="43" name="Google Shape;4769;p10" descr="2K Modulator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6358847" y="5452225"/>
            <a:ext cx="620487" cy="4601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44" name="Google Shape;4768;p10" descr="1K Modulator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5516278" y="5649404"/>
            <a:ext cx="696698" cy="5110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2" name="Google Shape;446;p86" descr="Картинки по запросу &quot;464 100 006 0&quot;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2159491" y="4755272"/>
            <a:ext cx="713889" cy="505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749;p10"/>
          <p:cNvSpPr txBox="1"/>
          <p:nvPr/>
        </p:nvSpPr>
        <p:spPr bwMode="auto">
          <a:xfrm>
            <a:off x="8575777" y="899606"/>
            <a:ext cx="5470425" cy="3391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342900" lvl="0" indent="-171450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090"/>
              <a:buFont typeface="Arial"/>
              <a:buNone/>
              <a:defRPr sz="1450" b="1">
                <a:solidFill>
                  <a:schemeClr val="lt2"/>
                </a:solidFill>
                <a:latin typeface="Arial Narrow"/>
                <a:ea typeface="Arial Narrow"/>
                <a:cs typeface="Arial Narrow"/>
              </a:defRPr>
            </a:lvl1pPr>
            <a:lvl2pPr marL="685800" lvl="1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Tahoma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lvl="2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Tahoma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274320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2160"/>
              <a:buFont typeface="Tahoma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lvl="5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300" lvl="6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lvl="7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100" lvl="8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0"/>
              </a:spcBef>
              <a:defRPr/>
            </a:pPr>
            <a:r>
              <a:rPr lang="ru-RU" sz="1900">
                <a:solidFill>
                  <a:schemeClr val="bg2">
                    <a:lumMod val="50000"/>
                  </a:schemeClr>
                </a:solidFill>
              </a:rPr>
              <a:t>Заволжье, Нижегородская обл.</a:t>
            </a:r>
            <a:endParaRPr/>
          </a:p>
        </p:txBody>
      </p:sp>
      <p:sp>
        <p:nvSpPr>
          <p:cNvPr id="4" name="Google Shape;4748;p10"/>
          <p:cNvSpPr txBox="1"/>
          <p:nvPr/>
        </p:nvSpPr>
        <p:spPr bwMode="auto">
          <a:xfrm>
            <a:off x="8563039" y="1381326"/>
            <a:ext cx="3094145" cy="47708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42900" lvl="0" indent="-265748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980"/>
              <a:buFont typeface="Arial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Tahoma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lvl="2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1800"/>
              <a:buFont typeface="Tahoma"/>
              <a:buChar char="–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274320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tx2"/>
              </a:buClr>
              <a:buSzPts val="2160"/>
              <a:buFont typeface="Tahoma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257175" algn="l" defTabSz="91440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lvl="5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0300" lvl="6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lvl="7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86100" lvl="8" indent="-257175" algn="l" defTabSz="91440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934" indent="-179934" defTabSz="1218804">
              <a:spcBef>
                <a:spcPts val="0"/>
              </a:spcBef>
              <a:buSzPts val="1870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Запуск производства – 1кв 2025</a:t>
            </a:r>
            <a:endParaRPr/>
          </a:p>
          <a:p>
            <a:pPr marL="179934" indent="-179934" defTabSz="1218804">
              <a:spcBef>
                <a:spcPts val="1200"/>
              </a:spcBef>
              <a:buSzPts val="1870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Механическая обработка деталей для собственных производств</a:t>
            </a:r>
            <a:endParaRPr/>
          </a:p>
          <a:p>
            <a:pPr marL="359864" lvl="1" indent="-180908" defTabSz="1218804">
              <a:spcBef>
                <a:spcPts val="1200"/>
              </a:spcBef>
              <a:buClr>
                <a:srgbClr val="00ABE7"/>
              </a:buClr>
              <a:buSzPts val="1700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Алюминиевые детали модуляторов АБС, кранов уровня пола</a:t>
            </a:r>
            <a:r>
              <a:rPr lang="en-US" sz="1600">
                <a:solidFill>
                  <a:srgbClr val="000000"/>
                </a:solidFill>
                <a:latin typeface="Tahoma"/>
              </a:rPr>
              <a:t>,</a:t>
            </a:r>
            <a:r>
              <a:rPr lang="ru-RU" sz="1600">
                <a:solidFill>
                  <a:srgbClr val="000000"/>
                </a:solidFill>
                <a:latin typeface="Tahoma"/>
              </a:rPr>
              <a:t> T</a:t>
            </a:r>
            <a:r>
              <a:rPr lang="en-US" sz="1600">
                <a:solidFill>
                  <a:srgbClr val="000000"/>
                </a:solidFill>
                <a:latin typeface="Tahoma"/>
              </a:rPr>
              <a:t>EBS</a:t>
            </a:r>
            <a:r>
              <a:rPr lang="ru-RU" sz="1600">
                <a:solidFill>
                  <a:srgbClr val="000000"/>
                </a:solidFill>
                <a:latin typeface="Tahoma"/>
              </a:rPr>
              <a:t> и др.</a:t>
            </a:r>
            <a:r>
              <a:rPr lang="en-US" sz="1600">
                <a:solidFill>
                  <a:srgbClr val="000000"/>
                </a:solidFill>
                <a:latin typeface="Tahoma"/>
              </a:rPr>
              <a:t> </a:t>
            </a:r>
            <a:endParaRPr lang="ru-RU" sz="1600">
              <a:solidFill>
                <a:srgbClr val="000000"/>
              </a:solidFill>
              <a:latin typeface="Tahoma"/>
            </a:endParaRPr>
          </a:p>
          <a:p>
            <a:pPr marL="359866" lvl="1" indent="-180907" defTabSz="1218804">
              <a:spcBef>
                <a:spcPts val="1200"/>
              </a:spcBef>
              <a:buClr>
                <a:srgbClr val="00ABE7"/>
              </a:buClr>
              <a:buSzPts val="1700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Чугунные детали дисковых тормозов</a:t>
            </a:r>
            <a:endParaRPr/>
          </a:p>
          <a:p>
            <a:pPr marL="179934" indent="-179934" defTabSz="1218804">
              <a:spcBef>
                <a:spcPts val="1200"/>
              </a:spcBef>
              <a:buSzPts val="1870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Высокопроизводительные многоосевые обрабатывающие центры </a:t>
            </a:r>
            <a:r>
              <a:rPr lang="en-US" sz="1600">
                <a:solidFill>
                  <a:srgbClr val="000000"/>
                </a:solidFill>
                <a:latin typeface="Tahoma"/>
              </a:rPr>
              <a:t>Chiron и</a:t>
            </a:r>
            <a:r>
              <a:rPr lang="ru-RU" sz="1600">
                <a:solidFill>
                  <a:srgbClr val="000000"/>
                </a:solidFill>
                <a:latin typeface="Tahoma"/>
              </a:rPr>
              <a:t> вспомогательное оборудование</a:t>
            </a:r>
            <a:endParaRPr/>
          </a:p>
          <a:p>
            <a:pPr marL="179934" indent="-179934" defTabSz="1218804">
              <a:spcBef>
                <a:spcPts val="1200"/>
              </a:spcBef>
              <a:buSzPts val="1870"/>
              <a:defRPr/>
            </a:pPr>
            <a:r>
              <a:rPr lang="ru-RU" sz="1600">
                <a:solidFill>
                  <a:srgbClr val="000000"/>
                </a:solidFill>
                <a:latin typeface="Tahoma"/>
              </a:rPr>
              <a:t>Технологический уровень не хуже W</a:t>
            </a:r>
            <a:r>
              <a:rPr lang="en-US" sz="1600">
                <a:solidFill>
                  <a:srgbClr val="000000"/>
                </a:solidFill>
                <a:latin typeface="Tahoma"/>
              </a:rPr>
              <a:t>ABCO</a:t>
            </a:r>
            <a:endParaRPr lang="en" sz="16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5014805" y="2672927"/>
            <a:ext cx="1496533" cy="369165"/>
          </a:xfrm>
          <a:prstGeom prst="rect">
            <a:avLst/>
          </a:prstGeom>
          <a:noFill/>
        </p:spPr>
        <p:txBody>
          <a:bodyPr wrap="square" lIns="121881" tIns="60940" rIns="121881" bIns="60940">
            <a:spAutoFit/>
          </a:bodyPr>
          <a:lstStyle/>
          <a:p>
            <a:pPr algn="ctr">
              <a:defRPr/>
            </a:pPr>
            <a:r>
              <a:rPr lang="en-US" sz="1600">
                <a:ln w="0"/>
                <a:solidFill>
                  <a:srgbClr val="00B050"/>
                </a:solidFill>
              </a:rPr>
              <a:t>Н</a:t>
            </a:r>
            <a:r>
              <a:rPr lang="ru-RU" sz="1600">
                <a:ln w="0"/>
                <a:solidFill>
                  <a:srgbClr val="00B050"/>
                </a:solidFill>
              </a:rPr>
              <a:t>ОВОЕ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78197" y="3893806"/>
            <a:ext cx="2772757" cy="369165"/>
          </a:xfrm>
          <a:prstGeom prst="rect">
            <a:avLst/>
          </a:prstGeom>
          <a:noFill/>
        </p:spPr>
        <p:txBody>
          <a:bodyPr wrap="square" lIns="121881" tIns="60940" rIns="121881" bIns="60940">
            <a:spAutoFit/>
          </a:bodyPr>
          <a:lstStyle/>
          <a:p>
            <a:pPr algn="ctr">
              <a:defRPr/>
            </a:pPr>
            <a:r>
              <a:rPr lang="ru-RU" sz="1600">
                <a:ln w="0"/>
                <a:solidFill>
                  <a:srgbClr val="0070C0"/>
                </a:solidFill>
              </a:rPr>
              <a:t>ПЕРЕЗАПУЩЕНО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745528" y="3092870"/>
            <a:ext cx="1496533" cy="369165"/>
          </a:xfrm>
          <a:prstGeom prst="rect">
            <a:avLst/>
          </a:prstGeom>
          <a:noFill/>
        </p:spPr>
        <p:txBody>
          <a:bodyPr wrap="square" lIns="121881" tIns="60940" rIns="121881" bIns="60940">
            <a:spAutoFit/>
          </a:bodyPr>
          <a:lstStyle/>
          <a:p>
            <a:pPr algn="ctr">
              <a:defRPr/>
            </a:pPr>
            <a:r>
              <a:rPr lang="en-US" sz="1600">
                <a:ln w="0"/>
                <a:solidFill>
                  <a:srgbClr val="00B050"/>
                </a:solidFill>
              </a:rPr>
              <a:t>Н</a:t>
            </a:r>
            <a:r>
              <a:rPr lang="ru-RU" sz="1600">
                <a:ln w="0"/>
                <a:solidFill>
                  <a:srgbClr val="00B050"/>
                </a:solidFill>
              </a:rPr>
              <a:t>ОВОЕ</a:t>
            </a:r>
            <a:endParaRPr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736482" y="5062658"/>
            <a:ext cx="1496533" cy="369165"/>
          </a:xfrm>
          <a:prstGeom prst="rect">
            <a:avLst/>
          </a:prstGeom>
          <a:noFill/>
        </p:spPr>
        <p:txBody>
          <a:bodyPr wrap="square" lIns="121881" tIns="60940" rIns="121881" bIns="60940">
            <a:spAutoFit/>
          </a:bodyPr>
          <a:lstStyle/>
          <a:p>
            <a:pPr algn="ctr">
              <a:defRPr/>
            </a:pPr>
            <a:r>
              <a:rPr lang="en-US" sz="1600">
                <a:ln w="0"/>
                <a:solidFill>
                  <a:srgbClr val="00B050"/>
                </a:solidFill>
              </a:rPr>
              <a:t>Н</a:t>
            </a:r>
            <a:r>
              <a:rPr lang="ru-RU" sz="1600">
                <a:ln w="0"/>
                <a:solidFill>
                  <a:srgbClr val="00B050"/>
                </a:solidFill>
              </a:rPr>
              <a:t>ОВОЕ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877368" y="1993646"/>
            <a:ext cx="2915062" cy="369165"/>
          </a:xfrm>
          <a:prstGeom prst="rect">
            <a:avLst/>
          </a:prstGeom>
          <a:noFill/>
        </p:spPr>
        <p:txBody>
          <a:bodyPr wrap="square" lIns="121881" tIns="60940" rIns="121881" bIns="60940">
            <a:spAutoFit/>
          </a:bodyPr>
          <a:lstStyle/>
          <a:p>
            <a:pPr algn="ctr">
              <a:defRPr/>
            </a:pPr>
            <a:r>
              <a:rPr lang="ru-RU" sz="1600">
                <a:ln w="0"/>
                <a:solidFill>
                  <a:srgbClr val="0070C0"/>
                </a:solidFill>
              </a:rPr>
              <a:t>ПЕРЕЗАПУЩЕНО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4536246" y="3435989"/>
            <a:ext cx="1963407" cy="35523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 bwMode="auto">
          <a:xfrm>
            <a:off x="10712435" y="1528656"/>
            <a:ext cx="1496533" cy="369165"/>
          </a:xfrm>
          <a:prstGeom prst="rect">
            <a:avLst/>
          </a:prstGeom>
          <a:noFill/>
        </p:spPr>
        <p:txBody>
          <a:bodyPr wrap="square" lIns="121881" tIns="60940" rIns="121881" bIns="60940">
            <a:spAutoFit/>
          </a:bodyPr>
          <a:lstStyle/>
          <a:p>
            <a:pPr algn="ctr">
              <a:defRPr/>
            </a:pPr>
            <a:r>
              <a:rPr lang="en-US" sz="1600">
                <a:ln w="0"/>
                <a:solidFill>
                  <a:srgbClr val="00B050"/>
                </a:solidFill>
              </a:rPr>
              <a:t>Н</a:t>
            </a:r>
            <a:r>
              <a:rPr lang="ru-RU" sz="1600">
                <a:ln w="0"/>
                <a:solidFill>
                  <a:srgbClr val="00B050"/>
                </a:solidFill>
              </a:rPr>
              <a:t>ОВОЕ</a:t>
            </a:r>
            <a:endParaRPr/>
          </a:p>
        </p:txBody>
      </p:sp>
      <p:pic>
        <p:nvPicPr>
          <p:cNvPr id="13" name="Объект 18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753773" y="5291630"/>
            <a:ext cx="494706" cy="6596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4156875" y="5816909"/>
            <a:ext cx="745015" cy="369218"/>
          </a:xfrm>
          <a:prstGeom prst="rect">
            <a:avLst/>
          </a:prstGeom>
        </p:spPr>
      </p:pic>
      <p:pic>
        <p:nvPicPr>
          <p:cNvPr id="15" name="Объект 24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4810199" y="5389169"/>
            <a:ext cx="693958" cy="5204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11231969" y="4724533"/>
            <a:ext cx="979576" cy="1092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/>
          <p:cNvSpPr txBox="1"/>
          <p:nvPr/>
        </p:nvSpPr>
        <p:spPr bwMode="auto">
          <a:xfrm>
            <a:off x="1016846" y="142248"/>
            <a:ext cx="10000526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002060"/>
                </a:solidFill>
                <a:latin typeface="Arial"/>
                <a:cs typeface="Arial"/>
              </a:rPr>
              <a:t>Три производственных площадки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 bwMode="auto">
          <a:xfrm>
            <a:off x="2699404" y="1786472"/>
            <a:ext cx="8507392" cy="39703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numCol="1" rtlCol="0" anchor="ctr" anchorCtr="0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bg1"/>
                </a:solidFill>
                <a:latin typeface="Arial"/>
                <a:cs typeface="Arial"/>
              </a:rPr>
              <a:t>Серийное производство</a:t>
            </a:r>
            <a:endParaRPr/>
          </a:p>
          <a:p>
            <a:pPr>
              <a:defRPr/>
            </a:pPr>
            <a:endParaRPr lang="ru-RU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Модулятор АБС – с 2019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Блок управления – с 2023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Датчики и втулки – 2025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Клапан ПБС – 2025</a:t>
            </a:r>
            <a:endParaRPr/>
          </a:p>
          <a:p>
            <a:pPr>
              <a:defRPr/>
            </a:pPr>
            <a:endParaRPr lang="ru-RU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b="1">
                <a:solidFill>
                  <a:schemeClr val="bg1"/>
                </a:solidFill>
                <a:latin typeface="Arial"/>
                <a:cs typeface="Arial"/>
              </a:rPr>
              <a:t>Постановление Правительства №719</a:t>
            </a:r>
            <a:endParaRPr/>
          </a:p>
          <a:p>
            <a:pPr>
              <a:defRPr/>
            </a:pPr>
            <a:endParaRPr lang="ru-RU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До 316 баллов по версии Постановления от марта 2024, ужесточённые требования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143 балла уже доступны в 2024, остальные – в 2025-2026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Для выполнения новых требований необходимы инвестиции - осуществляются</a:t>
            </a:r>
            <a:endParaRPr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>
            <a:alphaModFix/>
          </a:blip>
          <a:srcRect l="3398" t="10786" r="6647" b="4230"/>
          <a:stretch/>
        </p:blipFill>
        <p:spPr bwMode="auto">
          <a:xfrm>
            <a:off x="10758800" y="1666004"/>
            <a:ext cx="1072158" cy="658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2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98221" y="1556222"/>
            <a:ext cx="1129811" cy="93064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9" name="Рисунок 4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813667" y="1601431"/>
            <a:ext cx="641941" cy="885437"/>
          </a:xfrm>
          <a:prstGeom prst="rect">
            <a:avLst/>
          </a:prstGeom>
        </p:spPr>
      </p:pic>
      <p:pic>
        <p:nvPicPr>
          <p:cNvPr id="44" name="image353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741243" y="2486868"/>
            <a:ext cx="474751" cy="773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60255" y="3429000"/>
            <a:ext cx="1759942" cy="250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 bwMode="auto">
          <a:xfrm>
            <a:off x="1095737" y="192868"/>
            <a:ext cx="10000526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002060"/>
                </a:solidFill>
                <a:latin typeface="Arial"/>
                <a:cs typeface="Arial"/>
              </a:rPr>
              <a:t>Российская система </a:t>
            </a:r>
            <a:r>
              <a:rPr lang="ru-RU" sz="3600" b="1" dirty="0">
                <a:solidFill>
                  <a:srgbClr val="002060"/>
                </a:solidFill>
                <a:latin typeface="Arial"/>
                <a:cs typeface="Arial"/>
              </a:rPr>
              <a:t>АБС/ПБС</a:t>
            </a:r>
          </a:p>
        </p:txBody>
      </p:sp>
      <p:pic>
        <p:nvPicPr>
          <p:cNvPr id="40" name="Рисунок 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rot="5400000">
            <a:off x="9583503" y="2738281"/>
            <a:ext cx="238321" cy="349263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 bwMode="auto">
          <a:xfrm>
            <a:off x="44256" y="3307490"/>
            <a:ext cx="2751375" cy="3074428"/>
            <a:chOff x="1881" y="3514131"/>
            <a:chExt cx="2751375" cy="307442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881" y="3514131"/>
              <a:ext cx="2751375" cy="307442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7" name="Прямоугольник 36"/>
            <p:cNvSpPr/>
            <p:nvPr/>
          </p:nvSpPr>
          <p:spPr bwMode="auto">
            <a:xfrm>
              <a:off x="44257" y="3710242"/>
              <a:ext cx="388697" cy="49621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19963" tIns="119963" rIns="119963" bIns="1199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>
                <a:spcAft>
                  <a:spcPts val="0"/>
                </a:spcAft>
                <a:defRPr/>
              </a:pPr>
              <a:endParaRPr lang="ru-RU" sz="160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777" y="948350"/>
            <a:ext cx="1438027" cy="13713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92011" y="3429000"/>
            <a:ext cx="1535443" cy="10836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 bwMode="auto">
          <a:xfrm>
            <a:off x="1419943" y="79649"/>
            <a:ext cx="10945368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2060"/>
                </a:solidFill>
                <a:latin typeface="Arial"/>
                <a:cs typeface="Arial"/>
              </a:rPr>
              <a:t>TEBS</a:t>
            </a:r>
            <a:r>
              <a:rPr lang="ru-RU" sz="3600" dirty="0">
                <a:solidFill>
                  <a:srgbClr val="002060"/>
                </a:solidFill>
                <a:latin typeface="Arial"/>
                <a:cs typeface="Arial"/>
              </a:rPr>
              <a:t> – электронно-пневматическая тормозная система прицепа</a:t>
            </a:r>
            <a:endParaRPr dirty="0"/>
          </a:p>
        </p:txBody>
      </p:sp>
      <p:sp>
        <p:nvSpPr>
          <p:cNvPr id="16" name="TextBox 15"/>
          <p:cNvSpPr txBox="1"/>
          <p:nvPr/>
        </p:nvSpPr>
        <p:spPr bwMode="auto">
          <a:xfrm>
            <a:off x="2627454" y="1682642"/>
            <a:ext cx="9221646" cy="44319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numCol="1" rtlCol="0" anchor="ctr" anchorCtr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Разработана и построена силами российских специалистов высокотехнологичная, гарантирующая качество продукции производственная линия стоимостью 100 млн. руб. (за счёт собственных средств)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ru-RU" sz="80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Полная высокотехнологичная сборка, настройка, полностью компьютеризизированный автоматический контроль пневматической и электрической части, соответствие разделу 3 ПП719 – август 2024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ru-RU" sz="80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Формирование набора клиентских параметров на основе тормозного расчёта в программном обеспечении, разработанном нашими специалистами, и загрузка их в блок управления у потребителей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ru-RU" sz="80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Кабели подключения периферии – август 2024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ru-RU" sz="80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Алюминиевые детали (литьё и мех. обработка) – 2025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ru-RU" sz="80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Электронная плата с российским ПО (алгоритмы АБС, функции и пр.) – 2026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ru-RU" sz="80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bg1"/>
                </a:solidFill>
                <a:latin typeface="Arial"/>
                <a:cs typeface="Arial"/>
              </a:rPr>
              <a:t>Полный набор российских компонентов – 2026</a:t>
            </a:r>
            <a:endParaRPr lang="ru-RU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1" name="Группа 10"/>
          <p:cNvGrpSpPr/>
          <p:nvPr/>
        </p:nvGrpSpPr>
        <p:grpSpPr bwMode="auto">
          <a:xfrm>
            <a:off x="455992" y="1622716"/>
            <a:ext cx="3038432" cy="1960744"/>
            <a:chOff x="1594680" y="1595604"/>
            <a:chExt cx="3038432" cy="1960744"/>
          </a:xfrm>
        </p:grpSpPr>
        <p:pic>
          <p:nvPicPr>
            <p:cNvPr id="5" name="Picture 11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 rot="2287473">
              <a:off x="2182350" y="1595604"/>
              <a:ext cx="2021613" cy="1960744"/>
            </a:xfrm>
            <a:prstGeom prst="rect">
              <a:avLst/>
            </a:prstGeom>
            <a:effectLst>
              <a:outerShdw blurRad="215900" dist="63500" dir="81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 Box 69"/>
            <p:cNvSpPr txBox="1">
              <a:spLocks noChangeArrowheads="1"/>
            </p:cNvSpPr>
            <p:nvPr/>
          </p:nvSpPr>
          <p:spPr bwMode="auto">
            <a:xfrm rot="21055338">
              <a:off x="1594680" y="1837934"/>
              <a:ext cx="3038432" cy="1383984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rgbClr val="FFFFFF"/>
              </a:glow>
            </a:effectLst>
          </p:spPr>
          <p:txBody>
            <a:bodyPr wrap="square" lIns="90980" tIns="45537" rIns="90980" bIns="45537">
              <a:spAutoFit/>
            </a:bodyPr>
            <a:lstStyle>
              <a:lvl1pPr marL="231775" indent="-231775">
                <a:defRPr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marL="0" indent="0" algn="ctr" defTabSz="909659">
                <a:defRPr/>
              </a:pPr>
              <a:r>
                <a:rPr lang="en-US" sz="1600" b="1" i="1" dirty="0" err="1">
                  <a:solidFill>
                    <a:srgbClr val="7A5D00"/>
                  </a:solidFill>
                </a:rPr>
                <a:t>П</a:t>
              </a:r>
              <a:r>
                <a:rPr lang="ru-RU" sz="1600" b="1" i="1" dirty="0">
                  <a:solidFill>
                    <a:srgbClr val="7A5D00"/>
                  </a:solidFill>
                </a:rPr>
                <a:t>П</a:t>
              </a:r>
              <a:r>
                <a:rPr lang="en-US" sz="1600" b="1" i="1" dirty="0">
                  <a:solidFill>
                    <a:srgbClr val="7A5D00"/>
                  </a:solidFill>
                </a:rPr>
                <a:t> </a:t>
              </a:r>
              <a:r>
                <a:rPr lang="ru-RU" sz="1600" b="1" i="1" dirty="0">
                  <a:solidFill>
                    <a:srgbClr val="7A5D00"/>
                  </a:solidFill>
                </a:rPr>
                <a:t>719:</a:t>
              </a:r>
              <a:r>
                <a:rPr lang="en-US" sz="1600" b="1" i="1" dirty="0">
                  <a:solidFill>
                    <a:srgbClr val="7A5D00"/>
                  </a:solidFill>
                </a:rPr>
                <a:t> </a:t>
              </a:r>
              <a:endParaRPr dirty="0"/>
            </a:p>
            <a:p>
              <a:pPr marL="0" indent="0" algn="ctr" defTabSz="909659">
                <a:defRPr/>
              </a:pPr>
              <a:r>
                <a:rPr lang="ru-RU" sz="2000" b="1" i="1" dirty="0">
                  <a:solidFill>
                    <a:srgbClr val="00ABE7"/>
                  </a:solidFill>
                </a:rPr>
                <a:t>12 баллов</a:t>
              </a:r>
              <a:endParaRPr lang="ru-RU" sz="1600" b="1" i="1" dirty="0">
                <a:solidFill>
                  <a:srgbClr val="7A5D00"/>
                </a:solidFill>
                <a:latin typeface="Calibri"/>
                <a:cs typeface="Arial"/>
              </a:endParaRPr>
            </a:p>
            <a:p>
              <a:pPr marL="0" indent="0" algn="ctr" defTabSz="909659">
                <a:defRPr/>
              </a:pPr>
              <a:r>
                <a:rPr lang="ru-RU" sz="1600" b="1" i="1" dirty="0">
                  <a:solidFill>
                    <a:srgbClr val="7A5D00"/>
                  </a:solidFill>
                  <a:latin typeface="Calibri"/>
                  <a:cs typeface="Arial"/>
                </a:rPr>
                <a:t>Крайне </a:t>
              </a:r>
              <a:endParaRPr dirty="0"/>
            </a:p>
            <a:p>
              <a:pPr marL="0" indent="0" algn="ctr" defTabSz="909659">
                <a:defRPr/>
              </a:pPr>
              <a:r>
                <a:rPr lang="ru-RU" sz="1600" b="1" i="1" dirty="0">
                  <a:solidFill>
                    <a:srgbClr val="7A5D00"/>
                  </a:solidFill>
                  <a:latin typeface="Calibri"/>
                  <a:cs typeface="Arial"/>
                </a:rPr>
                <a:t>востребованный </a:t>
              </a:r>
              <a:br>
                <a:rPr lang="ru-RU" sz="1600" b="1" i="1" dirty="0">
                  <a:solidFill>
                    <a:srgbClr val="7A5D00"/>
                  </a:solidFill>
                  <a:latin typeface="Calibri"/>
                  <a:cs typeface="Arial"/>
                </a:rPr>
              </a:br>
              <a:r>
                <a:rPr lang="ru-RU" sz="1600" b="1" i="1" dirty="0">
                  <a:solidFill>
                    <a:srgbClr val="7A5D00"/>
                  </a:solidFill>
                  <a:latin typeface="Calibri"/>
                  <a:cs typeface="Arial"/>
                </a:rPr>
                <a:t>продукт!</a:t>
              </a:r>
              <a:r>
                <a:rPr lang="en-US" sz="1600" b="1" i="1" dirty="0">
                  <a:solidFill>
                    <a:srgbClr val="7A5D00"/>
                  </a:solidFill>
                  <a:latin typeface="Calibri"/>
                  <a:cs typeface="Arial"/>
                </a:rPr>
                <a:t> </a:t>
              </a:r>
              <a:endParaRPr dirty="0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798954" y="1259076"/>
            <a:ext cx="3279039" cy="380978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Объект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029304" y="3999267"/>
            <a:ext cx="1604397" cy="2139196"/>
          </a:xfrm>
          <a:prstGeom prst="rect">
            <a:avLst/>
          </a:prstGeom>
        </p:spPr>
      </p:pic>
      <p:pic>
        <p:nvPicPr>
          <p:cNvPr id="10" name="Объект 1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512490" y="5420021"/>
            <a:ext cx="708243" cy="9443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695589" y="5281000"/>
            <a:ext cx="1283027" cy="635848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 bwMode="auto">
          <a:xfrm>
            <a:off x="209810" y="1287907"/>
            <a:ext cx="5386126" cy="4604276"/>
            <a:chOff x="601305" y="700867"/>
            <a:chExt cx="5652538" cy="4432933"/>
          </a:xfrm>
        </p:grpSpPr>
        <p:pic>
          <p:nvPicPr>
            <p:cNvPr id="4" name="Picture 23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601305" y="700867"/>
              <a:ext cx="5652538" cy="443293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6" name="Овал 15"/>
            <p:cNvSpPr/>
            <p:nvPr/>
          </p:nvSpPr>
          <p:spPr bwMode="auto">
            <a:xfrm>
              <a:off x="1313215" y="2386904"/>
              <a:ext cx="1976396" cy="835200"/>
            </a:xfrm>
            <a:prstGeom prst="ellipse">
              <a:avLst/>
            </a:prstGeom>
            <a:noFill/>
            <a:ln w="31750" cap="flat" cmpd="sng" algn="ctr">
              <a:solidFill>
                <a:srgbClr val="00B050"/>
              </a:solidFill>
              <a:prstDash val="sysDot"/>
            </a:ln>
            <a:effectLst/>
          </p:spPr>
          <p:txBody>
            <a:bodyPr rot="0" spcFirstLastPara="0" vertOverflow="overflow" horzOverflow="overflow" vert="horz" wrap="square" lIns="119963" tIns="119963" rIns="119963" bIns="1199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>
                <a:spcAft>
                  <a:spcPts val="0"/>
                </a:spcAft>
                <a:defRPr/>
              </a:pPr>
              <a:endParaRPr lang="ru-RU" sz="160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30" name="Овал 29"/>
            <p:cNvSpPr/>
            <p:nvPr/>
          </p:nvSpPr>
          <p:spPr bwMode="auto">
            <a:xfrm>
              <a:off x="1063555" y="3334214"/>
              <a:ext cx="2136845" cy="967187"/>
            </a:xfrm>
            <a:prstGeom prst="ellipse">
              <a:avLst/>
            </a:prstGeom>
            <a:noFill/>
            <a:ln w="31750" cap="flat" cmpd="sng" algn="ctr">
              <a:solidFill>
                <a:srgbClr val="00B050"/>
              </a:solidFill>
              <a:prstDash val="sysDot"/>
            </a:ln>
            <a:effectLst/>
          </p:spPr>
          <p:txBody>
            <a:bodyPr rot="0" spcFirstLastPara="0" vertOverflow="overflow" horzOverflow="overflow" vert="horz" wrap="square" lIns="119963" tIns="119963" rIns="119963" bIns="1199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>
                <a:spcAft>
                  <a:spcPts val="0"/>
                </a:spcAft>
                <a:defRPr/>
              </a:pPr>
              <a:endParaRPr lang="ru-RU" sz="160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5" name="Овал 4"/>
            <p:cNvSpPr/>
            <p:nvPr/>
          </p:nvSpPr>
          <p:spPr bwMode="auto">
            <a:xfrm>
              <a:off x="1434928" y="1810873"/>
              <a:ext cx="1394098" cy="576031"/>
            </a:xfrm>
            <a:prstGeom prst="ellipse">
              <a:avLst/>
            </a:prstGeom>
            <a:noFill/>
            <a:ln w="31750" cap="flat" cmpd="sng" algn="ctr">
              <a:solidFill>
                <a:srgbClr val="00B050"/>
              </a:solidFill>
              <a:prstDash val="sysDot"/>
            </a:ln>
            <a:effectLst/>
          </p:spPr>
          <p:txBody>
            <a:bodyPr rot="0" spcFirstLastPara="0" vertOverflow="overflow" horzOverflow="overflow" vert="horz" wrap="square" lIns="119963" tIns="119963" rIns="119963" bIns="1199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>
                <a:spcAft>
                  <a:spcPts val="0"/>
                </a:spcAft>
                <a:defRPr/>
              </a:pPr>
              <a:endParaRPr lang="ru-RU" sz="160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6" name="Овал 5"/>
            <p:cNvSpPr/>
            <p:nvPr/>
          </p:nvSpPr>
          <p:spPr bwMode="auto">
            <a:xfrm>
              <a:off x="4147457" y="3878035"/>
              <a:ext cx="642896" cy="475201"/>
            </a:xfrm>
            <a:prstGeom prst="ellipse">
              <a:avLst/>
            </a:prstGeom>
            <a:noFill/>
            <a:ln w="31750" cap="flat" cmpd="sng" algn="ctr">
              <a:solidFill>
                <a:srgbClr val="00B050"/>
              </a:solidFill>
              <a:prstDash val="sysDot"/>
            </a:ln>
            <a:effectLst/>
          </p:spPr>
          <p:txBody>
            <a:bodyPr rot="0" spcFirstLastPara="0" vertOverflow="overflow" horzOverflow="overflow" vert="horz" wrap="square" lIns="119963" tIns="119963" rIns="119963" bIns="1199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>
                <a:spcAft>
                  <a:spcPts val="0"/>
                </a:spcAft>
                <a:defRPr/>
              </a:pPr>
              <a:endParaRPr lang="ru-RU" sz="160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8" name="Прямоугольник 7"/>
            <p:cNvSpPr/>
            <p:nvPr/>
          </p:nvSpPr>
          <p:spPr bwMode="auto">
            <a:xfrm>
              <a:off x="601305" y="746896"/>
              <a:ext cx="711910" cy="71925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19963" tIns="119963" rIns="119963" bIns="1199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>
                <a:spcAft>
                  <a:spcPts val="0"/>
                </a:spcAft>
                <a:defRPr/>
              </a:pPr>
              <a:endParaRPr lang="ru-RU" sz="160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9" name="Прямоугольник 8"/>
            <p:cNvSpPr/>
            <p:nvPr/>
          </p:nvSpPr>
          <p:spPr bwMode="auto">
            <a:xfrm>
              <a:off x="2874508" y="746895"/>
              <a:ext cx="3150735" cy="926784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19963" tIns="119963" rIns="119963" bIns="1199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>
                <a:spcAft>
                  <a:spcPts val="0"/>
                </a:spcAft>
                <a:defRPr/>
              </a:pPr>
              <a:endParaRPr lang="ru-RU" sz="160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32" name="Овал 31"/>
            <p:cNvSpPr/>
            <p:nvPr/>
          </p:nvSpPr>
          <p:spPr bwMode="auto">
            <a:xfrm>
              <a:off x="4257086" y="804313"/>
              <a:ext cx="1933387" cy="1026423"/>
            </a:xfrm>
            <a:prstGeom prst="ellipse">
              <a:avLst/>
            </a:prstGeom>
            <a:noFill/>
            <a:ln w="31750" cap="flat" cmpd="sng" algn="ctr">
              <a:solidFill>
                <a:srgbClr val="00B050"/>
              </a:solidFill>
              <a:prstDash val="sysDot"/>
            </a:ln>
            <a:effectLst/>
          </p:spPr>
          <p:txBody>
            <a:bodyPr rot="0" spcFirstLastPara="0" vertOverflow="overflow" horzOverflow="overflow" vert="horz" wrap="square" lIns="119963" tIns="119963" rIns="119963" bIns="1199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>
                <a:spcAft>
                  <a:spcPts val="0"/>
                </a:spcAft>
                <a:defRPr/>
              </a:pPr>
              <a:endParaRPr lang="ru-RU" sz="1600">
                <a:solidFill>
                  <a:srgbClr val="000000"/>
                </a:solidFill>
                <a:latin typeface="Tahoma"/>
                <a:cs typeface="Tahoma"/>
              </a:endParaRPr>
            </a:p>
          </p:txBody>
        </p:sp>
        <p:sp>
          <p:nvSpPr>
            <p:cNvPr id="33" name="TextBox 32"/>
            <p:cNvSpPr txBox="1"/>
            <p:nvPr/>
          </p:nvSpPr>
          <p:spPr bwMode="auto">
            <a:xfrm>
              <a:off x="4590913" y="962503"/>
              <a:ext cx="1548630" cy="7111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218804"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000000"/>
                  </a:solidFill>
                </a:rPr>
                <a:t>Приоритетные детали для локализации</a:t>
              </a:r>
              <a:endParaRPr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371556" y="981999"/>
            <a:ext cx="3921911" cy="5917267"/>
          </a:xfrm>
          <a:prstGeom prst="rect">
            <a:avLst/>
          </a:prstGeom>
          <a:effectLst/>
        </p:spPr>
      </p:pic>
      <p:sp>
        <p:nvSpPr>
          <p:cNvPr id="18" name="TextBox 17"/>
          <p:cNvSpPr txBox="1"/>
          <p:nvPr/>
        </p:nvSpPr>
        <p:spPr bwMode="auto">
          <a:xfrm>
            <a:off x="771896" y="207585"/>
            <a:ext cx="10324367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rgbClr val="002060"/>
                </a:solidFill>
                <a:latin typeface="Arial"/>
                <a:cs typeface="Arial"/>
              </a:rPr>
              <a:t>Освоение производства </a:t>
            </a:r>
            <a:r>
              <a:rPr lang="ru-RU" sz="3600" b="1" dirty="0">
                <a:solidFill>
                  <a:srgbClr val="002060"/>
                </a:solidFill>
                <a:latin typeface="Arial"/>
                <a:cs typeface="Arial"/>
              </a:rPr>
              <a:t>Дисковых тормозов</a:t>
            </a:r>
            <a:endParaRPr b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Oval 11"/>
          <p:cNvSpPr/>
          <p:nvPr/>
        </p:nvSpPr>
        <p:spPr bwMode="auto">
          <a:xfrm>
            <a:off x="888769" y="5476950"/>
            <a:ext cx="3977742" cy="519206"/>
          </a:xfrm>
          <a:prstGeom prst="ellipse">
            <a:avLst/>
          </a:prstGeom>
          <a:solidFill>
            <a:schemeClr val="bg1">
              <a:lumMod val="65000"/>
              <a:alpha val="47000"/>
            </a:scheme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2">
              <a:spcBef>
                <a:spcPts val="0"/>
              </a:spcBef>
              <a:spcAft>
                <a:spcPts val="0"/>
              </a:spcAft>
              <a:defRPr/>
            </a:pPr>
            <a:endParaRPr lang="en-GB" sz="32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216306" y="1922987"/>
            <a:ext cx="9759388" cy="230832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defRPr/>
            </a:pPr>
            <a:r>
              <a:rPr lang="ru-RU" sz="4800" cap="all" spc="300">
                <a:latin typeface="Arial"/>
                <a:cs typeface="Arial"/>
              </a:rPr>
              <a:t>Послепродажное </a:t>
            </a:r>
            <a:endParaRPr/>
          </a:p>
          <a:p>
            <a:pPr algn="ctr">
              <a:defRPr/>
            </a:pPr>
            <a:r>
              <a:rPr lang="ru-RU" sz="4800" cap="all" spc="300">
                <a:latin typeface="Arial"/>
                <a:cs typeface="Arial"/>
              </a:rPr>
              <a:t>обслуживание продукции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rcRect t="980" b="980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5639" r="5475"/>
          <a:stretch/>
        </p:blipFill>
        <p:spPr bwMode="auto">
          <a:xfrm>
            <a:off x="1359414" y="513250"/>
            <a:ext cx="10830705" cy="6854099"/>
          </a:xfrm>
          <a:prstGeom prst="rect">
            <a:avLst/>
          </a:prstGeom>
          <a:noFill/>
        </p:spPr>
      </p:pic>
      <p:grpSp>
        <p:nvGrpSpPr>
          <p:cNvPr id="8" name="Group 174"/>
          <p:cNvGrpSpPr/>
          <p:nvPr/>
        </p:nvGrpSpPr>
        <p:grpSpPr bwMode="auto">
          <a:xfrm>
            <a:off x="130441" y="1595777"/>
            <a:ext cx="2083650" cy="2631215"/>
            <a:chOff x="697159" y="1295400"/>
            <a:chExt cx="2878338" cy="4180865"/>
          </a:xfrm>
        </p:grpSpPr>
        <p:sp>
          <p:nvSpPr>
            <p:cNvPr id="9" name="Rectangle 58"/>
            <p:cNvSpPr/>
            <p:nvPr/>
          </p:nvSpPr>
          <p:spPr bwMode="auto">
            <a:xfrm>
              <a:off x="697159" y="1752601"/>
              <a:ext cx="2878338" cy="3723664"/>
            </a:xfrm>
            <a:prstGeom prst="rect">
              <a:avLst/>
            </a:prstGeom>
            <a:noFill/>
            <a:ln w="19050" cap="rnd">
              <a:solidFill>
                <a:schemeClr val="bg2"/>
              </a:solidFill>
            </a:ln>
            <a:effectLst/>
          </p:spPr>
          <p:txBody>
            <a:bodyPr vert="horz" wrap="square" lIns="91388" tIns="45694" rIns="91388" bIns="45694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ru-RU" sz="1200" b="1" u="sng" dirty="0">
                  <a:solidFill>
                    <a:schemeClr val="bg1"/>
                  </a:solidFill>
                  <a:latin typeface="Lato Light"/>
                </a:rPr>
                <a:t>Офисы</a:t>
              </a:r>
              <a:r>
                <a:rPr lang="ru-RU" sz="1200" dirty="0">
                  <a:solidFill>
                    <a:schemeClr val="bg1"/>
                  </a:solidFill>
                  <a:latin typeface="Lato Light"/>
                </a:rPr>
                <a:t>: </a:t>
              </a:r>
              <a:endParaRPr dirty="0"/>
            </a:p>
            <a:p>
              <a:pPr>
                <a:defRPr/>
              </a:pPr>
              <a:r>
                <a:rPr lang="ru-RU" sz="1200" dirty="0">
                  <a:solidFill>
                    <a:schemeClr val="bg1"/>
                  </a:solidFill>
                  <a:latin typeface="Lato Light"/>
                </a:rPr>
                <a:t>Москва, Санкт-Петербург, Нижний Новгород, Набережные Челны, Челябинск, Миасс</a:t>
              </a:r>
              <a:endParaRPr dirty="0"/>
            </a:p>
            <a:p>
              <a:pPr>
                <a:defRPr/>
              </a:pPr>
              <a:endParaRPr lang="ru-RU" sz="1200" dirty="0">
                <a:solidFill>
                  <a:schemeClr val="bg1"/>
                </a:solidFill>
                <a:latin typeface="Lato Light"/>
              </a:endParaRPr>
            </a:p>
            <a:p>
              <a:pPr>
                <a:defRPr/>
              </a:pPr>
              <a:r>
                <a:rPr lang="ru-RU" sz="1200" b="1" u="sng" dirty="0">
                  <a:solidFill>
                    <a:schemeClr val="bg1"/>
                  </a:solidFill>
                  <a:latin typeface="Lato Light"/>
                </a:rPr>
                <a:t>Сервисные партнеры</a:t>
              </a:r>
              <a:r>
                <a:rPr lang="ru-RU" sz="1200" dirty="0">
                  <a:solidFill>
                    <a:schemeClr val="bg1"/>
                  </a:solidFill>
                  <a:latin typeface="Lato Light"/>
                </a:rPr>
                <a:t>: 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latin typeface="Lato Light"/>
                </a:rPr>
                <a:t>1</a:t>
              </a:r>
              <a:r>
                <a:rPr lang="ru-RU" sz="1200" dirty="0">
                  <a:solidFill>
                    <a:schemeClr val="bg1"/>
                  </a:solidFill>
                  <a:latin typeface="Lato Light"/>
                </a:rPr>
                <a:t>60 – 2024 год </a:t>
              </a:r>
            </a:p>
            <a:p>
              <a:pPr>
                <a:defRPr/>
              </a:pPr>
              <a:r>
                <a:rPr lang="ru-RU" sz="1200" dirty="0">
                  <a:solidFill>
                    <a:schemeClr val="bg1"/>
                  </a:solidFill>
                  <a:latin typeface="Lato Light"/>
                </a:rPr>
                <a:t>План – увеличение до 200 в 2025</a:t>
              </a:r>
              <a:endParaRPr dirty="0"/>
            </a:p>
            <a:p>
              <a:pPr>
                <a:defRPr/>
              </a:pPr>
              <a:endParaRPr lang="ru-RU" sz="1200" dirty="0">
                <a:solidFill>
                  <a:schemeClr val="bg1"/>
                </a:solidFill>
                <a:latin typeface="Lato Light"/>
              </a:endParaRPr>
            </a:p>
            <a:p>
              <a:pPr>
                <a:defRPr/>
              </a:pPr>
              <a:r>
                <a:rPr lang="ru-RU" sz="1200" b="1" u="sng" dirty="0">
                  <a:solidFill>
                    <a:schemeClr val="bg1"/>
                  </a:solidFill>
                  <a:latin typeface="Lato Light"/>
                </a:rPr>
                <a:t>Дистрибьюторы</a:t>
              </a:r>
              <a:r>
                <a:rPr lang="ru-RU" sz="1200" b="1" dirty="0">
                  <a:solidFill>
                    <a:schemeClr val="bg1"/>
                  </a:solidFill>
                  <a:latin typeface="Lato Light"/>
                </a:rPr>
                <a:t>: </a:t>
              </a:r>
              <a:r>
                <a:rPr lang="ru-RU" sz="1200" dirty="0">
                  <a:solidFill>
                    <a:schemeClr val="bg1"/>
                  </a:solidFill>
                  <a:latin typeface="Lato Light"/>
                </a:rPr>
                <a:t>8</a:t>
              </a:r>
              <a:endParaRPr dirty="0"/>
            </a:p>
            <a:p>
              <a:pPr>
                <a:defRPr/>
              </a:pPr>
              <a:endParaRPr lang="en-US" sz="180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10" name="Rectangle 59"/>
            <p:cNvSpPr/>
            <p:nvPr/>
          </p:nvSpPr>
          <p:spPr bwMode="auto">
            <a:xfrm>
              <a:off x="699578" y="1295400"/>
              <a:ext cx="2875918" cy="457201"/>
            </a:xfrm>
            <a:prstGeom prst="rect">
              <a:avLst/>
            </a:prstGeom>
            <a:solidFill>
              <a:schemeClr val="tx1"/>
            </a:solidFill>
            <a:ln w="19050" cap="rnd">
              <a:noFill/>
            </a:ln>
          </p:spPr>
          <p:txBody>
            <a:bodyPr vert="horz" wrap="square" lIns="91388" tIns="45694" rIns="91388" bIns="45694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ru-RU" sz="1800">
                  <a:solidFill>
                    <a:schemeClr val="bg1"/>
                  </a:solidFill>
                  <a:latin typeface="Lato Light"/>
                </a:rPr>
                <a:t>География ТСР</a:t>
              </a:r>
              <a:endParaRPr lang="en-US" sz="1800">
                <a:solidFill>
                  <a:schemeClr val="bg1"/>
                </a:solidFill>
                <a:latin typeface="Lato Light"/>
              </a:endParaRPr>
            </a:p>
          </p:txBody>
        </p:sp>
      </p:grpSp>
      <p:pic>
        <p:nvPicPr>
          <p:cNvPr id="33" name="Рукописный ввод 32"/>
          <p:cNvPicPr/>
          <p:nvPr/>
        </p:nvPicPr>
        <p:blipFill>
          <a:blip r:embed="rId4"/>
          <a:stretch/>
        </p:blipFill>
        <p:spPr bwMode="auto">
          <a:xfrm>
            <a:off x="3116620" y="3844081"/>
            <a:ext cx="72000" cy="72000"/>
          </a:xfrm>
          <a:prstGeom prst="rect">
            <a:avLst/>
          </a:prstGeom>
        </p:spPr>
      </p:pic>
      <p:pic>
        <p:nvPicPr>
          <p:cNvPr id="34" name="Рукописный ввод 33"/>
          <p:cNvPicPr/>
          <p:nvPr/>
        </p:nvPicPr>
        <p:blipFill>
          <a:blip r:embed="rId4"/>
          <a:stretch/>
        </p:blipFill>
        <p:spPr bwMode="auto">
          <a:xfrm>
            <a:off x="2504449" y="4280267"/>
            <a:ext cx="72000" cy="72000"/>
          </a:xfrm>
          <a:prstGeom prst="rect">
            <a:avLst/>
          </a:prstGeom>
        </p:spPr>
      </p:pic>
      <p:pic>
        <p:nvPicPr>
          <p:cNvPr id="35" name="Рукописный ввод 34"/>
          <p:cNvPicPr/>
          <p:nvPr/>
        </p:nvPicPr>
        <p:blipFill>
          <a:blip r:embed="rId4"/>
          <a:stretch/>
        </p:blipFill>
        <p:spPr bwMode="auto">
          <a:xfrm>
            <a:off x="1858809" y="5059787"/>
            <a:ext cx="72000" cy="72000"/>
          </a:xfrm>
          <a:prstGeom prst="rect">
            <a:avLst/>
          </a:prstGeom>
        </p:spPr>
      </p:pic>
      <p:pic>
        <p:nvPicPr>
          <p:cNvPr id="36" name="Рукописный ввод 35"/>
          <p:cNvPicPr/>
          <p:nvPr/>
        </p:nvPicPr>
        <p:blipFill>
          <a:blip r:embed="rId4"/>
          <a:stretch/>
        </p:blipFill>
        <p:spPr bwMode="auto">
          <a:xfrm>
            <a:off x="2722542" y="4389314"/>
            <a:ext cx="72000" cy="72000"/>
          </a:xfrm>
          <a:prstGeom prst="rect">
            <a:avLst/>
          </a:prstGeom>
        </p:spPr>
      </p:pic>
      <p:pic>
        <p:nvPicPr>
          <p:cNvPr id="37" name="Рукописный ввод 36"/>
          <p:cNvPicPr/>
          <p:nvPr/>
        </p:nvPicPr>
        <p:blipFill>
          <a:blip r:embed="rId4"/>
          <a:stretch/>
        </p:blipFill>
        <p:spPr bwMode="auto">
          <a:xfrm>
            <a:off x="2982742" y="4305100"/>
            <a:ext cx="72000" cy="72000"/>
          </a:xfrm>
          <a:prstGeom prst="rect">
            <a:avLst/>
          </a:prstGeom>
        </p:spPr>
      </p:pic>
      <p:pic>
        <p:nvPicPr>
          <p:cNvPr id="38" name="Рукописный ввод 37"/>
          <p:cNvPicPr/>
          <p:nvPr/>
        </p:nvPicPr>
        <p:blipFill>
          <a:blip r:embed="rId4"/>
          <a:stretch/>
        </p:blipFill>
        <p:spPr bwMode="auto">
          <a:xfrm>
            <a:off x="3100065" y="4112559"/>
            <a:ext cx="72000" cy="72000"/>
          </a:xfrm>
          <a:prstGeom prst="rect">
            <a:avLst/>
          </a:prstGeom>
        </p:spPr>
      </p:pic>
      <p:pic>
        <p:nvPicPr>
          <p:cNvPr id="39" name="Рукописный ввод 38"/>
          <p:cNvPicPr/>
          <p:nvPr/>
        </p:nvPicPr>
        <p:blipFill>
          <a:blip r:embed="rId4"/>
          <a:stretch/>
        </p:blipFill>
        <p:spPr bwMode="auto">
          <a:xfrm>
            <a:off x="3292966" y="3189804"/>
            <a:ext cx="72000" cy="72000"/>
          </a:xfrm>
          <a:prstGeom prst="rect">
            <a:avLst/>
          </a:prstGeom>
        </p:spPr>
      </p:pic>
      <p:pic>
        <p:nvPicPr>
          <p:cNvPr id="42" name="Рукописный ввод 41"/>
          <p:cNvPicPr/>
          <p:nvPr/>
        </p:nvPicPr>
        <p:blipFill>
          <a:blip r:embed="rId4"/>
          <a:stretch/>
        </p:blipFill>
        <p:spPr bwMode="auto">
          <a:xfrm>
            <a:off x="3309521" y="3953128"/>
            <a:ext cx="72000" cy="72000"/>
          </a:xfrm>
          <a:prstGeom prst="rect">
            <a:avLst/>
          </a:prstGeom>
        </p:spPr>
      </p:pic>
      <p:pic>
        <p:nvPicPr>
          <p:cNvPr id="43" name="Рукописный ввод 42"/>
          <p:cNvPicPr/>
          <p:nvPr/>
        </p:nvPicPr>
        <p:blipFill>
          <a:blip r:embed="rId4"/>
          <a:stretch/>
        </p:blipFill>
        <p:spPr bwMode="auto">
          <a:xfrm>
            <a:off x="3586275" y="4036623"/>
            <a:ext cx="72000" cy="72000"/>
          </a:xfrm>
          <a:prstGeom prst="rect">
            <a:avLst/>
          </a:prstGeom>
        </p:spPr>
      </p:pic>
      <p:pic>
        <p:nvPicPr>
          <p:cNvPr id="44" name="Рукописный ввод 43"/>
          <p:cNvPicPr/>
          <p:nvPr/>
        </p:nvPicPr>
        <p:blipFill>
          <a:blip r:embed="rId5"/>
          <a:stretch/>
        </p:blipFill>
        <p:spPr bwMode="auto">
          <a:xfrm>
            <a:off x="3804388" y="4204691"/>
            <a:ext cx="73399" cy="72000"/>
          </a:xfrm>
          <a:prstGeom prst="rect">
            <a:avLst/>
          </a:prstGeom>
        </p:spPr>
      </p:pic>
      <p:pic>
        <p:nvPicPr>
          <p:cNvPr id="45" name="Рукописный ввод 44"/>
          <p:cNvPicPr/>
          <p:nvPr/>
        </p:nvPicPr>
        <p:blipFill>
          <a:blip r:embed="rId4"/>
          <a:stretch/>
        </p:blipFill>
        <p:spPr bwMode="auto">
          <a:xfrm>
            <a:off x="3620105" y="4280267"/>
            <a:ext cx="72000" cy="72000"/>
          </a:xfrm>
          <a:prstGeom prst="rect">
            <a:avLst/>
          </a:prstGeom>
        </p:spPr>
      </p:pic>
      <p:pic>
        <p:nvPicPr>
          <p:cNvPr id="46" name="Рукописный ввод 45"/>
          <p:cNvPicPr/>
          <p:nvPr/>
        </p:nvPicPr>
        <p:blipFill>
          <a:blip r:embed="rId4"/>
          <a:stretch/>
        </p:blipFill>
        <p:spPr bwMode="auto">
          <a:xfrm>
            <a:off x="3796091" y="4380676"/>
            <a:ext cx="72000" cy="72000"/>
          </a:xfrm>
          <a:prstGeom prst="rect">
            <a:avLst/>
          </a:prstGeom>
        </p:spPr>
      </p:pic>
      <p:pic>
        <p:nvPicPr>
          <p:cNvPr id="47" name="Рукописный ввод 46"/>
          <p:cNvPicPr/>
          <p:nvPr/>
        </p:nvPicPr>
        <p:blipFill>
          <a:blip r:embed="rId4"/>
          <a:stretch/>
        </p:blipFill>
        <p:spPr bwMode="auto">
          <a:xfrm>
            <a:off x="3930329" y="4472808"/>
            <a:ext cx="72000" cy="72000"/>
          </a:xfrm>
          <a:prstGeom prst="rect">
            <a:avLst/>
          </a:prstGeom>
        </p:spPr>
      </p:pic>
      <p:pic>
        <p:nvPicPr>
          <p:cNvPr id="48" name="Рукописный ввод 47"/>
          <p:cNvPicPr/>
          <p:nvPr/>
        </p:nvPicPr>
        <p:blipFill>
          <a:blip r:embed="rId4"/>
          <a:stretch/>
        </p:blipFill>
        <p:spPr bwMode="auto">
          <a:xfrm>
            <a:off x="4148422" y="4313737"/>
            <a:ext cx="72000" cy="72000"/>
          </a:xfrm>
          <a:prstGeom prst="rect">
            <a:avLst/>
          </a:prstGeom>
        </p:spPr>
      </p:pic>
      <p:pic>
        <p:nvPicPr>
          <p:cNvPr id="49" name="Рукописный ввод 48"/>
          <p:cNvPicPr/>
          <p:nvPr/>
        </p:nvPicPr>
        <p:blipFill>
          <a:blip r:embed="rId4"/>
          <a:stretch/>
        </p:blipFill>
        <p:spPr bwMode="auto">
          <a:xfrm>
            <a:off x="4483838" y="4246438"/>
            <a:ext cx="72000" cy="72000"/>
          </a:xfrm>
          <a:prstGeom prst="rect">
            <a:avLst/>
          </a:prstGeom>
        </p:spPr>
      </p:pic>
      <p:pic>
        <p:nvPicPr>
          <p:cNvPr id="50" name="Рукописный ввод 49"/>
          <p:cNvPicPr/>
          <p:nvPr/>
        </p:nvPicPr>
        <p:blipFill>
          <a:blip r:embed="rId4"/>
          <a:stretch/>
        </p:blipFill>
        <p:spPr bwMode="auto">
          <a:xfrm>
            <a:off x="3762621" y="4984570"/>
            <a:ext cx="72000" cy="72000"/>
          </a:xfrm>
          <a:prstGeom prst="rect">
            <a:avLst/>
          </a:prstGeom>
        </p:spPr>
      </p:pic>
      <p:pic>
        <p:nvPicPr>
          <p:cNvPr id="51" name="Рукописный ввод 50"/>
          <p:cNvPicPr/>
          <p:nvPr/>
        </p:nvPicPr>
        <p:blipFill>
          <a:blip r:embed="rId4"/>
          <a:stretch/>
        </p:blipFill>
        <p:spPr bwMode="auto">
          <a:xfrm>
            <a:off x="4089760" y="4799947"/>
            <a:ext cx="72000" cy="72000"/>
          </a:xfrm>
          <a:prstGeom prst="rect">
            <a:avLst/>
          </a:prstGeom>
        </p:spPr>
      </p:pic>
      <p:pic>
        <p:nvPicPr>
          <p:cNvPr id="52" name="Рукописный ввод 51"/>
          <p:cNvPicPr/>
          <p:nvPr/>
        </p:nvPicPr>
        <p:blipFill>
          <a:blip r:embed="rId4"/>
          <a:stretch/>
        </p:blipFill>
        <p:spPr bwMode="auto">
          <a:xfrm>
            <a:off x="4542500" y="4766477"/>
            <a:ext cx="72000" cy="72000"/>
          </a:xfrm>
          <a:prstGeom prst="rect">
            <a:avLst/>
          </a:prstGeom>
        </p:spPr>
      </p:pic>
      <p:pic>
        <p:nvPicPr>
          <p:cNvPr id="53" name="Рукописный ввод 52"/>
          <p:cNvPicPr/>
          <p:nvPr/>
        </p:nvPicPr>
        <p:blipFill>
          <a:blip r:embed="rId4"/>
          <a:stretch/>
        </p:blipFill>
        <p:spPr bwMode="auto">
          <a:xfrm>
            <a:off x="4668102" y="4540107"/>
            <a:ext cx="72000" cy="72000"/>
          </a:xfrm>
          <a:prstGeom prst="rect">
            <a:avLst/>
          </a:prstGeom>
        </p:spPr>
      </p:pic>
      <p:pic>
        <p:nvPicPr>
          <p:cNvPr id="54" name="Рукописный ввод 53"/>
          <p:cNvPicPr/>
          <p:nvPr/>
        </p:nvPicPr>
        <p:blipFill>
          <a:blip r:embed="rId4"/>
          <a:stretch/>
        </p:blipFill>
        <p:spPr bwMode="auto">
          <a:xfrm>
            <a:off x="5565665" y="5127086"/>
            <a:ext cx="72000" cy="72000"/>
          </a:xfrm>
          <a:prstGeom prst="rect">
            <a:avLst/>
          </a:prstGeom>
        </p:spPr>
      </p:pic>
      <p:pic>
        <p:nvPicPr>
          <p:cNvPr id="55" name="Рукописный ввод 54"/>
          <p:cNvPicPr/>
          <p:nvPr/>
        </p:nvPicPr>
        <p:blipFill>
          <a:blip r:embed="rId4"/>
          <a:stretch/>
        </p:blipFill>
        <p:spPr bwMode="auto">
          <a:xfrm>
            <a:off x="6244775" y="5613656"/>
            <a:ext cx="72000" cy="72000"/>
          </a:xfrm>
          <a:prstGeom prst="rect">
            <a:avLst/>
          </a:prstGeom>
        </p:spPr>
      </p:pic>
      <p:pic>
        <p:nvPicPr>
          <p:cNvPr id="2" name="Рукописный ввод 1"/>
          <p:cNvPicPr/>
          <p:nvPr/>
        </p:nvPicPr>
        <p:blipFill>
          <a:blip r:embed="rId4"/>
          <a:stretch/>
        </p:blipFill>
        <p:spPr bwMode="auto">
          <a:xfrm>
            <a:off x="2437489" y="3131794"/>
            <a:ext cx="0" cy="0"/>
          </a:xfrm>
          <a:prstGeom prst="rect">
            <a:avLst/>
          </a:prstGeom>
        </p:spPr>
      </p:pic>
      <p:pic>
        <p:nvPicPr>
          <p:cNvPr id="3" name="Рукописный ввод 2"/>
          <p:cNvPicPr/>
          <p:nvPr/>
        </p:nvPicPr>
        <p:blipFill>
          <a:blip r:embed="rId4"/>
          <a:stretch/>
        </p:blipFill>
        <p:spPr bwMode="auto">
          <a:xfrm>
            <a:off x="11872192" y="5429669"/>
            <a:ext cx="0" cy="0"/>
          </a:xfrm>
          <a:prstGeom prst="rect">
            <a:avLst/>
          </a:prstGeom>
        </p:spPr>
      </p:pic>
      <p:pic>
        <p:nvPicPr>
          <p:cNvPr id="4" name="Рукописный ввод 3"/>
          <p:cNvPicPr/>
          <p:nvPr/>
        </p:nvPicPr>
        <p:blipFill>
          <a:blip r:embed="rId4"/>
          <a:stretch/>
        </p:blipFill>
        <p:spPr bwMode="auto">
          <a:xfrm>
            <a:off x="6404257" y="5253554"/>
            <a:ext cx="0" cy="0"/>
          </a:xfrm>
          <a:prstGeom prst="rect">
            <a:avLst/>
          </a:prstGeom>
        </p:spPr>
      </p:pic>
      <p:pic>
        <p:nvPicPr>
          <p:cNvPr id="5" name="Рукописный ввод 4"/>
          <p:cNvPicPr/>
          <p:nvPr/>
        </p:nvPicPr>
        <p:blipFill>
          <a:blip r:embed="rId4"/>
          <a:stretch/>
        </p:blipFill>
        <p:spPr bwMode="auto">
          <a:xfrm>
            <a:off x="7393854" y="5163086"/>
            <a:ext cx="0" cy="0"/>
          </a:xfrm>
          <a:prstGeom prst="rect">
            <a:avLst/>
          </a:prstGeom>
        </p:spPr>
      </p:pic>
      <p:pic>
        <p:nvPicPr>
          <p:cNvPr id="7" name="Рукописный ввод 6"/>
          <p:cNvPicPr/>
          <p:nvPr/>
        </p:nvPicPr>
        <p:blipFill>
          <a:blip r:embed="rId4"/>
          <a:stretch/>
        </p:blipFill>
        <p:spPr bwMode="auto">
          <a:xfrm>
            <a:off x="2520880" y="4800382"/>
            <a:ext cx="0" cy="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 bwMode="auto">
          <a:xfrm>
            <a:off x="1147473" y="335668"/>
            <a:ext cx="10379803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defRPr/>
            </a:pPr>
            <a:r>
              <a:rPr lang="ru-RU" sz="3600">
                <a:solidFill>
                  <a:srgbClr val="002060"/>
                </a:solidFill>
                <a:latin typeface="Arial"/>
                <a:cs typeface="Arial"/>
              </a:rPr>
              <a:t>Развитие сети послепродажного обслуживания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Глубина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Глубина">
      <a:majorFont>
        <a:latin typeface="Corbel"/>
        <a:ea typeface="Arial"/>
        <a:cs typeface="Arial"/>
      </a:majorFont>
      <a:minorFont>
        <a:latin typeface="Corbel"/>
        <a:ea typeface="Arial"/>
        <a:cs typeface="Arial"/>
      </a:minorFont>
    </a:fontScheme>
    <a:fmtScheme name="Глубина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701</Words>
  <Application>Microsoft Office PowerPoint</Application>
  <DocSecurity>0</DocSecurity>
  <PresentationFormat>Широкоэкранный</PresentationFormat>
  <Paragraphs>133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Corbel</vt:lpstr>
      <vt:lpstr>Lato Light</vt:lpstr>
      <vt:lpstr>Tahoma</vt:lpstr>
      <vt:lpstr>Глубина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*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МЭФ</dc:title>
  <dc:subject/>
  <dc:creator>*</dc:creator>
  <cp:keywords/>
  <dc:description/>
  <cp:lastModifiedBy>Василиса</cp:lastModifiedBy>
  <cp:revision>84</cp:revision>
  <dcterms:created xsi:type="dcterms:W3CDTF">2022-02-01T10:29:34Z</dcterms:created>
  <dcterms:modified xsi:type="dcterms:W3CDTF">2025-04-03T08:35:22Z</dcterms:modified>
  <cp:category/>
  <dc:identifier/>
  <cp:contentStatus/>
  <dc:language/>
  <cp:version/>
</cp:coreProperties>
</file>