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7"/>
  </p:notesMasterIdLst>
  <p:sldIdLst>
    <p:sldId id="256" r:id="rId2"/>
    <p:sldId id="271" r:id="rId3"/>
    <p:sldId id="274" r:id="rId4"/>
    <p:sldId id="273" r:id="rId5"/>
    <p:sldId id="279" r:id="rId6"/>
    <p:sldId id="281" r:id="rId7"/>
    <p:sldId id="284" r:id="rId8"/>
    <p:sldId id="283" r:id="rId9"/>
    <p:sldId id="285" r:id="rId10"/>
    <p:sldId id="286" r:id="rId11"/>
    <p:sldId id="282" r:id="rId12"/>
    <p:sldId id="287" r:id="rId13"/>
    <p:sldId id="288" r:id="rId14"/>
    <p:sldId id="28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>
      <p:cViewPr>
        <p:scale>
          <a:sx n="58" d="100"/>
          <a:sy n="58" d="100"/>
        </p:scale>
        <p:origin x="-2093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3;&#1077;&#1085;&#1090;&#1080;&#1085;&#1072;\Desktop\O_kurenii_i_dykhanii_FOM_25-10-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3;&#1077;&#1085;&#1090;&#1080;&#1085;&#1072;\Desktop\O_kurenii_i_dykhanii_FOM_25-10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719069280368025"/>
          <c:y val="4.9603863459615621E-2"/>
          <c:w val="0.75134398647063905"/>
          <c:h val="0.6339464885846019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3.3592718093051387E-2"/>
                  <c:y val="-8.3983073061326532E-2"/>
                </c:manualLayout>
              </c:layout>
              <c:showVal val="1"/>
            </c:dLbl>
            <c:dLbl>
              <c:idx val="1"/>
              <c:layout>
                <c:manualLayout>
                  <c:x val="0.1454275142268143"/>
                  <c:y val="-4.9542455352183094E-2"/>
                </c:manualLayout>
              </c:layout>
              <c:showVal val="1"/>
            </c:dLbl>
            <c:dLbl>
              <c:idx val="2"/>
              <c:layout>
                <c:manualLayout>
                  <c:x val="-6.4982491657305623E-3"/>
                  <c:y val="3.0471874652816377E-3"/>
                </c:manualLayout>
              </c:layout>
              <c:showVal val="1"/>
            </c:dLbl>
            <c:dLbl>
              <c:idx val="3"/>
              <c:layout>
                <c:manualLayout>
                  <c:x val="-2.0685458817333052E-2"/>
                  <c:y val="2.420998361293189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'Закрытые вопросы'!$A$58:$A$61</c:f>
              <c:strCache>
                <c:ptCount val="4"/>
                <c:pt idx="0">
                  <c:v>не привёл к сокращению числа курильщиков</c:v>
                </c:pt>
                <c:pt idx="1">
                  <c:v>привёл к значительному сокращению числа курильщиков</c:v>
                </c:pt>
                <c:pt idx="2">
                  <c:v>привёл к незначительному сокращению числа курильщиков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'Закрытые вопросы'!$B$58:$B$61</c:f>
              <c:numCache>
                <c:formatCode>0</c:formatCode>
                <c:ptCount val="4"/>
                <c:pt idx="0">
                  <c:v>41.2</c:v>
                </c:pt>
                <c:pt idx="1">
                  <c:v>10.866667</c:v>
                </c:pt>
                <c:pt idx="2">
                  <c:v>31.6</c:v>
                </c:pt>
                <c:pt idx="3">
                  <c:v>16.333333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2.9804833128471004E-2"/>
          <c:y val="0.71848375354127314"/>
          <c:w val="0.87461629777761329"/>
          <c:h val="0.2815162464587268"/>
        </c:manualLayout>
      </c:layout>
      <c:txPr>
        <a:bodyPr/>
        <a:lstStyle/>
        <a:p>
          <a:pPr>
            <a:defRPr>
              <a:latin typeface="Calibri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002334957132835"/>
          <c:y val="8.87773222330136E-2"/>
          <c:w val="0.69832424457546161"/>
          <c:h val="0.66453436177342307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9.3939656422356091E-3"/>
                  <c:y val="2.6070579971401026E-2"/>
                </c:manualLayout>
              </c:layout>
              <c:showVal val="1"/>
            </c:dLbl>
            <c:dLbl>
              <c:idx val="1"/>
              <c:layout>
                <c:manualLayout>
                  <c:x val="-1.8268215019423453E-2"/>
                  <c:y val="-1.6591794460113749E-2"/>
                </c:manualLayout>
              </c:layout>
              <c:showVal val="1"/>
            </c:dLbl>
            <c:dLbl>
              <c:idx val="2"/>
              <c:layout>
                <c:manualLayout>
                  <c:x val="1.3483671305824781E-2"/>
                  <c:y val="-3.2534467496443055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ru-RU"/>
              </a:p>
            </c:txPr>
          </c:dLbls>
          <c:cat>
            <c:strRef>
              <c:f>'Закрытые вопросы'!$A$83:$A$85</c:f>
              <c:strCache>
                <c:ptCount val="3"/>
                <c:pt idx="0">
                  <c:v>знаю, что-то слышал(-а)</c:v>
                </c:pt>
                <c:pt idx="1">
                  <c:v>ничего не знаю, не слышал(-а)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'Закрытые вопросы'!$B$83:$B$85</c:f>
              <c:numCache>
                <c:formatCode>0</c:formatCode>
                <c:ptCount val="3"/>
                <c:pt idx="0">
                  <c:v>31.2</c:v>
                </c:pt>
                <c:pt idx="1">
                  <c:v>66.066666999999995</c:v>
                </c:pt>
                <c:pt idx="2">
                  <c:v>2.733333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"/>
          <c:y val="0.81382365783646782"/>
          <c:w val="0.94362357830271215"/>
          <c:h val="0.17806871587911424"/>
        </c:manualLayout>
      </c:layout>
      <c:txPr>
        <a:bodyPr/>
        <a:lstStyle/>
        <a:p>
          <a:pPr>
            <a:defRPr>
              <a:latin typeface="Calibri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2193084908894261"/>
          <c:y val="1.6089739312246987E-2"/>
          <c:w val="0.45844609383382851"/>
          <c:h val="0.913106399306018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Лист1!$A$2:$A$16</c:f>
              <c:strCache>
                <c:ptCount val="15"/>
                <c:pt idx="0">
                  <c:v>Стабилизация политической и экономической ситуации в стране</c:v>
                </c:pt>
                <c:pt idx="1">
                  <c:v>Социальные гарантии</c:v>
                </c:pt>
                <c:pt idx="2">
                  <c:v>Своевременная выплата зарплаты и пенсий</c:v>
                </c:pt>
                <c:pt idx="3">
                  <c:v>Обеспеченность работой</c:v>
                </c:pt>
                <c:pt idx="4">
                  <c:v>Личная безопасность</c:v>
                </c:pt>
                <c:pt idx="5">
                  <c:v>Укрепление порядка в стране</c:v>
                </c:pt>
                <c:pt idx="6">
                  <c:v>Борьба с преступностью</c:v>
                </c:pt>
                <c:pt idx="7">
                  <c:v>Возможность получения образования</c:v>
                </c:pt>
                <c:pt idx="8">
                  <c:v>Гарантии защиты частной собственности</c:v>
                </c:pt>
                <c:pt idx="9">
                  <c:v>Свобода слова, собраний, перемещения, вероисповедания и т.п.</c:v>
                </c:pt>
                <c:pt idx="10">
                  <c:v>Продолжение реформ</c:v>
                </c:pt>
                <c:pt idx="11">
                  <c:v>Демократия</c:v>
                </c:pt>
                <c:pt idx="12">
                  <c:v>Свобода предпринимательства</c:v>
                </c:pt>
                <c:pt idx="13">
                  <c:v>Другое</c:v>
                </c:pt>
                <c:pt idx="14">
                  <c:v>Затруднились ответить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50</c:v>
                </c:pt>
                <c:pt idx="1">
                  <c:v>34</c:v>
                </c:pt>
                <c:pt idx="2">
                  <c:v>48</c:v>
                </c:pt>
                <c:pt idx="3">
                  <c:v>47</c:v>
                </c:pt>
                <c:pt idx="4">
                  <c:v>41</c:v>
                </c:pt>
                <c:pt idx="5">
                  <c:v>52</c:v>
                </c:pt>
                <c:pt idx="6">
                  <c:v>56</c:v>
                </c:pt>
                <c:pt idx="7">
                  <c:v>19</c:v>
                </c:pt>
                <c:pt idx="8">
                  <c:v>14</c:v>
                </c:pt>
                <c:pt idx="9">
                  <c:v>11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Лист1!$A$2:$A$16</c:f>
              <c:strCache>
                <c:ptCount val="15"/>
                <c:pt idx="0">
                  <c:v>Стабилизация политической и экономической ситуации в стране</c:v>
                </c:pt>
                <c:pt idx="1">
                  <c:v>Социальные гарантии</c:v>
                </c:pt>
                <c:pt idx="2">
                  <c:v>Своевременная выплата зарплаты и пенсий</c:v>
                </c:pt>
                <c:pt idx="3">
                  <c:v>Обеспеченность работой</c:v>
                </c:pt>
                <c:pt idx="4">
                  <c:v>Личная безопасность</c:v>
                </c:pt>
                <c:pt idx="5">
                  <c:v>Укрепление порядка в стране</c:v>
                </c:pt>
                <c:pt idx="6">
                  <c:v>Борьба с преступностью</c:v>
                </c:pt>
                <c:pt idx="7">
                  <c:v>Возможность получения образования</c:v>
                </c:pt>
                <c:pt idx="8">
                  <c:v>Гарантии защиты частной собственности</c:v>
                </c:pt>
                <c:pt idx="9">
                  <c:v>Свобода слова, собраний, перемещения, вероисповедания и т.п.</c:v>
                </c:pt>
                <c:pt idx="10">
                  <c:v>Продолжение реформ</c:v>
                </c:pt>
                <c:pt idx="11">
                  <c:v>Демократия</c:v>
                </c:pt>
                <c:pt idx="12">
                  <c:v>Свобода предпринимательства</c:v>
                </c:pt>
                <c:pt idx="13">
                  <c:v>Другое</c:v>
                </c:pt>
                <c:pt idx="14">
                  <c:v>Затруднились ответить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53</c:v>
                </c:pt>
                <c:pt idx="1">
                  <c:v>51</c:v>
                </c:pt>
                <c:pt idx="2">
                  <c:v>51</c:v>
                </c:pt>
                <c:pt idx="3">
                  <c:v>48</c:v>
                </c:pt>
                <c:pt idx="4">
                  <c:v>45</c:v>
                </c:pt>
                <c:pt idx="5">
                  <c:v>34</c:v>
                </c:pt>
                <c:pt idx="6">
                  <c:v>26</c:v>
                </c:pt>
                <c:pt idx="7">
                  <c:v>16</c:v>
                </c:pt>
                <c:pt idx="8">
                  <c:v>15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</c:ser>
        <c:gapWidth val="114"/>
        <c:axId val="94019968"/>
        <c:axId val="94237824"/>
      </c:barChart>
      <c:catAx>
        <c:axId val="9401996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ru-RU"/>
          </a:p>
        </c:txPr>
        <c:crossAx val="94237824"/>
        <c:crosses val="autoZero"/>
        <c:auto val="1"/>
        <c:lblAlgn val="ctr"/>
        <c:lblOffset val="100"/>
      </c:catAx>
      <c:valAx>
        <c:axId val="94237824"/>
        <c:scaling>
          <c:orientation val="minMax"/>
        </c:scaling>
        <c:axPos val="b"/>
        <c:majorGridlines/>
        <c:numFmt formatCode="General" sourceLinked="1"/>
        <c:tickLblPos val="nextTo"/>
        <c:crossAx val="9401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76048150395462"/>
          <c:y val="1.4099460790505773E-2"/>
          <c:w val="0.31909322515921795"/>
          <c:h val="5.5070365088810511E-2"/>
        </c:manualLayout>
      </c:layout>
      <c:spPr>
        <a:solidFill>
          <a:schemeClr val="bg1"/>
        </a:solidFill>
      </c:spPr>
      <c:txPr>
        <a:bodyPr/>
        <a:lstStyle/>
        <a:p>
          <a:pPr>
            <a:defRPr sz="1200">
              <a:latin typeface="Calibri" pitchFamily="34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13055-AEAD-48DD-831E-3F6ECFACE78C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88BC6-210A-4E68-9091-51808020F7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FF10448-A35D-4994-8C0F-236E08C83F50}" type="datetime1">
              <a:rPr lang="ru-RU" smtClean="0"/>
              <a:t>21.03.2016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488D-BE0B-499B-B45B-AAA99B424089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EFE4-5309-45FA-8587-EC8ED4BCC041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1D6-E72A-4A3C-89EA-CF2198AD5890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24FC-F69C-46C7-9A19-FA1A035E4E6A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A0C1-F67A-41D3-AB90-A23CCFC33BFF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06DB4F-2ECC-4967-8172-AC29044286BD}" type="datetime1">
              <a:rPr lang="ru-RU" smtClean="0"/>
              <a:t>21.03.2016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1345D7-536F-455F-8F85-7568A44AD0FE}" type="datetime1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22B0-9872-4AC5-9132-CD525A4E4B08}" type="datetime1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6377-70C9-4540-9C87-FD272DD27E56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610-8BF1-4A54-820E-A2D011B69720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627D81C-F8A5-414E-BE92-2A6E417BA3E0}" type="datetime1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1598B54-56C3-4701-8B01-9C79EAF215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ada.ru/2016/01/18/ozhidaniya-naseleniya-ot-gosudarstvennoj-politiki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 профиля Московский Экономический Фору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86104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« Всё во имя человека,                                       для блага человека»  </a:t>
            </a:r>
            <a:r>
              <a:rPr lang="ru-RU" b="1" dirty="0" smtClean="0">
                <a:solidFill>
                  <a:srgbClr val="C00000"/>
                </a:solidFill>
              </a:rPr>
              <a:t>–</a:t>
            </a:r>
            <a:r>
              <a:rPr lang="ru-RU" b="1" dirty="0" smtClean="0">
                <a:solidFill>
                  <a:srgbClr val="C00000"/>
                </a:solidFill>
              </a:rPr>
              <a:t>           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как </a:t>
            </a:r>
            <a:r>
              <a:rPr lang="ru-RU" b="1" dirty="0">
                <a:solidFill>
                  <a:srgbClr val="C00000"/>
                </a:solidFill>
              </a:rPr>
              <a:t>от лозунгов перейти к действиям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А.В. </a:t>
            </a:r>
            <a:r>
              <a:rPr lang="ru-RU" dirty="0" err="1" smtClean="0">
                <a:solidFill>
                  <a:srgbClr val="0070C0"/>
                </a:solidFill>
              </a:rPr>
              <a:t>Новгородова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</a:p>
          <a:p>
            <a:pPr algn="r"/>
            <a:r>
              <a:rPr lang="ru-RU" dirty="0" err="1" smtClean="0">
                <a:solidFill>
                  <a:srgbClr val="0070C0"/>
                </a:solidFill>
              </a:rPr>
              <a:t>к.э.н</a:t>
            </a:r>
            <a:r>
              <a:rPr lang="ru-RU" dirty="0" smtClean="0">
                <a:solidFill>
                  <a:srgbClr val="0070C0"/>
                </a:solidFill>
              </a:rPr>
              <a:t>., докторант ИСЭПН РАН</a:t>
            </a:r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Конференция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«От качества жизни — к качеству народонаселения»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2016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611779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libri" pitchFamily="34" charset="0"/>
              </a:rPr>
              <a:t>Еженедельный опрос «</a:t>
            </a:r>
            <a:r>
              <a:rPr lang="ru-RU" sz="1000" dirty="0" err="1" smtClean="0">
                <a:latin typeface="Calibri" pitchFamily="34" charset="0"/>
              </a:rPr>
              <a:t>ФОМнибус</a:t>
            </a:r>
            <a:r>
              <a:rPr lang="ru-RU" sz="1000" dirty="0" smtClean="0">
                <a:latin typeface="Calibri" pitchFamily="34" charset="0"/>
              </a:rPr>
              <a:t>» 24–25 октября 2015 г. 53 субъекта РФ, 104 населенных пункта, 1500 респондентов. </a:t>
            </a:r>
            <a:endParaRPr lang="ru-RU" sz="1000" dirty="0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988840"/>
          <a:ext cx="38884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2474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</a:rPr>
              <a:t>Как вы думаете, «антитабачный» закон привёл или не привёл к сокращению числа курильщиков в России? И если привёл, то к значительному или незначительному сокращению?</a:t>
            </a:r>
            <a:endParaRPr lang="ru-RU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572000" y="1844824"/>
          <a:ext cx="42484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1124744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Вы знаете, что-то слышали о таком заболевании, как хроническая </a:t>
            </a:r>
            <a:r>
              <a:rPr lang="ru-RU" sz="1200" b="1" dirty="0" err="1">
                <a:solidFill>
                  <a:srgbClr val="C00000"/>
                </a:solidFill>
                <a:latin typeface="Calibri" pitchFamily="34" charset="0"/>
              </a:rPr>
              <a:t>обструктивная</a:t>
            </a:r>
            <a:r>
              <a:rPr lang="ru-RU" sz="1200" b="1" dirty="0">
                <a:solidFill>
                  <a:srgbClr val="C00000"/>
                </a:solidFill>
                <a:latin typeface="Calibri" pitchFamily="34" charset="0"/>
              </a:rPr>
              <a:t> болезнь лёгких (ХОБЛ), или ничего не знаете, не слышали о такой болезни?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10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04664"/>
            <a:ext cx="514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«АНТИТАБАЧНОГО ЗАКОНА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11</a:t>
            </a:fld>
            <a:endParaRPr lang="ru-RU"/>
          </a:p>
        </p:txBody>
      </p:sp>
      <p:pic>
        <p:nvPicPr>
          <p:cNvPr id="4" name="Picture 6" descr="http://ic.pics.livejournal.com/romix1c/12777694/221738/221738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372264" cy="5184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СУХОЙ ЗАКОН ДЛЯ РОССИИ —               ЭТО НАЦИОНАЛЬНАЯ ИДЕЯ!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РОССИИ НУЖНА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НАЦИОНАЛЬНАЯ  СТРАТЕГИЯ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ОХРАНЫ ОБЩЕСТВЕННОГО ЗДОРОВЬЯ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4036" name="Picture 4" descr="http://4esnok.by/wp-content/uploads/2015/09/6117171_l-1440x564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1124744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ОЖИДАНИЯ НАСЕЛЕНИЯ ОТ ГОСУДАРСТВЕННОЙ </a:t>
            </a:r>
            <a:r>
              <a:rPr lang="ru-RU" b="1" cap="all" dirty="0" smtClean="0"/>
              <a:t>ПОЛИТИКИ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3813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u="sng" dirty="0">
                <a:latin typeface="Calibri" pitchFamily="34" charset="0"/>
                <a:hlinkClick r:id="rId3"/>
              </a:rPr>
              <a:t>http://www.levada.ru/2016/01/18/ozhidaniya-naseleniya-ot-gosudarstvennoj-politiki/</a:t>
            </a:r>
            <a:endParaRPr lang="ru-RU" sz="1000" i="1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0299"/>
            <a:ext cx="6840760" cy="4994009"/>
          </a:xfrm>
        </p:spPr>
      </p:pic>
      <p:sp>
        <p:nvSpPr>
          <p:cNvPr id="7" name="TextBox 6"/>
          <p:cNvSpPr txBox="1"/>
          <p:nvPr/>
        </p:nvSpPr>
        <p:spPr>
          <a:xfrm>
            <a:off x="251520" y="5486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ГЛАВНЫЙ ИНВЕСТОР РЫНОЧНОЙ ЭКОНОМИКИ — САМ НАРОД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6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15</a:t>
            </a:fld>
            <a:endParaRPr lang="ru-RU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32432" cy="2736304"/>
          </a:xfrm>
        </p:spPr>
        <p:txBody>
          <a:bodyPr>
            <a:noAutofit/>
          </a:bodyPr>
          <a:lstStyle/>
          <a:p>
            <a:pPr marL="274320" indent="-274320" algn="r">
              <a:spcBef>
                <a:spcPts val="600"/>
              </a:spcBef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i="1" dirty="0">
                <a:latin typeface="Calibri" pitchFamily="34" charset="0"/>
              </a:rPr>
              <a:t>«Чем небрежнее относятся к машине, тем скорее она выходит из строя. </a:t>
            </a:r>
            <a:r>
              <a:rPr lang="ru-RU" sz="3200" i="1" dirty="0" smtClean="0">
                <a:latin typeface="Calibri" pitchFamily="34" charset="0"/>
              </a:rPr>
              <a:t>               А </a:t>
            </a:r>
            <a:r>
              <a:rPr lang="ru-RU" sz="3200" i="1" dirty="0">
                <a:latin typeface="Calibri" pitchFamily="34" charset="0"/>
              </a:rPr>
              <a:t>человек?! </a:t>
            </a:r>
            <a:r>
              <a:rPr lang="ru-RU" sz="3200" i="1" dirty="0" smtClean="0">
                <a:latin typeface="Calibri" pitchFamily="34" charset="0"/>
              </a:rPr>
              <a:t/>
            </a:r>
            <a:br>
              <a:rPr lang="ru-RU" sz="3200" i="1" dirty="0" smtClean="0">
                <a:latin typeface="Calibri" pitchFamily="34" charset="0"/>
              </a:rPr>
            </a:br>
            <a:r>
              <a:rPr lang="ru-RU" sz="3200" i="1" dirty="0" smtClean="0">
                <a:latin typeface="Calibri" pitchFamily="34" charset="0"/>
              </a:rPr>
              <a:t>К </a:t>
            </a:r>
            <a:r>
              <a:rPr lang="ru-RU" sz="3200" i="1" dirty="0">
                <a:latin typeface="Calibri" pitchFamily="34" charset="0"/>
              </a:rPr>
              <a:t>нему-то отношение должно быть гораздо </a:t>
            </a:r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</a:rPr>
              <a:t>бережней</a:t>
            </a:r>
            <a:r>
              <a:rPr lang="ru-RU" sz="3200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».</a:t>
            </a:r>
            <a:r>
              <a:rPr lang="ru-RU" sz="32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32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32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149080"/>
            <a:ext cx="54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Академик Ф.Г. Углов (1994-2008) </a:t>
            </a:r>
            <a:r>
              <a:rPr lang="ru-RU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5184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1961 - ЗАДАЧИ </a:t>
            </a:r>
            <a:r>
              <a:rPr lang="ru-RU" b="1" dirty="0"/>
              <a:t>ПАРТИИ В ОБЛАСТИ ПОДЪЕМА МАТЕРИАЛЬНОГО БЛАГОСОСТОЯНИЯ </a:t>
            </a:r>
            <a:r>
              <a:rPr lang="ru-RU" b="1" dirty="0" smtClean="0"/>
              <a:t>НАРОДА                                  </a:t>
            </a:r>
            <a:r>
              <a:rPr lang="ru-RU" sz="1600" dirty="0" smtClean="0"/>
              <a:t>(из третьей программы КПСС, </a:t>
            </a:r>
            <a:r>
              <a:rPr lang="en-US" sz="1600" dirty="0" smtClean="0"/>
              <a:t>XXII </a:t>
            </a:r>
            <a:r>
              <a:rPr lang="ru-RU" sz="1600" dirty="0" smtClean="0"/>
              <a:t>съезд*)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5688632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«Обеспечить в Советском Союзе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самый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высокий жизненный уровень по сравнению с любой страной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капитализм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а».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Значительно повысить оплату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труда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таких</a:t>
            </a:r>
            <a:r>
              <a:rPr lang="ru-RU" sz="1400" dirty="0">
                <a:latin typeface="Calibri" pitchFamily="34" charset="0"/>
              </a:rPr>
              <a:t> многочисленных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слоев</a:t>
            </a:r>
            <a:r>
              <a:rPr lang="ru-RU" sz="1400" dirty="0">
                <a:latin typeface="Calibri" pitchFamily="34" charset="0"/>
              </a:rPr>
              <a:t> советской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интеллигенции</a:t>
            </a:r>
            <a:r>
              <a:rPr lang="ru-RU" sz="1400" dirty="0">
                <a:latin typeface="Calibri" pitchFamily="34" charset="0"/>
              </a:rPr>
              <a:t>,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как инженеры и техники, агрономы и </a:t>
            </a:r>
            <a:r>
              <a:rPr lang="ru-RU" sz="1400" b="1" dirty="0" err="1">
                <a:solidFill>
                  <a:srgbClr val="C00000"/>
                </a:solidFill>
                <a:latin typeface="Calibri" pitchFamily="34" charset="0"/>
              </a:rPr>
              <a:t>зооветработники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, учителя и работники медицины и культуры».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«Каждая семья, включая семьи молодоженов, будет иметь благоустроенную квартиру</a:t>
            </a:r>
            <a:r>
              <a:rPr lang="ru-RU" sz="1400" b="1" dirty="0">
                <a:latin typeface="Calibri" pitchFamily="34" charset="0"/>
              </a:rPr>
              <a:t>,</a:t>
            </a:r>
            <a:r>
              <a:rPr lang="ru-RU" sz="1400" dirty="0">
                <a:latin typeface="Calibri" pitchFamily="34" charset="0"/>
              </a:rPr>
              <a:t> соответствующую требованиям гигиены и культурного </a:t>
            </a:r>
            <a:r>
              <a:rPr lang="ru-RU" sz="1400" dirty="0" smtClean="0">
                <a:latin typeface="Calibri" pitchFamily="34" charset="0"/>
              </a:rPr>
              <a:t>быта».</a:t>
            </a:r>
            <a:r>
              <a:rPr lang="ru-RU" sz="1400" dirty="0">
                <a:latin typeface="Calibri" pitchFamily="34" charset="0"/>
              </a:rPr>
              <a:t> 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>
                <a:latin typeface="Calibri" pitchFamily="34" charset="0"/>
              </a:rPr>
              <a:t>«Советский Союз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станет страной самого короткого в мире и в то же время самого производительного и наиболее высокооплачиваемого рабочего дня». 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«Полностью будет удовлетворена потребность городского и сельского населения во всех видах высококвалифицированного медицинского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обслуживания». 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«Партия </a:t>
            </a:r>
            <a:r>
              <a:rPr lang="ru-RU" sz="1400" dirty="0">
                <a:latin typeface="Calibri" pitchFamily="34" charset="0"/>
              </a:rPr>
              <a:t>считает одной из важнейших задач —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обеспечить воспитание, начиная с самого раннего детского возраста, физически крепкого молодого поколения с гармоническим развитием физических и духовных сил». </a:t>
            </a:r>
          </a:p>
        </p:txBody>
      </p:sp>
      <p:pic>
        <p:nvPicPr>
          <p:cNvPr id="1026" name="Picture 2" descr=" Оттепель в Советском Союзе оттепель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2520280" cy="1684988"/>
          </a:xfrm>
          <a:prstGeom prst="rect">
            <a:avLst/>
          </a:prstGeom>
          <a:noFill/>
        </p:spPr>
      </p:pic>
      <p:pic>
        <p:nvPicPr>
          <p:cNvPr id="1028" name="Picture 4" descr=" Оттепель в Советском Союзе оттепель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20280" cy="2520280"/>
          </a:xfrm>
          <a:prstGeom prst="rect">
            <a:avLst/>
          </a:prstGeom>
          <a:noFill/>
        </p:spPr>
      </p:pic>
      <p:pic>
        <p:nvPicPr>
          <p:cNvPr id="1030" name="Picture 6" descr="http://cs622125.vk.me/v622125783/47c67/srFrPWQpm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520281" cy="16930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6611779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Calibri" pitchFamily="34" charset="0"/>
              </a:rPr>
              <a:t>*</a:t>
            </a:r>
            <a:r>
              <a:rPr lang="en-US" sz="1000" i="1" dirty="0" smtClean="0">
                <a:latin typeface="Calibri" pitchFamily="34" charset="0"/>
              </a:rPr>
              <a:t>http://publ.lib.ru/ARCHIVES/K/KPSS/_KPSS.html#022</a:t>
            </a:r>
            <a:endParaRPr lang="ru-RU" sz="1000" i="1" dirty="0">
              <a:latin typeface="Calibri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льд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42184" cy="596880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334098" cy="1800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РОССИЯ В</a:t>
            </a:r>
            <a:r>
              <a:rPr lang="en-US" b="1" dirty="0" smtClean="0"/>
              <a:t> XXI  </a:t>
            </a:r>
            <a:r>
              <a:rPr lang="ru-RU" b="1" dirty="0" smtClean="0"/>
              <a:t>ВЕКЕ –                           БОГАТАЯ СТРАНА? 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536504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0070C0"/>
              </a:buClr>
              <a:buNone/>
            </a:pP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1-е </a:t>
            </a:r>
            <a:r>
              <a:rPr lang="ru-RU" sz="2700" dirty="0">
                <a:latin typeface="Calibri" pitchFamily="34" charset="0"/>
              </a:rPr>
              <a:t>место в мире по величине природных ресурсов.</a:t>
            </a:r>
            <a:r>
              <a:rPr lang="ru-RU" sz="2700" dirty="0" smtClean="0">
                <a:latin typeface="Calibri" pitchFamily="34" charset="0"/>
              </a:rPr>
              <a:t/>
            </a:r>
            <a:br>
              <a:rPr lang="ru-RU" sz="2700" dirty="0" smtClean="0">
                <a:latin typeface="Calibri" pitchFamily="34" charset="0"/>
              </a:rPr>
            </a:b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1-е место в мире по добыче и экспорту природного газа (35%мировой добычи</a:t>
            </a:r>
            <a:r>
              <a:rPr lang="ru-RU" sz="2700" dirty="0" smtClean="0">
                <a:latin typeface="Calibri" pitchFamily="34" charset="0"/>
              </a:rPr>
              <a:t>)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1-е </a:t>
            </a:r>
            <a:r>
              <a:rPr lang="ru-RU" sz="2700" dirty="0">
                <a:latin typeface="Calibri" pitchFamily="34" charset="0"/>
              </a:rPr>
              <a:t>место в мире по запасам и физическому объёму экспорта алмазов </a:t>
            </a:r>
            <a:r>
              <a:rPr lang="ru-RU" sz="2700" dirty="0" smtClean="0">
                <a:latin typeface="Calibri" pitchFamily="34" charset="0"/>
              </a:rPr>
              <a:t> 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1-е место в мире по разведанным запасам каменного угля (23% мировых запасов углей</a:t>
            </a:r>
            <a:r>
              <a:rPr lang="ru-RU" sz="2700" dirty="0" smtClean="0">
                <a:latin typeface="Calibri" pitchFamily="34" charset="0"/>
              </a:rPr>
              <a:t>) 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1-е место в мире по запасам </a:t>
            </a:r>
            <a:r>
              <a:rPr lang="ru-RU" sz="2700" dirty="0" smtClean="0">
                <a:latin typeface="Calibri" pitchFamily="34" charset="0"/>
              </a:rPr>
              <a:t>осетровых 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 1-е </a:t>
            </a:r>
            <a:r>
              <a:rPr lang="ru-RU" sz="2700" dirty="0" smtClean="0">
                <a:latin typeface="Calibri" pitchFamily="34" charset="0"/>
              </a:rPr>
              <a:t>место в мире по запасам лесных ресурсов (23% мировых запасов леса) 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endParaRPr lang="ru-RU" sz="2700" dirty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1-е </a:t>
            </a:r>
            <a:r>
              <a:rPr lang="ru-RU" sz="2700" dirty="0">
                <a:latin typeface="Calibri" pitchFamily="34" charset="0"/>
              </a:rPr>
              <a:t>место в мире по темпам роста числа долларовых </a:t>
            </a:r>
            <a:r>
              <a:rPr lang="ru-RU" sz="2700" dirty="0" smtClean="0">
                <a:latin typeface="Calibri" pitchFamily="34" charset="0"/>
              </a:rPr>
              <a:t>миллиардеров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endParaRPr lang="ru-RU" sz="2700" dirty="0" smtClean="0">
              <a:latin typeface="Calibri" pitchFamily="34" charset="0"/>
            </a:endParaRP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700" dirty="0" smtClean="0">
                <a:latin typeface="Calibri" pitchFamily="34" charset="0"/>
              </a:rPr>
              <a:t>2-е </a:t>
            </a:r>
            <a:r>
              <a:rPr lang="ru-RU" sz="2700" dirty="0">
                <a:latin typeface="Calibri" pitchFamily="34" charset="0"/>
              </a:rPr>
              <a:t>место — по КОЛИЧЕСТВУ долларовых миллиардеров (после США).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92080" y="764704"/>
            <a:ext cx="352839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ПОЧЕМУ?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47482"/>
            <a:ext cx="3456384" cy="24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66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РОССИЯ – </a:t>
            </a:r>
          </a:p>
          <a:p>
            <a:r>
              <a:rPr lang="ru-RU" b="1" dirty="0" smtClean="0"/>
              <a:t>АНТИРЕКОРОДЫ «НУЛЕВЫХ»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45365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>
                <a:latin typeface="Calibri" pitchFamily="34" charset="0"/>
              </a:rPr>
              <a:t>1-е место в мире по количеству самоубийств среди ПОЖИЛЫХ людей, ДЕТЕЙ и </a:t>
            </a:r>
            <a:r>
              <a:rPr lang="ru-RU" sz="1500" dirty="0">
                <a:latin typeface="Calibri" pitchFamily="34" charset="0"/>
              </a:rPr>
              <a:t>ПОДРОСТКОВ</a:t>
            </a:r>
            <a:r>
              <a:rPr lang="ru-RU" sz="1500" dirty="0">
                <a:latin typeface="Calibri" pitchFamily="34" charset="0"/>
              </a:rPr>
              <a:t> 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числу разводов и рожденных вне брака </a:t>
            </a:r>
            <a:r>
              <a:rPr lang="ru-RU" sz="1500" dirty="0">
                <a:latin typeface="Calibri" pitchFamily="34" charset="0"/>
              </a:rPr>
              <a:t>детей</a:t>
            </a:r>
            <a:r>
              <a:rPr lang="ru-RU" sz="1500" dirty="0">
                <a:latin typeface="Calibri" pitchFamily="34" charset="0"/>
              </a:rPr>
              <a:t> 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числу абортов и числу детей, брошенных </a:t>
            </a:r>
            <a:r>
              <a:rPr lang="ru-RU" sz="1500" dirty="0">
                <a:latin typeface="Calibri" pitchFamily="34" charset="0"/>
              </a:rPr>
              <a:t>родителями</a:t>
            </a:r>
            <a:r>
              <a:rPr lang="ru-RU" sz="1500" dirty="0">
                <a:latin typeface="Calibri" pitchFamily="34" charset="0"/>
              </a:rPr>
              <a:t> 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потреблению спирта и </a:t>
            </a:r>
            <a:r>
              <a:rPr lang="ru-RU" sz="1500" dirty="0" smtClean="0">
                <a:latin typeface="Calibri" pitchFamily="34" charset="0"/>
              </a:rPr>
              <a:t>                   спиртосодержащих </a:t>
            </a:r>
            <a:r>
              <a:rPr lang="ru-RU" sz="1500" dirty="0">
                <a:latin typeface="Calibri" pitchFamily="34" charset="0"/>
              </a:rPr>
              <a:t>продуктов</a:t>
            </a:r>
            <a:r>
              <a:rPr lang="ru-RU" sz="1500" dirty="0">
                <a:latin typeface="Calibri" pitchFamily="34" charset="0"/>
              </a:rPr>
              <a:t> 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продаже крепкого алкоголя 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продаже табака 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числу умерших от алкоголизма </a:t>
            </a:r>
            <a:r>
              <a:rPr lang="ru-RU" sz="1500" dirty="0" smtClean="0">
                <a:latin typeface="Calibri" pitchFamily="34" charset="0"/>
              </a:rPr>
              <a:t> и </a:t>
            </a:r>
            <a:r>
              <a:rPr lang="ru-RU" sz="1500" dirty="0" err="1" smtClean="0">
                <a:latin typeface="Calibri" pitchFamily="34" charset="0"/>
              </a:rPr>
              <a:t>табакокурения</a:t>
            </a:r>
            <a:endParaRPr lang="ru-RU" sz="1500" dirty="0" smtClean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1500" dirty="0">
              <a:latin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Calibri" pitchFamily="34" charset="0"/>
              </a:rPr>
              <a:t>1-е </a:t>
            </a:r>
            <a:r>
              <a:rPr lang="ru-RU" sz="1500" dirty="0">
                <a:latin typeface="Calibri" pitchFamily="34" charset="0"/>
              </a:rPr>
              <a:t>место в мире по смертности от заболеваний </a:t>
            </a:r>
            <a:r>
              <a:rPr lang="ru-RU" sz="1500" dirty="0" err="1">
                <a:latin typeface="Calibri" pitchFamily="34" charset="0"/>
              </a:rPr>
              <a:t>сердечно-сосудистой</a:t>
            </a:r>
            <a:r>
              <a:rPr lang="ru-RU" sz="1500" dirty="0">
                <a:latin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</a:rPr>
              <a:t>системы</a:t>
            </a:r>
            <a:r>
              <a:rPr lang="ru-RU" sz="1500" dirty="0">
                <a:latin typeface="Calibri" pitchFamily="34" charset="0"/>
              </a:rPr>
              <a:t> </a:t>
            </a:r>
          </a:p>
        </p:txBody>
      </p:sp>
      <p:pic>
        <p:nvPicPr>
          <p:cNvPr id="32777" name="Picture 9" descr="http://livelyplanet.ru/uploads/posts/2013-09/1379504009_1404455-r3l8t8d-650-nadiasabli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09119"/>
            <a:ext cx="3060000" cy="2038432"/>
          </a:xfrm>
          <a:prstGeom prst="rect">
            <a:avLst/>
          </a:prstGeom>
          <a:noFill/>
        </p:spPr>
      </p:pic>
      <p:sp>
        <p:nvSpPr>
          <p:cNvPr id="32779" name="AutoShape 11" descr="http://img11.nnm.me/d/4/6/d/e/462282236dc22e63164b6a7fc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1" name="AutoShape 13" descr="http://img11.nnm.me/d/4/6/d/e/462282236dc22e63164b6a7fc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3" name="AutoShape 15" descr="http://img11.nnm.me/d/4/6/d/e/462282236dc22e63164b6a7fc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5" name="AutoShape 17" descr="http://img11.nnm.me/d/4/6/d/e/462282236dc22e63164b6a7fc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7" name="AutoShape 19" descr="http://img11.nnm.me/d/4/6/d/e/462282236dc22e63164b6a7fc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9" name="AutoShape 21" descr="http://img11.nnm.me/d/4/6/d/e/462282236dc22e63164b6a7fc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91" name="Picture 23" descr="http://900igr.net/datai/obg/Detskij-suitsid/0001-002-Pechalnaja-statistika-detskie-samoubij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2636912"/>
            <a:ext cx="3060000" cy="1824232"/>
          </a:xfrm>
          <a:prstGeom prst="rect">
            <a:avLst/>
          </a:prstGeom>
          <a:noFill/>
        </p:spPr>
      </p:pic>
      <p:pic>
        <p:nvPicPr>
          <p:cNvPr id="32793" name="Picture 25" descr="http://i.dailymail.co.uk/i/pix/2012/08/16/article-2189110-149151E0000005DC-304_1024x615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3060000" cy="1837793"/>
          </a:xfrm>
          <a:prstGeom prst="rect">
            <a:avLst/>
          </a:prstGeom>
          <a:noFill/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ИНДЕКСЫ ЧЕЛОВЕЧЕСКОГО РАЗВИТИЯ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6325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3659464" cy="12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600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3528392" cy="2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5085184"/>
            <a:ext cx="3672408" cy="2160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Рейтинг по индексу человеческого развития (188 стран, 2015)*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6453336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alibri" pitchFamily="34" charset="0"/>
              </a:rPr>
              <a:t>*</a:t>
            </a:r>
            <a:r>
              <a:rPr lang="en-US" sz="1000" dirty="0" smtClean="0">
                <a:latin typeface="Calibri" pitchFamily="34" charset="0"/>
              </a:rPr>
              <a:t>http://hdr.undp.org/sites/default/files/hdr15_standalone_overview_ru.pdf</a:t>
            </a:r>
            <a:endParaRPr lang="ru-RU" sz="1000" dirty="0">
              <a:latin typeface="Calibri" pitchFamily="34" charset="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4411207" cy="26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124744"/>
            <a:ext cx="4320480" cy="24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3635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РЕЙТИНГ СТРАН МИРА ПО УРОВНЮ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ЗДРАВООХРАНЕНИЯ*</a:t>
            </a: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843587893"/>
              </p:ext>
            </p:extLst>
          </p:nvPr>
        </p:nvGraphicFramePr>
        <p:xfrm>
          <a:off x="467545" y="1124744"/>
          <a:ext cx="8280921" cy="411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45"/>
                <a:gridCol w="689783"/>
                <a:gridCol w="2183661"/>
                <a:gridCol w="1260746"/>
                <a:gridCol w="1296144"/>
                <a:gridCol w="1080120"/>
                <a:gridCol w="1080122"/>
              </a:tblGrid>
              <a:tr h="25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2014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2013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Страна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Оценка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№1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№2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№3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87102" marT="48927" marB="48927" anchor="ctr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Сингапур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78.6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82.1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4.5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2,426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Гонконг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77.5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83.5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5.3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1,944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Италия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76.3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82.9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9.0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3,032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Япония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68.1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83.1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10.2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4,752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5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Южная Корея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67.4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81.4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7.0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1,703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6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7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Австралия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65.9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82.1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9.1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6,140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7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Израиль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65.4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81.7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7.0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2,289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8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19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Франция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64.6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82.6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11.8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4,690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9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12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ОАЭ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64.1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77.0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3.2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1,343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10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14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Великобритания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63.1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81.5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9.4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3,647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  <a:tr h="29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51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—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Россия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</a:rPr>
                        <a:t>22.5</a:t>
                      </a:r>
                      <a:endParaRPr lang="ru-RU" sz="14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70.5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6.3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887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6" marR="34976" marT="48927" marB="4892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012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>
                <a:latin typeface="Calibri" pitchFamily="34" charset="0"/>
              </a:rPr>
              <a:t>Рейтинг стран мира по эффективности систем здравоохранения составлен аналитиками агентства </a:t>
            </a:r>
            <a:r>
              <a:rPr lang="ru-RU" sz="1200" b="1" dirty="0" err="1">
                <a:latin typeface="Calibri" pitchFamily="34" charset="0"/>
              </a:rPr>
              <a:t>Bloomberg</a:t>
            </a:r>
            <a:r>
              <a:rPr lang="ru-RU" sz="1200" dirty="0">
                <a:latin typeface="Calibri" pitchFamily="34" charset="0"/>
              </a:rPr>
              <a:t> на основании данных Всемирной организации здравоохранения, Организации Объединенных Наций и Всемирного банка. </a:t>
            </a:r>
            <a:endParaRPr lang="ru-RU" sz="1200" dirty="0" smtClean="0">
              <a:latin typeface="Calibri" pitchFamily="34" charset="0"/>
            </a:endParaRPr>
          </a:p>
          <a:p>
            <a:pPr fontAlgn="base"/>
            <a:r>
              <a:rPr lang="ru-RU" sz="1200" dirty="0" smtClean="0">
                <a:latin typeface="Calibri" pitchFamily="34" charset="0"/>
              </a:rPr>
              <a:t>В </a:t>
            </a:r>
            <a:r>
              <a:rPr lang="ru-RU" sz="1200" dirty="0">
                <a:latin typeface="Calibri" pitchFamily="34" charset="0"/>
              </a:rPr>
              <a:t>основе рейтинга три ключевых показателя, которые определяют эффективность системы здравоохранения той или иной страны: </a:t>
            </a:r>
            <a:r>
              <a:rPr lang="ru-RU" sz="1200" dirty="0" smtClean="0">
                <a:latin typeface="Calibri" pitchFamily="34" charset="0"/>
              </a:rPr>
              <a:t> №1 - средняя </a:t>
            </a:r>
            <a:r>
              <a:rPr lang="ru-RU" sz="1200" dirty="0">
                <a:latin typeface="Calibri" pitchFamily="34" charset="0"/>
              </a:rPr>
              <a:t>ожидаемая продолжительность жизни при рождении, </a:t>
            </a:r>
            <a:r>
              <a:rPr lang="ru-RU" sz="1200" dirty="0" smtClean="0">
                <a:latin typeface="Calibri" pitchFamily="34" charset="0"/>
              </a:rPr>
              <a:t>№2 - »государственные </a:t>
            </a:r>
            <a:r>
              <a:rPr lang="ru-RU" sz="1200" dirty="0">
                <a:latin typeface="Calibri" pitchFamily="34" charset="0"/>
              </a:rPr>
              <a:t>затраты на здравоохранение в виде процента от ВВП на душу населения, </a:t>
            </a:r>
            <a:r>
              <a:rPr lang="ru-RU" sz="1200" dirty="0" smtClean="0">
                <a:latin typeface="Calibri" pitchFamily="34" charset="0"/>
              </a:rPr>
              <a:t>№3 стоимость </a:t>
            </a:r>
            <a:r>
              <a:rPr lang="ru-RU" sz="1200" dirty="0">
                <a:latin typeface="Calibri" pitchFamily="34" charset="0"/>
              </a:rPr>
              <a:t>медицинских услуг в пересчете на душу населения</a:t>
            </a:r>
            <a:r>
              <a:rPr lang="ru-RU" sz="1200" dirty="0" smtClean="0">
                <a:latin typeface="Calibri" pitchFamily="34" charset="0"/>
              </a:rPr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453336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alibri" pitchFamily="34" charset="0"/>
              </a:rPr>
              <a:t>*</a:t>
            </a:r>
            <a:r>
              <a:rPr lang="en-US" sz="1000" dirty="0" smtClean="0">
                <a:latin typeface="Calibri" pitchFamily="34" charset="0"/>
              </a:rPr>
              <a:t>http://nonews.co/directory/lists/countries/health</a:t>
            </a:r>
            <a:endParaRPr 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2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8</a:t>
            </a:fld>
            <a:endParaRPr lang="ru-RU"/>
          </a:p>
        </p:txBody>
      </p:sp>
      <p:pic>
        <p:nvPicPr>
          <p:cNvPr id="39938" name="Picture 2" descr="http://cs408630.vk.me/v408630958/1d79/zj_9zkO2x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28384" cy="5290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6560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8B54-56C3-4701-8B01-9C79EAF215E9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5256584" cy="5363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БУДЬТЕ ЗДОРОВЫ!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6">
      <a:dk1>
        <a:srgbClr val="000000"/>
      </a:dk1>
      <a:lt1>
        <a:srgbClr val="FFFFFF"/>
      </a:lt1>
      <a:dk2>
        <a:srgbClr val="0070C0"/>
      </a:dk2>
      <a:lt2>
        <a:srgbClr val="FFCC00"/>
      </a:lt2>
      <a:accent1>
        <a:srgbClr val="C00000"/>
      </a:accent1>
      <a:accent2>
        <a:srgbClr val="EE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E78A00"/>
      </a:accent6>
      <a:hlink>
        <a:srgbClr val="666699"/>
      </a:hlink>
      <a:folHlink>
        <a:srgbClr val="999966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1973</TotalTime>
  <Words>408</Words>
  <Application>Microsoft Office PowerPoint</Application>
  <PresentationFormat>Экран (4:3)</PresentationFormat>
  <Paragraphs>175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РЕЙТИНГ СТРАН МИРА ПО УРОВНЮ ЗДРАВООХРАНЕНИЯ*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«Чем небрежнее относятся к машине, тем скорее она выходит из строя.                А человек?!  К нему-то отношение должно быть гораздо бережней».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Валентина</cp:lastModifiedBy>
  <cp:revision>1</cp:revision>
  <dcterms:created xsi:type="dcterms:W3CDTF">2016-03-19T19:47:09Z</dcterms:created>
  <dcterms:modified xsi:type="dcterms:W3CDTF">2016-03-21T04:40:51Z</dcterms:modified>
</cp:coreProperties>
</file>