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69" r:id="rId2"/>
    <p:sldId id="267" r:id="rId3"/>
    <p:sldId id="270" r:id="rId4"/>
    <p:sldId id="264" r:id="rId5"/>
    <p:sldId id="262" r:id="rId6"/>
    <p:sldId id="266" r:id="rId7"/>
    <p:sldId id="265" r:id="rId8"/>
    <p:sldId id="256" r:id="rId9"/>
    <p:sldId id="268" r:id="rId10"/>
    <p:sldId id="259" r:id="rId11"/>
    <p:sldId id="271" r:id="rId12"/>
    <p:sldId id="258" r:id="rId13"/>
    <p:sldId id="260" r:id="rId14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8" y="0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/>
          <a:lstStyle>
            <a:lvl1pPr algn="r">
              <a:defRPr sz="1300"/>
            </a:lvl1pPr>
          </a:lstStyle>
          <a:p>
            <a:fld id="{C27D8F2F-63E8-44DF-BE0C-2AD1D01BBFCB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16" tIns="48308" rIns="96616" bIns="4830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6616" tIns="48308" rIns="96616" bIns="4830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l">
              <a:defRPr sz="13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8" y="9517546"/>
            <a:ext cx="2984871" cy="501015"/>
          </a:xfrm>
          <a:prstGeom prst="rect">
            <a:avLst/>
          </a:prstGeom>
        </p:spPr>
        <p:txBody>
          <a:bodyPr vert="horz" lIns="96616" tIns="48308" rIns="96616" bIns="48308" rtlCol="0" anchor="b"/>
          <a:lstStyle>
            <a:lvl1pPr algn="r">
              <a:defRPr sz="1300"/>
            </a:lvl1pPr>
          </a:lstStyle>
          <a:p>
            <a:fld id="{A9FCC6D4-A011-4FB4-AF12-B2690AAD00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62052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A6C64-D8A9-425D-B858-AEBB2568ED58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76AB-49E3-4728-87FA-DB675E35C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148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A6C64-D8A9-425D-B858-AEBB2568ED58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76AB-49E3-4728-87FA-DB675E35C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857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A6C64-D8A9-425D-B858-AEBB2568ED58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76AB-49E3-4728-87FA-DB675E35C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8618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A6C64-D8A9-425D-B858-AEBB2568ED58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76AB-49E3-4728-87FA-DB675E35C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94993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A6C64-D8A9-425D-B858-AEBB2568ED58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76AB-49E3-4728-87FA-DB675E35C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32651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A6C64-D8A9-425D-B858-AEBB2568ED58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76AB-49E3-4728-87FA-DB675E35C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0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A6C64-D8A9-425D-B858-AEBB2568ED58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76AB-49E3-4728-87FA-DB675E35C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9936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A6C64-D8A9-425D-B858-AEBB2568ED58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76AB-49E3-4728-87FA-DB675E35C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978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A6C64-D8A9-425D-B858-AEBB2568ED58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76AB-49E3-4728-87FA-DB675E35C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4345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A6C64-D8A9-425D-B858-AEBB2568ED58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76AB-49E3-4728-87FA-DB675E35C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779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8A6C64-D8A9-425D-B858-AEBB2568ED58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676AB-49E3-4728-87FA-DB675E35C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74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A6C64-D8A9-425D-B858-AEBB2568ED58}" type="datetimeFigureOut">
              <a:rPr lang="ru-RU" smtClean="0"/>
              <a:t>21.03.2016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9676AB-49E3-4728-87FA-DB675E35CD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71601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Роль государства в экономике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Защита </a:t>
            </a:r>
            <a:r>
              <a:rPr lang="ru-RU" dirty="0" smtClean="0"/>
              <a:t>правопорядка</a:t>
            </a:r>
            <a:endParaRPr lang="ru-RU" dirty="0"/>
          </a:p>
          <a:p>
            <a:r>
              <a:rPr lang="ru-RU" dirty="0" smtClean="0"/>
              <a:t>Денежная эмиссия</a:t>
            </a:r>
            <a:endParaRPr lang="en-US" dirty="0" smtClean="0"/>
          </a:p>
          <a:p>
            <a:r>
              <a:rPr lang="ru-RU" dirty="0" smtClean="0"/>
              <a:t>Налоги</a:t>
            </a:r>
            <a:endParaRPr lang="en-US" dirty="0" smtClean="0"/>
          </a:p>
          <a:p>
            <a:r>
              <a:rPr lang="ru-RU" dirty="0" smtClean="0"/>
              <a:t>Валютное регулирование </a:t>
            </a:r>
            <a:endParaRPr lang="en-US" dirty="0" smtClean="0"/>
          </a:p>
          <a:p>
            <a:r>
              <a:rPr lang="ru-RU" dirty="0"/>
              <a:t>Р</a:t>
            </a:r>
            <a:r>
              <a:rPr lang="ru-RU" dirty="0" smtClean="0"/>
              <a:t>азвитие инфраструктуры</a:t>
            </a:r>
            <a:endParaRPr lang="ru-RU" dirty="0"/>
          </a:p>
          <a:p>
            <a:r>
              <a:rPr lang="ru-RU" dirty="0" smtClean="0"/>
              <a:t>Инвестиционный климат</a:t>
            </a:r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При этом производить товары и услуги должен бизнес,  а свободный рынок регулировать </a:t>
            </a:r>
            <a:r>
              <a:rPr lang="ru-RU" dirty="0" smtClean="0"/>
              <a:t>цены и объемы выпуска продукции.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0667" y="4653136"/>
            <a:ext cx="8280920" cy="144016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0204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/>
              <a:t>Б</a:t>
            </a:r>
            <a:r>
              <a:rPr lang="ru-RU" b="1" dirty="0" smtClean="0"/>
              <a:t>азовые </a:t>
            </a:r>
            <a:r>
              <a:rPr lang="ru-RU" b="1" dirty="0"/>
              <a:t>демократические ценности рыночной экономики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равенство всех перед </a:t>
            </a:r>
            <a:r>
              <a:rPr lang="ru-RU" dirty="0" smtClean="0"/>
              <a:t>законом</a:t>
            </a:r>
          </a:p>
          <a:p>
            <a:r>
              <a:rPr lang="ru-RU" dirty="0" smtClean="0"/>
              <a:t> </a:t>
            </a:r>
            <a:r>
              <a:rPr lang="ru-RU" dirty="0"/>
              <a:t>право </a:t>
            </a:r>
            <a:r>
              <a:rPr lang="ru-RU" dirty="0" smtClean="0"/>
              <a:t>собственности</a:t>
            </a:r>
          </a:p>
          <a:p>
            <a:r>
              <a:rPr lang="ru-RU" dirty="0" smtClean="0"/>
              <a:t> </a:t>
            </a:r>
            <a:r>
              <a:rPr lang="ru-RU" dirty="0"/>
              <a:t>права и свободы </a:t>
            </a:r>
            <a:r>
              <a:rPr lang="ru-RU" dirty="0" smtClean="0"/>
              <a:t>человека</a:t>
            </a:r>
          </a:p>
          <a:p>
            <a:r>
              <a:rPr lang="ru-RU" dirty="0" smtClean="0"/>
              <a:t> демократия</a:t>
            </a:r>
          </a:p>
          <a:p>
            <a:pPr marL="0" indent="0" algn="just">
              <a:buNone/>
            </a:pPr>
            <a:r>
              <a:rPr lang="ru-RU" dirty="0"/>
              <a:t>Рыночные законы не  работают в условиях монопольно-государственной экономики, когда самым доходным бизнесом является «обслуживание» бюджета, в условиях недоверия к власти со стороны делового сообщества, судебного произвола, легализованной  коррупции, чиновничьего  </a:t>
            </a:r>
            <a:r>
              <a:rPr lang="ru-RU" dirty="0" err="1"/>
              <a:t>рейдерства</a:t>
            </a:r>
            <a:r>
              <a:rPr lang="ru-RU" dirty="0"/>
              <a:t>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3429000"/>
            <a:ext cx="8208912" cy="259228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44340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Равенство перед законом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611559" y="1576539"/>
            <a:ext cx="811402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/>
              <a:t>Судья </a:t>
            </a:r>
            <a:r>
              <a:rPr lang="ru-RU" sz="3600" b="1" dirty="0"/>
              <a:t>должен нести персональную  ответственность только перед законом. Личная ответственность судей  должна быть  сопоставима по размеру принятым  неправомерным решениям и не иметь сроков давности. </a:t>
            </a:r>
          </a:p>
        </p:txBody>
      </p:sp>
    </p:spTree>
    <p:extLst>
      <p:ext uri="{BB962C8B-B14F-4D97-AF65-F5344CB8AC3E}">
        <p14:creationId xmlns:p14="http://schemas.microsoft.com/office/powerpoint/2010/main" val="24340517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Математическая модель точки равновесия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251520" y="1484784"/>
            <a:ext cx="8640960" cy="531812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800" dirty="0" smtClean="0"/>
              <a:t>СП </a:t>
            </a:r>
            <a:r>
              <a:rPr lang="ru-RU" sz="1800" dirty="0" smtClean="0"/>
              <a:t>совокупное предложение </a:t>
            </a:r>
            <a:r>
              <a:rPr lang="ru-RU" sz="2800" dirty="0" smtClean="0"/>
              <a:t>= СС </a:t>
            </a:r>
            <a:r>
              <a:rPr lang="ru-RU" sz="1800" dirty="0"/>
              <a:t>совокупный </a:t>
            </a:r>
            <a:r>
              <a:rPr lang="ru-RU" sz="1800" dirty="0" smtClean="0"/>
              <a:t>спрос </a:t>
            </a:r>
            <a:r>
              <a:rPr lang="ru-RU" sz="2800" dirty="0" smtClean="0"/>
              <a:t>= ОП </a:t>
            </a:r>
            <a:r>
              <a:rPr lang="ru-RU" sz="1800" dirty="0" smtClean="0"/>
              <a:t>объем производства</a:t>
            </a:r>
            <a:r>
              <a:rPr lang="ru-RU" sz="2800" dirty="0" smtClean="0"/>
              <a:t> </a:t>
            </a:r>
          </a:p>
          <a:p>
            <a:pPr marL="0" indent="0">
              <a:buNone/>
            </a:pPr>
            <a:r>
              <a:rPr lang="ru-RU" dirty="0" smtClean="0"/>
              <a:t>   ПП  + ОТ + ПВ + НЛ = ПП + КП + ГП+ ИНВ + ЧЭ </a:t>
            </a:r>
          </a:p>
          <a:p>
            <a:pPr marL="0" indent="0">
              <a:buNone/>
            </a:pPr>
            <a:r>
              <a:rPr lang="ru-RU" dirty="0" smtClean="0"/>
              <a:t>   65,1+37,1+23,1+11,2=65,1+38+13,9+14,4+5,1</a:t>
            </a:r>
          </a:p>
          <a:p>
            <a:pPr marL="0" indent="0">
              <a:buNone/>
            </a:pPr>
            <a:r>
              <a:rPr lang="ru-RU" dirty="0" smtClean="0"/>
              <a:t>   0 = КП +ГП + ИНВ + ЧЭ – ОТ – ПВ - НЛ</a:t>
            </a:r>
          </a:p>
          <a:p>
            <a:r>
              <a:rPr lang="ru-RU" sz="2800" dirty="0" smtClean="0"/>
              <a:t>СП </a:t>
            </a:r>
            <a:r>
              <a:rPr lang="ru-RU" sz="1800" dirty="0" smtClean="0"/>
              <a:t>совокупное предложение </a:t>
            </a:r>
            <a:r>
              <a:rPr lang="ru-RU" sz="2800" dirty="0" smtClean="0"/>
              <a:t>= ПП</a:t>
            </a:r>
            <a:r>
              <a:rPr lang="ru-RU" sz="1800" dirty="0" smtClean="0"/>
              <a:t>( промежуточное потребление) </a:t>
            </a:r>
            <a:r>
              <a:rPr lang="ru-RU" sz="2800" dirty="0" smtClean="0"/>
              <a:t>+ ОТ</a:t>
            </a:r>
            <a:r>
              <a:rPr lang="ru-RU" sz="1800" dirty="0" smtClean="0"/>
              <a:t>(оплата труда наемных работников)</a:t>
            </a:r>
            <a:r>
              <a:rPr lang="ru-RU" sz="2800" dirty="0" smtClean="0"/>
              <a:t> +  ПВ</a:t>
            </a:r>
            <a:r>
              <a:rPr lang="ru-RU" sz="1800" dirty="0" smtClean="0"/>
              <a:t>(валовая</a:t>
            </a:r>
            <a:r>
              <a:rPr lang="ru-RU" sz="2800" dirty="0" smtClean="0"/>
              <a:t> </a:t>
            </a:r>
            <a:r>
              <a:rPr lang="ru-RU" sz="1800" dirty="0" smtClean="0"/>
              <a:t>прибыль</a:t>
            </a:r>
            <a:r>
              <a:rPr lang="ru-RU" sz="2800" dirty="0"/>
              <a:t>) </a:t>
            </a:r>
            <a:r>
              <a:rPr lang="ru-RU" sz="2800" dirty="0" smtClean="0"/>
              <a:t>+НЛ(</a:t>
            </a:r>
            <a:r>
              <a:rPr lang="ru-RU" sz="1800" dirty="0" smtClean="0"/>
              <a:t>налоги) </a:t>
            </a:r>
            <a:endParaRPr lang="ru-RU" sz="1800" dirty="0"/>
          </a:p>
          <a:p>
            <a:r>
              <a:rPr lang="ru-RU" dirty="0" smtClean="0"/>
              <a:t>СС </a:t>
            </a:r>
            <a:r>
              <a:rPr lang="ru-RU" sz="1800" dirty="0" smtClean="0"/>
              <a:t>совокупный спрос</a:t>
            </a:r>
            <a:r>
              <a:rPr lang="ru-RU" dirty="0" smtClean="0"/>
              <a:t> =  ПП</a:t>
            </a:r>
            <a:r>
              <a:rPr lang="en-US" dirty="0" smtClean="0"/>
              <a:t>(</a:t>
            </a:r>
            <a:r>
              <a:rPr lang="ru-RU" sz="1800" dirty="0" smtClean="0"/>
              <a:t>промежуточное потребление</a:t>
            </a:r>
            <a:r>
              <a:rPr lang="en-US" sz="1800" dirty="0" smtClean="0"/>
              <a:t>)</a:t>
            </a:r>
            <a:r>
              <a:rPr lang="ru-RU" dirty="0" smtClean="0"/>
              <a:t> + КП </a:t>
            </a:r>
            <a:r>
              <a:rPr lang="ru-RU" sz="1800" dirty="0" smtClean="0"/>
              <a:t>(конечное потребление населением)</a:t>
            </a:r>
            <a:r>
              <a:rPr lang="ru-RU" dirty="0" smtClean="0"/>
              <a:t> </a:t>
            </a:r>
            <a:r>
              <a:rPr lang="ru-RU" sz="1800" dirty="0" smtClean="0"/>
              <a:t>+  </a:t>
            </a:r>
            <a:r>
              <a:rPr lang="ru-RU" sz="2800" dirty="0" smtClean="0"/>
              <a:t>ГП </a:t>
            </a:r>
            <a:r>
              <a:rPr lang="ru-RU" sz="1800" dirty="0" smtClean="0"/>
              <a:t>(конечное потребление государством</a:t>
            </a:r>
            <a:r>
              <a:rPr lang="en-US" sz="1800" dirty="0" smtClean="0"/>
              <a:t>)</a:t>
            </a:r>
            <a:r>
              <a:rPr lang="ru-RU" sz="1800" dirty="0" smtClean="0"/>
              <a:t> +  </a:t>
            </a:r>
            <a:r>
              <a:rPr lang="ru-RU" sz="2800" dirty="0" smtClean="0"/>
              <a:t>ИНВ</a:t>
            </a:r>
            <a:r>
              <a:rPr lang="en-US" sz="2800" dirty="0" smtClean="0"/>
              <a:t>(</a:t>
            </a:r>
            <a:r>
              <a:rPr lang="ru-RU" sz="1800" dirty="0" smtClean="0"/>
              <a:t>инвестиции</a:t>
            </a:r>
            <a:r>
              <a:rPr lang="en-US" sz="1800" dirty="0" smtClean="0"/>
              <a:t>)</a:t>
            </a:r>
            <a:r>
              <a:rPr lang="ru-RU" sz="1800" dirty="0"/>
              <a:t> + </a:t>
            </a:r>
            <a:r>
              <a:rPr lang="ru-RU" sz="2800" dirty="0" smtClean="0"/>
              <a:t>ЧЭ</a:t>
            </a:r>
            <a:r>
              <a:rPr lang="ru-RU" sz="1800" dirty="0" smtClean="0"/>
              <a:t> </a:t>
            </a:r>
            <a:r>
              <a:rPr lang="ru-RU" sz="1800" dirty="0"/>
              <a:t>( чистый экспорт в рублях)  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710658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 стрелкой 4"/>
          <p:cNvCxnSpPr/>
          <p:nvPr/>
        </p:nvCxnSpPr>
        <p:spPr>
          <a:xfrm flipV="1">
            <a:off x="1115616" y="1628800"/>
            <a:ext cx="0" cy="44462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76281" y="6095160"/>
            <a:ext cx="849694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3286165" y="2140501"/>
            <a:ext cx="3734107" cy="33163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2981065" y="1676887"/>
            <a:ext cx="3695767" cy="35232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V="1">
            <a:off x="1759123" y="2060848"/>
            <a:ext cx="3830324" cy="33960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V="1">
            <a:off x="2635771" y="1955835"/>
            <a:ext cx="3808437" cy="3450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1582943" y="1849934"/>
            <a:ext cx="3709137" cy="35232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269435" y="1739086"/>
            <a:ext cx="3695767" cy="35100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>
            <a:off x="1128986" y="3782734"/>
            <a:ext cx="4163094" cy="14559"/>
          </a:xfrm>
          <a:prstGeom prst="line">
            <a:avLst/>
          </a:prstGeom>
          <a:ln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>
            <a:off x="4391364" y="3277395"/>
            <a:ext cx="34832" cy="2817765"/>
          </a:xfrm>
          <a:prstGeom prst="line">
            <a:avLst/>
          </a:prstGeom>
          <a:ln>
            <a:solidFill>
              <a:schemeClr val="tx1"/>
            </a:solidFill>
            <a:prstDash val="lg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Стрелка вверх 83"/>
          <p:cNvSpPr/>
          <p:nvPr/>
        </p:nvSpPr>
        <p:spPr>
          <a:xfrm>
            <a:off x="4346330" y="3103489"/>
            <a:ext cx="109890" cy="655361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5" name="Стрелка влево 84"/>
          <p:cNvSpPr/>
          <p:nvPr/>
        </p:nvSpPr>
        <p:spPr>
          <a:xfrm>
            <a:off x="3652024" y="3715265"/>
            <a:ext cx="775960" cy="136669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6" name="Стрелка вниз 85"/>
          <p:cNvSpPr/>
          <p:nvPr/>
        </p:nvSpPr>
        <p:spPr>
          <a:xfrm>
            <a:off x="4328914" y="3797293"/>
            <a:ext cx="106121" cy="66365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7" name="Стрелка вправо 86"/>
          <p:cNvSpPr/>
          <p:nvPr/>
        </p:nvSpPr>
        <p:spPr>
          <a:xfrm>
            <a:off x="4427984" y="3730003"/>
            <a:ext cx="743359" cy="1219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Графический анализ совокупного спроса  и совокупного предложения</a:t>
            </a:r>
            <a:endParaRPr lang="ru-RU" dirty="0"/>
          </a:p>
        </p:txBody>
      </p:sp>
      <p:sp>
        <p:nvSpPr>
          <p:cNvPr id="31" name="TextBox 30"/>
          <p:cNvSpPr txBox="1"/>
          <p:nvPr/>
        </p:nvSpPr>
        <p:spPr>
          <a:xfrm>
            <a:off x="3801106" y="1955835"/>
            <a:ext cx="11805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Инфляция</a:t>
            </a:r>
            <a:endParaRPr lang="ru-RU" dirty="0"/>
          </a:p>
        </p:txBody>
      </p:sp>
      <p:sp>
        <p:nvSpPr>
          <p:cNvPr id="32" name="TextBox 31"/>
          <p:cNvSpPr txBox="1"/>
          <p:nvPr/>
        </p:nvSpPr>
        <p:spPr>
          <a:xfrm>
            <a:off x="3813919" y="5092227"/>
            <a:ext cx="11723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Дефляция</a:t>
            </a:r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1835696" y="3449329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Спад</a:t>
            </a:r>
            <a:endParaRPr lang="ru-RU" dirty="0"/>
          </a:p>
        </p:txBody>
      </p:sp>
      <p:sp>
        <p:nvSpPr>
          <p:cNvPr id="36" name="TextBox 35"/>
          <p:cNvSpPr txBox="1"/>
          <p:nvPr/>
        </p:nvSpPr>
        <p:spPr>
          <a:xfrm>
            <a:off x="6372198" y="3472455"/>
            <a:ext cx="6092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Рост</a:t>
            </a:r>
            <a:endParaRPr lang="ru-RU" dirty="0"/>
          </a:p>
        </p:txBody>
      </p:sp>
      <p:sp>
        <p:nvSpPr>
          <p:cNvPr id="47" name="TextBox 46"/>
          <p:cNvSpPr txBox="1"/>
          <p:nvPr/>
        </p:nvSpPr>
        <p:spPr>
          <a:xfrm>
            <a:off x="3210533" y="6165304"/>
            <a:ext cx="23296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i="1" dirty="0" smtClean="0">
                <a:cs typeface="Adobe Devanagari" pitchFamily="18" charset="0"/>
              </a:rPr>
              <a:t>Объем производства</a:t>
            </a:r>
            <a:endParaRPr lang="ru-RU" i="1" dirty="0">
              <a:cs typeface="Adobe Devanagari" pitchFamily="18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27584" y="2060848"/>
            <a:ext cx="21602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/>
              <a:t>Уровень цен</a:t>
            </a:r>
            <a:endParaRPr lang="ru-RU" i="1" dirty="0"/>
          </a:p>
        </p:txBody>
      </p:sp>
      <p:sp>
        <p:nvSpPr>
          <p:cNvPr id="49" name="Выноска 1 48"/>
          <p:cNvSpPr/>
          <p:nvPr/>
        </p:nvSpPr>
        <p:spPr>
          <a:xfrm>
            <a:off x="7164288" y="1628799"/>
            <a:ext cx="1794173" cy="696367"/>
          </a:xfrm>
          <a:prstGeom prst="borderCallout1">
            <a:avLst>
              <a:gd name="adj1" fmla="val 48464"/>
              <a:gd name="adj2" fmla="val 305"/>
              <a:gd name="adj3" fmla="val 101169"/>
              <a:gd name="adj4" fmla="val -6574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TextBox 49"/>
          <p:cNvSpPr txBox="1"/>
          <p:nvPr/>
        </p:nvSpPr>
        <p:spPr>
          <a:xfrm>
            <a:off x="7164288" y="1671938"/>
            <a:ext cx="19797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/>
              <a:t>Совокупное предложение СП</a:t>
            </a:r>
          </a:p>
          <a:p>
            <a:r>
              <a:rPr lang="ru-RU" i="1" dirty="0" smtClean="0"/>
              <a:t>        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51" name="Выноска 1 50"/>
          <p:cNvSpPr/>
          <p:nvPr/>
        </p:nvSpPr>
        <p:spPr>
          <a:xfrm>
            <a:off x="7380312" y="4418820"/>
            <a:ext cx="1584176" cy="673407"/>
          </a:xfrm>
          <a:prstGeom prst="borderCallout1">
            <a:avLst>
              <a:gd name="adj1" fmla="val 47772"/>
              <a:gd name="adj2" fmla="val 485"/>
              <a:gd name="adj3" fmla="val 86147"/>
              <a:gd name="adj4" fmla="val -106626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4" name="TextBox 53"/>
          <p:cNvSpPr txBox="1"/>
          <p:nvPr/>
        </p:nvSpPr>
        <p:spPr>
          <a:xfrm>
            <a:off x="7380312" y="4433391"/>
            <a:ext cx="157814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/>
              <a:t>Совокупный спрос СС</a:t>
            </a:r>
          </a:p>
          <a:p>
            <a:r>
              <a:rPr lang="ru-RU" i="1" dirty="0" smtClean="0">
                <a:solidFill>
                  <a:srgbClr val="FF0000"/>
                </a:solidFill>
              </a:rPr>
              <a:t>     </a:t>
            </a:r>
            <a:endParaRPr lang="ru-RU" i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117319" y="3450332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5175530" y="3598957"/>
            <a:ext cx="3097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В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227898" y="2653738"/>
            <a:ext cx="327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3286165" y="3588539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F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4244312" y="4580320"/>
            <a:ext cx="3289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H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4824753" y="3309426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3665481" y="3309426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E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3674285" y="3893597"/>
            <a:ext cx="3305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G</a:t>
            </a:r>
            <a:endParaRPr lang="ru-RU" dirty="0"/>
          </a:p>
        </p:txBody>
      </p:sp>
      <p:sp>
        <p:nvSpPr>
          <p:cNvPr id="21" name="TextBox 20"/>
          <p:cNvSpPr txBox="1"/>
          <p:nvPr/>
        </p:nvSpPr>
        <p:spPr>
          <a:xfrm>
            <a:off x="4824753" y="3935024"/>
            <a:ext cx="2423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791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203848" y="217114"/>
            <a:ext cx="2592288" cy="172819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Совокупное предложение</a:t>
            </a:r>
            <a:endParaRPr lang="ru-RU" sz="2800" dirty="0" smtClean="0">
              <a:solidFill>
                <a:srgbClr val="FF0000"/>
              </a:solidFill>
            </a:endParaRP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136,5 трлн рублей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07504" y="1926231"/>
            <a:ext cx="2915816" cy="22228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Промежуточное потребление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Предприятия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65,1 трлн 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245527" y="2025841"/>
            <a:ext cx="2718962" cy="222285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Оплата труда 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Работники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37,1 трлн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274644" y="5157192"/>
            <a:ext cx="3689845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Налоги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Государство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11,2 трлн рублей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7504" y="5157192"/>
            <a:ext cx="3816424" cy="151216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Прибыль  </a:t>
            </a:r>
            <a:r>
              <a:rPr lang="ru-RU" sz="2800" dirty="0" smtClean="0">
                <a:solidFill>
                  <a:srgbClr val="FF0000"/>
                </a:solidFill>
              </a:rPr>
              <a:t>Собственники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23,1трлн рублей</a:t>
            </a:r>
            <a:endParaRPr lang="ru-RU" sz="2800" dirty="0">
              <a:solidFill>
                <a:srgbClr val="FF0000"/>
              </a:solidFill>
            </a:endParaRPr>
          </a:p>
        </p:txBody>
      </p:sp>
      <p:cxnSp>
        <p:nvCxnSpPr>
          <p:cNvPr id="17" name="Прямая со стрелкой 16"/>
          <p:cNvCxnSpPr>
            <a:stCxn id="2" idx="2"/>
            <a:endCxn id="4" idx="1"/>
          </p:cNvCxnSpPr>
          <p:nvPr/>
        </p:nvCxnSpPr>
        <p:spPr>
          <a:xfrm>
            <a:off x="4499992" y="1945306"/>
            <a:ext cx="1745535" cy="1191960"/>
          </a:xfrm>
          <a:prstGeom prst="straightConnector1">
            <a:avLst/>
          </a:prstGeom>
          <a:ln w="1270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>
            <a:stCxn id="2" idx="2"/>
            <a:endCxn id="3" idx="3"/>
          </p:cNvCxnSpPr>
          <p:nvPr/>
        </p:nvCxnSpPr>
        <p:spPr>
          <a:xfrm flipH="1">
            <a:off x="3023320" y="1945306"/>
            <a:ext cx="1476672" cy="1092350"/>
          </a:xfrm>
          <a:prstGeom prst="straightConnector1">
            <a:avLst/>
          </a:prstGeom>
          <a:ln w="1270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 стрелкой 33"/>
          <p:cNvCxnSpPr>
            <a:stCxn id="2" idx="2"/>
          </p:cNvCxnSpPr>
          <p:nvPr/>
        </p:nvCxnSpPr>
        <p:spPr>
          <a:xfrm flipH="1">
            <a:off x="3023320" y="1945306"/>
            <a:ext cx="1476672" cy="3211886"/>
          </a:xfrm>
          <a:prstGeom prst="straightConnector1">
            <a:avLst/>
          </a:prstGeom>
          <a:ln w="1270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 стрелкой 38"/>
          <p:cNvCxnSpPr>
            <a:stCxn id="2" idx="2"/>
          </p:cNvCxnSpPr>
          <p:nvPr/>
        </p:nvCxnSpPr>
        <p:spPr>
          <a:xfrm>
            <a:off x="4499992" y="1945306"/>
            <a:ext cx="1296144" cy="3211886"/>
          </a:xfrm>
          <a:prstGeom prst="straightConnector1">
            <a:avLst/>
          </a:prstGeom>
          <a:ln w="1270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056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3408241" y="177147"/>
            <a:ext cx="2332212" cy="200906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Совокупный спрос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136,5трлн рублей</a:t>
            </a:r>
          </a:p>
        </p:txBody>
      </p:sp>
      <p:cxnSp>
        <p:nvCxnSpPr>
          <p:cNvPr id="14" name="Прямая со стрелкой 13"/>
          <p:cNvCxnSpPr/>
          <p:nvPr/>
        </p:nvCxnSpPr>
        <p:spPr>
          <a:xfrm flipV="1">
            <a:off x="2464089" y="2186208"/>
            <a:ext cx="1531847" cy="2610944"/>
          </a:xfrm>
          <a:prstGeom prst="straightConnector1">
            <a:avLst/>
          </a:prstGeom>
          <a:ln w="127000"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flipH="1" flipV="1">
            <a:off x="5148064" y="2186208"/>
            <a:ext cx="1584176" cy="2610944"/>
          </a:xfrm>
          <a:prstGeom prst="straightConnector1">
            <a:avLst/>
          </a:prstGeom>
          <a:ln w="127000"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1" name="Скругленный прямоугольник 20"/>
          <p:cNvSpPr/>
          <p:nvPr/>
        </p:nvSpPr>
        <p:spPr>
          <a:xfrm>
            <a:off x="3032024" y="4738726"/>
            <a:ext cx="3125717" cy="205299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Промежуточное потребление </a:t>
            </a:r>
            <a:endParaRPr lang="ru-RU" sz="2800" dirty="0">
              <a:solidFill>
                <a:srgbClr val="FF0000"/>
              </a:solidFill>
            </a:endParaRP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Предприятия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65,1 трлн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6588224" y="1801570"/>
            <a:ext cx="2368292" cy="2150857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Конечное потребление 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Государство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13,9 трлн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22857" y="4750254"/>
            <a:ext cx="2461895" cy="2006888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Валовое накопление </a:t>
            </a:r>
            <a:r>
              <a:rPr lang="ru-RU" sz="2800" dirty="0" smtClean="0">
                <a:solidFill>
                  <a:srgbClr val="FF0000"/>
                </a:solidFill>
              </a:rPr>
              <a:t>Инвесторы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14,4 трлн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6588224" y="4750254"/>
            <a:ext cx="2368292" cy="2029943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Чистый экспорт </a:t>
            </a:r>
          </a:p>
          <a:p>
            <a:pPr algn="ctr"/>
            <a:r>
              <a:rPr lang="ru-RU" sz="2800" dirty="0" smtClean="0"/>
              <a:t>  в рублях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Экспортеры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5,1 трлн </a:t>
            </a:r>
            <a:endParaRPr lang="ru-RU" sz="2800" dirty="0">
              <a:solidFill>
                <a:srgbClr val="FF0000"/>
              </a:solidFill>
            </a:endParaRPr>
          </a:p>
        </p:txBody>
      </p:sp>
      <p:cxnSp>
        <p:nvCxnSpPr>
          <p:cNvPr id="131" name="Прямая со стрелкой 130"/>
          <p:cNvCxnSpPr>
            <a:stCxn id="21" idx="0"/>
            <a:endCxn id="3" idx="2"/>
          </p:cNvCxnSpPr>
          <p:nvPr/>
        </p:nvCxnSpPr>
        <p:spPr>
          <a:xfrm flipH="1" flipV="1">
            <a:off x="4574347" y="2186208"/>
            <a:ext cx="20536" cy="2552518"/>
          </a:xfrm>
          <a:prstGeom prst="straightConnector1">
            <a:avLst/>
          </a:prstGeom>
          <a:ln w="127000"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37" name="Прямая со стрелкой 136"/>
          <p:cNvCxnSpPr>
            <a:endCxn id="3" idx="1"/>
          </p:cNvCxnSpPr>
          <p:nvPr/>
        </p:nvCxnSpPr>
        <p:spPr>
          <a:xfrm flipV="1">
            <a:off x="2464089" y="1181678"/>
            <a:ext cx="944152" cy="766169"/>
          </a:xfrm>
          <a:prstGeom prst="straightConnector1">
            <a:avLst/>
          </a:prstGeom>
          <a:ln w="127000"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0" name="Скругленный прямоугольник 9"/>
          <p:cNvSpPr/>
          <p:nvPr/>
        </p:nvSpPr>
        <p:spPr>
          <a:xfrm>
            <a:off x="122857" y="1801570"/>
            <a:ext cx="2371085" cy="2150857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/>
              <a:t>Конечное потребление </a:t>
            </a:r>
            <a:endParaRPr lang="ru-RU" sz="2800" dirty="0">
              <a:solidFill>
                <a:srgbClr val="FF0000"/>
              </a:solidFill>
            </a:endParaRP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Население</a:t>
            </a:r>
          </a:p>
          <a:p>
            <a:pPr algn="ctr"/>
            <a:r>
              <a:rPr lang="ru-RU" sz="2800" dirty="0" smtClean="0">
                <a:solidFill>
                  <a:srgbClr val="FF0000"/>
                </a:solidFill>
              </a:rPr>
              <a:t>38 трлн</a:t>
            </a:r>
            <a:endParaRPr lang="ru-RU" sz="2800" dirty="0">
              <a:solidFill>
                <a:srgbClr val="FF0000"/>
              </a:solidFill>
            </a:endParaRPr>
          </a:p>
        </p:txBody>
      </p:sp>
      <p:cxnSp>
        <p:nvCxnSpPr>
          <p:cNvPr id="27" name="Прямая со стрелкой 26"/>
          <p:cNvCxnSpPr>
            <a:endCxn id="3" idx="3"/>
          </p:cNvCxnSpPr>
          <p:nvPr/>
        </p:nvCxnSpPr>
        <p:spPr>
          <a:xfrm flipH="1" flipV="1">
            <a:off x="5740453" y="1181678"/>
            <a:ext cx="919779" cy="766169"/>
          </a:xfrm>
          <a:prstGeom prst="straightConnector1">
            <a:avLst/>
          </a:prstGeom>
          <a:ln w="127000"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6020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Объект 7"/>
          <p:cNvSpPr>
            <a:spLocks noGrp="1"/>
          </p:cNvSpPr>
          <p:nvPr>
            <p:ph sz="quarter" idx="4294967295"/>
          </p:nvPr>
        </p:nvSpPr>
        <p:spPr>
          <a:xfrm rot="678805">
            <a:off x="1800581" y="4852819"/>
            <a:ext cx="4840313" cy="1081445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«Плавающий» рубль</a:t>
            </a:r>
          </a:p>
          <a:p>
            <a:r>
              <a:rPr lang="ru-RU" dirty="0" smtClean="0"/>
              <a:t>Снижение </a:t>
            </a:r>
            <a:r>
              <a:rPr lang="ru-RU" dirty="0" smtClean="0"/>
              <a:t>государственных расходов</a:t>
            </a:r>
          </a:p>
          <a:p>
            <a:r>
              <a:rPr lang="ru-RU" dirty="0" smtClean="0"/>
              <a:t>Повышение налогов</a:t>
            </a:r>
          </a:p>
          <a:p>
            <a:r>
              <a:rPr lang="ru-RU" dirty="0" smtClean="0"/>
              <a:t>Снижение предложения денег</a:t>
            </a:r>
            <a:endParaRPr lang="ru-RU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Стабилизационная политика государства</a:t>
            </a:r>
            <a:endParaRPr lang="ru-RU" dirty="0"/>
          </a:p>
        </p:txBody>
      </p:sp>
      <p:sp>
        <p:nvSpPr>
          <p:cNvPr id="10" name="Стрелка вниз 9"/>
          <p:cNvSpPr/>
          <p:nvPr/>
        </p:nvSpPr>
        <p:spPr>
          <a:xfrm rot="16896244">
            <a:off x="2999474" y="2973371"/>
            <a:ext cx="2499621" cy="4800232"/>
          </a:xfrm>
          <a:prstGeom prst="downArrow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трелка вверх 10"/>
          <p:cNvSpPr/>
          <p:nvPr/>
        </p:nvSpPr>
        <p:spPr>
          <a:xfrm rot="4497592">
            <a:off x="2546108" y="547543"/>
            <a:ext cx="3542226" cy="4817224"/>
          </a:xfrm>
          <a:prstGeom prst="upArrow">
            <a:avLst>
              <a:gd name="adj1" fmla="val 50000"/>
              <a:gd name="adj2" fmla="val 46529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ятно 1 1"/>
          <p:cNvSpPr/>
          <p:nvPr/>
        </p:nvSpPr>
        <p:spPr>
          <a:xfrm>
            <a:off x="6606480" y="4978307"/>
            <a:ext cx="2483768" cy="187220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ДЕПРЕССИЯ</a:t>
            </a:r>
            <a:endParaRPr lang="ru-RU" dirty="0"/>
          </a:p>
        </p:txBody>
      </p:sp>
      <p:sp>
        <p:nvSpPr>
          <p:cNvPr id="3" name="32-конечная звезда 2"/>
          <p:cNvSpPr/>
          <p:nvPr/>
        </p:nvSpPr>
        <p:spPr>
          <a:xfrm>
            <a:off x="6876256" y="1340769"/>
            <a:ext cx="1944216" cy="1818114"/>
          </a:xfrm>
          <a:prstGeom prst="star3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РОСТ</a:t>
            </a:r>
            <a:endParaRPr lang="ru-RU" dirty="0"/>
          </a:p>
        </p:txBody>
      </p:sp>
      <p:sp>
        <p:nvSpPr>
          <p:cNvPr id="9" name="Пятно 2 8"/>
          <p:cNvSpPr/>
          <p:nvPr/>
        </p:nvSpPr>
        <p:spPr>
          <a:xfrm>
            <a:off x="127369" y="3288390"/>
            <a:ext cx="2808312" cy="1778496"/>
          </a:xfrm>
          <a:prstGeom prst="irregularSeal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РЕЦЕССИЯ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 rot="20712112">
            <a:off x="2286000" y="227483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1. </a:t>
            </a:r>
            <a:r>
              <a:rPr lang="ru-RU" dirty="0" smtClean="0"/>
              <a:t>Стабилизация </a:t>
            </a:r>
            <a:r>
              <a:rPr lang="ru-RU" dirty="0" smtClean="0"/>
              <a:t> курса рубля</a:t>
            </a:r>
            <a:endParaRPr lang="ru-RU" dirty="0"/>
          </a:p>
          <a:p>
            <a:r>
              <a:rPr lang="ru-RU" dirty="0"/>
              <a:t>2</a:t>
            </a:r>
            <a:r>
              <a:rPr lang="ru-RU" dirty="0" smtClean="0"/>
              <a:t>. </a:t>
            </a:r>
            <a:r>
              <a:rPr lang="ru-RU" dirty="0" smtClean="0"/>
              <a:t>Снижение налоговых ставок</a:t>
            </a:r>
          </a:p>
          <a:p>
            <a:r>
              <a:rPr lang="ru-RU" dirty="0"/>
              <a:t>3</a:t>
            </a:r>
            <a:r>
              <a:rPr lang="ru-RU" dirty="0" smtClean="0"/>
              <a:t>.Увеличение </a:t>
            </a:r>
            <a:r>
              <a:rPr lang="ru-RU" dirty="0"/>
              <a:t>государственных расходов</a:t>
            </a:r>
          </a:p>
          <a:p>
            <a:r>
              <a:rPr lang="ru-RU" dirty="0"/>
              <a:t>4</a:t>
            </a:r>
            <a:r>
              <a:rPr lang="ru-RU" dirty="0" smtClean="0"/>
              <a:t>. </a:t>
            </a:r>
            <a:r>
              <a:rPr lang="ru-RU" dirty="0" smtClean="0"/>
              <a:t>Увеличение предложения денег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8647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Стабилизация курса рубля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Три </a:t>
            </a:r>
            <a:r>
              <a:rPr lang="ru-RU" dirty="0"/>
              <a:t>основные </a:t>
            </a:r>
            <a:r>
              <a:rPr lang="ru-RU" dirty="0" smtClean="0"/>
              <a:t>функции денег:</a:t>
            </a:r>
          </a:p>
          <a:p>
            <a:pPr marL="0" indent="0">
              <a:buNone/>
            </a:pPr>
            <a:r>
              <a:rPr lang="ru-RU" dirty="0" smtClean="0"/>
              <a:t>          - средство </a:t>
            </a:r>
            <a:r>
              <a:rPr lang="ru-RU" dirty="0"/>
              <a:t>обращения</a:t>
            </a:r>
            <a:r>
              <a:rPr lang="ru-RU" dirty="0" smtClean="0"/>
              <a:t>,</a:t>
            </a:r>
          </a:p>
          <a:p>
            <a:pPr marL="0" indent="0">
              <a:buNone/>
            </a:pPr>
            <a:r>
              <a:rPr lang="ru-RU" dirty="0" smtClean="0"/>
              <a:t>          - мера стоимости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          - средство </a:t>
            </a:r>
            <a:r>
              <a:rPr lang="ru-RU" dirty="0"/>
              <a:t>накопления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Твердый рубль  (100рублей = 1 евро)</a:t>
            </a:r>
          </a:p>
          <a:p>
            <a:r>
              <a:rPr lang="ru-RU" dirty="0" smtClean="0"/>
              <a:t>Заниженный курс рубля</a:t>
            </a:r>
          </a:p>
          <a:p>
            <a:r>
              <a:rPr lang="ru-RU" dirty="0"/>
              <a:t>5 </a:t>
            </a:r>
            <a:r>
              <a:rPr lang="ru-RU" dirty="0" smtClean="0"/>
              <a:t>лет гарантия ЦБ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862057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Снижение налоговых ставок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 smtClean="0"/>
              <a:t>НДС 10%, специальный </a:t>
            </a:r>
            <a:r>
              <a:rPr lang="ru-RU" dirty="0"/>
              <a:t>счет </a:t>
            </a:r>
            <a:r>
              <a:rPr lang="ru-RU" dirty="0" smtClean="0"/>
              <a:t>НДС в банке</a:t>
            </a:r>
          </a:p>
          <a:p>
            <a:r>
              <a:rPr lang="ru-RU" dirty="0" smtClean="0"/>
              <a:t>Электронные деньги</a:t>
            </a:r>
          </a:p>
          <a:p>
            <a:r>
              <a:rPr lang="ru-RU" dirty="0" smtClean="0"/>
              <a:t>Регистрация банковских счетов физических </a:t>
            </a:r>
            <a:r>
              <a:rPr lang="ru-RU" dirty="0"/>
              <a:t>лиц  </a:t>
            </a:r>
            <a:r>
              <a:rPr lang="ru-RU" dirty="0" smtClean="0"/>
              <a:t>в налоговой инспекции</a:t>
            </a:r>
          </a:p>
          <a:p>
            <a:r>
              <a:rPr lang="ru-RU" dirty="0" smtClean="0"/>
              <a:t>Льгота </a:t>
            </a:r>
            <a:r>
              <a:rPr lang="ru-RU" dirty="0"/>
              <a:t>по налогу на прибыль на </a:t>
            </a:r>
            <a:r>
              <a:rPr lang="ru-RU" dirty="0" smtClean="0"/>
              <a:t>инвестиции</a:t>
            </a:r>
          </a:p>
          <a:p>
            <a:r>
              <a:rPr lang="ru-RU" dirty="0" smtClean="0"/>
              <a:t>Снять барьеры для инвестиций (плата за подключение к сетям, сертификация, лицензии</a:t>
            </a:r>
            <a:r>
              <a:rPr lang="ru-RU" dirty="0" smtClean="0"/>
              <a:t>…)</a:t>
            </a:r>
          </a:p>
          <a:p>
            <a:r>
              <a:rPr lang="ru-RU" dirty="0" smtClean="0"/>
              <a:t>Увеличение пенсионного возраста до 65 лет      (кривая </a:t>
            </a:r>
            <a:r>
              <a:rPr lang="ru-RU" dirty="0" err="1" smtClean="0"/>
              <a:t>Филлипса</a:t>
            </a:r>
            <a:r>
              <a:rPr lang="ru-RU" dirty="0"/>
              <a:t>)</a:t>
            </a:r>
            <a:endParaRPr lang="ru-RU" dirty="0" smtClean="0"/>
          </a:p>
          <a:p>
            <a:pPr marL="0" indent="0">
              <a:buNone/>
            </a:pP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811115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Кривая </a:t>
            </a:r>
            <a:r>
              <a:rPr lang="ru-RU" dirty="0" err="1" smtClean="0"/>
              <a:t>Лаффера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1700" y="2034381"/>
            <a:ext cx="4800600" cy="3657600"/>
          </a:xfrm>
        </p:spPr>
      </p:pic>
    </p:spTree>
    <p:extLst>
      <p:ext uri="{BB962C8B-B14F-4D97-AF65-F5344CB8AC3E}">
        <p14:creationId xmlns:p14="http://schemas.microsoft.com/office/powerpoint/2010/main" val="8957494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Увеличение государственных расходов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Повышение пенсий, пособий, минимальной зарплаты </a:t>
            </a:r>
            <a:r>
              <a:rPr lang="en-US" dirty="0"/>
              <a:t> </a:t>
            </a:r>
            <a:r>
              <a:rPr lang="ru-RU" dirty="0"/>
              <a:t> в 2 раза</a:t>
            </a:r>
          </a:p>
          <a:p>
            <a:r>
              <a:rPr lang="ru-RU" dirty="0" smtClean="0"/>
              <a:t>Развитие </a:t>
            </a:r>
            <a:r>
              <a:rPr lang="ru-RU" dirty="0" smtClean="0"/>
              <a:t>инфраструктуры. </a:t>
            </a:r>
            <a:endParaRPr lang="ru-RU" dirty="0" smtClean="0"/>
          </a:p>
          <a:p>
            <a:r>
              <a:rPr lang="ru-RU" dirty="0" smtClean="0"/>
              <a:t>Строительство </a:t>
            </a:r>
            <a:r>
              <a:rPr lang="ru-RU" dirty="0"/>
              <a:t>служебного жилья для </a:t>
            </a:r>
            <a:r>
              <a:rPr lang="ru-RU" dirty="0" smtClean="0"/>
              <a:t>бюджетников</a:t>
            </a:r>
            <a:endParaRPr lang="ru-RU" dirty="0" smtClean="0"/>
          </a:p>
          <a:p>
            <a:r>
              <a:rPr lang="ru-RU" dirty="0" smtClean="0"/>
              <a:t>Общественные работы</a:t>
            </a:r>
          </a:p>
          <a:p>
            <a:endParaRPr lang="ru-RU" dirty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257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Увеличение предложения денег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Отказаться от инфляционного </a:t>
            </a:r>
            <a:r>
              <a:rPr lang="ru-RU" dirty="0" err="1" smtClean="0"/>
              <a:t>таргетирования</a:t>
            </a:r>
            <a:r>
              <a:rPr lang="ru-RU" dirty="0" smtClean="0"/>
              <a:t>.</a:t>
            </a:r>
          </a:p>
          <a:p>
            <a:r>
              <a:rPr lang="ru-RU" dirty="0" smtClean="0"/>
              <a:t>Увеличить М1 в 2 раза</a:t>
            </a:r>
          </a:p>
          <a:p>
            <a:r>
              <a:rPr lang="ru-RU" dirty="0" smtClean="0"/>
              <a:t>ОФЗ  = 1% + инфляция</a:t>
            </a:r>
          </a:p>
          <a:p>
            <a:r>
              <a:rPr lang="ru-RU" dirty="0" smtClean="0"/>
              <a:t>Золотовалютные  резервы направить на развитие инфраструктуры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620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37894</TotalTime>
  <Words>494</Words>
  <Application>Microsoft Office PowerPoint</Application>
  <PresentationFormat>Экран (4:3)</PresentationFormat>
  <Paragraphs>114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Роль государства в экономике</vt:lpstr>
      <vt:lpstr>Базовые демократические ценности рыночной экономики</vt:lpstr>
      <vt:lpstr>Равенство перед законом</vt:lpstr>
      <vt:lpstr>Математическая модель точки равновесия</vt:lpstr>
      <vt:lpstr>Графический анализ совокупного спроса  и совокупного предложения</vt:lpstr>
      <vt:lpstr>Презентация PowerPoint</vt:lpstr>
      <vt:lpstr>Презентация PowerPoint</vt:lpstr>
      <vt:lpstr>Стабилизационная политика государства</vt:lpstr>
      <vt:lpstr>Стабилизация курса рубля</vt:lpstr>
      <vt:lpstr>Снижение налоговых ставок</vt:lpstr>
      <vt:lpstr>Кривая Лаффера</vt:lpstr>
      <vt:lpstr>Увеличение государственных расходов</vt:lpstr>
      <vt:lpstr>Увеличение предложения денег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Стабилизационная политика государства</dc:title>
  <dc:creator>Виктор</dc:creator>
  <cp:lastModifiedBy>Виктор</cp:lastModifiedBy>
  <cp:revision>153</cp:revision>
  <cp:lastPrinted>2016-03-22T18:23:35Z</cp:lastPrinted>
  <dcterms:created xsi:type="dcterms:W3CDTF">2015-12-27T17:59:03Z</dcterms:created>
  <dcterms:modified xsi:type="dcterms:W3CDTF">2016-03-22T18:40:34Z</dcterms:modified>
</cp:coreProperties>
</file>