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7" r:id="rId1"/>
    <p:sldMasterId id="2147483960" r:id="rId2"/>
  </p:sldMasterIdLst>
  <p:sldIdLst>
    <p:sldId id="263" r:id="rId3"/>
    <p:sldId id="275" r:id="rId4"/>
    <p:sldId id="260" r:id="rId5"/>
    <p:sldId id="259" r:id="rId6"/>
    <p:sldId id="288" r:id="rId7"/>
    <p:sldId id="258" r:id="rId8"/>
    <p:sldId id="277" r:id="rId9"/>
    <p:sldId id="279" r:id="rId10"/>
    <p:sldId id="280" r:id="rId11"/>
    <p:sldId id="281" r:id="rId12"/>
    <p:sldId id="272" r:id="rId13"/>
    <p:sldId id="265" r:id="rId14"/>
    <p:sldId id="261" r:id="rId15"/>
    <p:sldId id="269" r:id="rId16"/>
    <p:sldId id="256" r:id="rId17"/>
    <p:sldId id="274" r:id="rId18"/>
    <p:sldId id="270" r:id="rId19"/>
    <p:sldId id="257" r:id="rId20"/>
    <p:sldId id="271" r:id="rId21"/>
    <p:sldId id="287" r:id="rId22"/>
    <p:sldId id="286" r:id="rId23"/>
    <p:sldId id="268" r:id="rId24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1C1C"/>
    <a:srgbClr val="FF0000"/>
    <a:srgbClr val="663300"/>
    <a:srgbClr val="99FFCC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4" d="100"/>
          <a:sy n="74" d="100"/>
        </p:scale>
        <p:origin x="-2694" y="-8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EE26649-C850-44F3-B389-A96E5D315447}" type="doc">
      <dgm:prSet loTypeId="urn:microsoft.com/office/officeart/2005/8/layout/hierarchy5" loCatId="hierarchy" qsTypeId="urn:microsoft.com/office/officeart/2005/8/quickstyle/simple3" qsCatId="simple" csTypeId="urn:microsoft.com/office/officeart/2005/8/colors/accent1_3" csCatId="accent1"/>
      <dgm:spPr/>
    </dgm:pt>
    <dgm:pt modelId="{9242224E-DEC4-4A65-A51B-637DAAA0B803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0" i="0" u="none" strike="noStrike" cap="none" normalizeH="0" baseline="0" smtClean="0">
              <a:ln/>
              <a:effectLst/>
              <a:latin typeface="Arial" charset="0"/>
            </a:rPr>
            <a:t>смена экономических парадигм развития рынков</a:t>
          </a:r>
        </a:p>
      </dgm:t>
    </dgm:pt>
    <dgm:pt modelId="{DF35AB9B-E2AD-4CDC-81D1-3829EEDC677C}" type="parTrans" cxnId="{48503B40-16E6-45A0-BA0F-3A0B84A11F58}">
      <dgm:prSet/>
      <dgm:spPr/>
      <dgm:t>
        <a:bodyPr/>
        <a:lstStyle/>
        <a:p>
          <a:endParaRPr lang="ru-RU"/>
        </a:p>
      </dgm:t>
    </dgm:pt>
    <dgm:pt modelId="{C9C01B72-7A53-4831-AA81-911AF9D25FA7}" type="sibTrans" cxnId="{48503B40-16E6-45A0-BA0F-3A0B84A11F58}">
      <dgm:prSet/>
      <dgm:spPr/>
      <dgm:t>
        <a:bodyPr/>
        <a:lstStyle/>
        <a:p>
          <a:endParaRPr lang="ru-RU"/>
        </a:p>
      </dgm:t>
    </dgm:pt>
    <dgm:pt modelId="{B6C24FC8-8B14-493F-8B22-65006CD30F8A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0" i="0" u="none" strike="noStrike" cap="none" normalizeH="0" baseline="0" smtClean="0">
              <a:ln/>
              <a:effectLst/>
              <a:latin typeface="Arial" charset="0"/>
            </a:rPr>
            <a:t>модернизируются критерии  конкурентного регулирования</a:t>
          </a:r>
        </a:p>
      </dgm:t>
    </dgm:pt>
    <dgm:pt modelId="{45230957-F538-470F-9CED-35022BC75B50}" type="parTrans" cxnId="{8EE57638-8F68-4C71-A391-F7A0D8E800E8}">
      <dgm:prSet/>
      <dgm:spPr/>
      <dgm:t>
        <a:bodyPr/>
        <a:lstStyle/>
        <a:p>
          <a:endParaRPr lang="ru-RU"/>
        </a:p>
      </dgm:t>
    </dgm:pt>
    <dgm:pt modelId="{F621E708-3788-4C66-9C37-14E26D01558E}" type="sibTrans" cxnId="{8EE57638-8F68-4C71-A391-F7A0D8E800E8}">
      <dgm:prSet/>
      <dgm:spPr/>
      <dgm:t>
        <a:bodyPr/>
        <a:lstStyle/>
        <a:p>
          <a:endParaRPr lang="ru-RU"/>
        </a:p>
      </dgm:t>
    </dgm:pt>
    <dgm:pt modelId="{2994F1DA-8F3F-4DF5-BD05-2E48E708DF57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0" i="0" u="none" strike="noStrike" cap="none" normalizeH="0" baseline="0" dirty="0" smtClean="0">
              <a:ln/>
              <a:effectLst/>
              <a:latin typeface="Arial" charset="0"/>
            </a:rPr>
            <a:t>модернизируются нормы и стандарты конкурентного регулирования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b="0" i="0" u="none" strike="noStrike" cap="none" normalizeH="0" baseline="0" dirty="0" smtClean="0">
            <a:ln/>
            <a:effectLst/>
            <a:latin typeface="Arial" charset="0"/>
          </a:endParaRPr>
        </a:p>
      </dgm:t>
    </dgm:pt>
    <dgm:pt modelId="{43BFE559-C861-4F20-89D9-E49BBA08FF28}" type="parTrans" cxnId="{1ECB1787-B09E-4639-9DEC-84A0760E9C40}">
      <dgm:prSet/>
      <dgm:spPr/>
      <dgm:t>
        <a:bodyPr/>
        <a:lstStyle/>
        <a:p>
          <a:endParaRPr lang="ru-RU"/>
        </a:p>
      </dgm:t>
    </dgm:pt>
    <dgm:pt modelId="{99B395FC-E9FD-4EB4-BE69-4EA084135FB1}" type="sibTrans" cxnId="{1ECB1787-B09E-4639-9DEC-84A0760E9C40}">
      <dgm:prSet/>
      <dgm:spPr/>
      <dgm:t>
        <a:bodyPr/>
        <a:lstStyle/>
        <a:p>
          <a:endParaRPr lang="ru-RU"/>
        </a:p>
      </dgm:t>
    </dgm:pt>
    <dgm:pt modelId="{7DB189B3-3F3A-4DC3-A505-7CB806CB356C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0" i="0" u="none" strike="noStrike" cap="none" normalizeH="0" baseline="0" smtClean="0">
              <a:ln/>
              <a:effectLst/>
              <a:latin typeface="Arial" charset="0"/>
            </a:rPr>
            <a:t>меняются механизмы и методы конкурентного регулирования</a:t>
          </a:r>
        </a:p>
      </dgm:t>
    </dgm:pt>
    <dgm:pt modelId="{7F7052D4-A889-4A90-B4C1-1EE85E64270F}" type="parTrans" cxnId="{3C2D1719-0208-4A27-A37B-FBFC271D2DC9}">
      <dgm:prSet/>
      <dgm:spPr/>
      <dgm:t>
        <a:bodyPr/>
        <a:lstStyle/>
        <a:p>
          <a:endParaRPr lang="ru-RU"/>
        </a:p>
      </dgm:t>
    </dgm:pt>
    <dgm:pt modelId="{6C47FDB3-A8D1-44AA-8B74-7784DB7C231B}" type="sibTrans" cxnId="{3C2D1719-0208-4A27-A37B-FBFC271D2DC9}">
      <dgm:prSet/>
      <dgm:spPr/>
      <dgm:t>
        <a:bodyPr/>
        <a:lstStyle/>
        <a:p>
          <a:endParaRPr lang="ru-RU"/>
        </a:p>
      </dgm:t>
    </dgm:pt>
    <dgm:pt modelId="{9438AA2E-5E68-43A0-85A5-A73C929E10DB}" type="pres">
      <dgm:prSet presAssocID="{BEE26649-C850-44F3-B389-A96E5D315447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C768BE21-08D9-46E4-BF0C-4DD963C56AAB}" type="pres">
      <dgm:prSet presAssocID="{BEE26649-C850-44F3-B389-A96E5D315447}" presName="hierFlow" presStyleCnt="0"/>
      <dgm:spPr/>
    </dgm:pt>
    <dgm:pt modelId="{CEC592E4-D238-4F9B-9655-4F2075714BA1}" type="pres">
      <dgm:prSet presAssocID="{BEE26649-C850-44F3-B389-A96E5D315447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9E215DD0-FE76-4643-9A47-C8C2C6206F37}" type="pres">
      <dgm:prSet presAssocID="{9242224E-DEC4-4A65-A51B-637DAAA0B803}" presName="Name17" presStyleCnt="0"/>
      <dgm:spPr/>
    </dgm:pt>
    <dgm:pt modelId="{DB4BFEF6-6BC7-410E-8433-EBF75ECC4958}" type="pres">
      <dgm:prSet presAssocID="{9242224E-DEC4-4A65-A51B-637DAAA0B803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03841FB-5CC1-4D79-B1B3-D97F11E01454}" type="pres">
      <dgm:prSet presAssocID="{9242224E-DEC4-4A65-A51B-637DAAA0B803}" presName="hierChild2" presStyleCnt="0"/>
      <dgm:spPr/>
    </dgm:pt>
    <dgm:pt modelId="{63D3E7E2-F177-4DCA-927A-A9A397E36C7B}" type="pres">
      <dgm:prSet presAssocID="{45230957-F538-470F-9CED-35022BC75B50}" presName="Name25" presStyleLbl="parChTrans1D2" presStyleIdx="0" presStyleCnt="3"/>
      <dgm:spPr/>
      <dgm:t>
        <a:bodyPr/>
        <a:lstStyle/>
        <a:p>
          <a:endParaRPr lang="ru-RU"/>
        </a:p>
      </dgm:t>
    </dgm:pt>
    <dgm:pt modelId="{DF1BD6CF-F9CF-4901-AFEF-827EE53DA718}" type="pres">
      <dgm:prSet presAssocID="{45230957-F538-470F-9CED-35022BC75B50}" presName="connTx" presStyleLbl="parChTrans1D2" presStyleIdx="0" presStyleCnt="3"/>
      <dgm:spPr/>
      <dgm:t>
        <a:bodyPr/>
        <a:lstStyle/>
        <a:p>
          <a:endParaRPr lang="ru-RU"/>
        </a:p>
      </dgm:t>
    </dgm:pt>
    <dgm:pt modelId="{636F6598-A14E-4184-BB4E-84C0E231C41A}" type="pres">
      <dgm:prSet presAssocID="{B6C24FC8-8B14-493F-8B22-65006CD30F8A}" presName="Name30" presStyleCnt="0"/>
      <dgm:spPr/>
    </dgm:pt>
    <dgm:pt modelId="{85EA8004-7388-4656-9916-60E1005989F5}" type="pres">
      <dgm:prSet presAssocID="{B6C24FC8-8B14-493F-8B22-65006CD30F8A}" presName="level2Shape" presStyleLbl="node2" presStyleIdx="0" presStyleCnt="3"/>
      <dgm:spPr/>
      <dgm:t>
        <a:bodyPr/>
        <a:lstStyle/>
        <a:p>
          <a:endParaRPr lang="ru-RU"/>
        </a:p>
      </dgm:t>
    </dgm:pt>
    <dgm:pt modelId="{4696244A-5734-4620-B8AB-404335B55D3F}" type="pres">
      <dgm:prSet presAssocID="{B6C24FC8-8B14-493F-8B22-65006CD30F8A}" presName="hierChild3" presStyleCnt="0"/>
      <dgm:spPr/>
    </dgm:pt>
    <dgm:pt modelId="{1DFA6262-1EE9-4E20-A7E9-E11E628292AA}" type="pres">
      <dgm:prSet presAssocID="{43BFE559-C861-4F20-89D9-E49BBA08FF28}" presName="Name25" presStyleLbl="parChTrans1D2" presStyleIdx="1" presStyleCnt="3"/>
      <dgm:spPr/>
      <dgm:t>
        <a:bodyPr/>
        <a:lstStyle/>
        <a:p>
          <a:endParaRPr lang="ru-RU"/>
        </a:p>
      </dgm:t>
    </dgm:pt>
    <dgm:pt modelId="{B6B2DBBD-28D5-4A6B-A7AD-F6BB5643D4E1}" type="pres">
      <dgm:prSet presAssocID="{43BFE559-C861-4F20-89D9-E49BBA08FF28}" presName="connTx" presStyleLbl="parChTrans1D2" presStyleIdx="1" presStyleCnt="3"/>
      <dgm:spPr/>
      <dgm:t>
        <a:bodyPr/>
        <a:lstStyle/>
        <a:p>
          <a:endParaRPr lang="ru-RU"/>
        </a:p>
      </dgm:t>
    </dgm:pt>
    <dgm:pt modelId="{3978457E-7BCC-4C43-B49C-670CE675B335}" type="pres">
      <dgm:prSet presAssocID="{2994F1DA-8F3F-4DF5-BD05-2E48E708DF57}" presName="Name30" presStyleCnt="0"/>
      <dgm:spPr/>
    </dgm:pt>
    <dgm:pt modelId="{EA99BCAB-CD7B-4DDB-8C69-722B5E7DDF28}" type="pres">
      <dgm:prSet presAssocID="{2994F1DA-8F3F-4DF5-BD05-2E48E708DF57}" presName="level2Shape" presStyleLbl="node2" presStyleIdx="1" presStyleCnt="3"/>
      <dgm:spPr/>
      <dgm:t>
        <a:bodyPr/>
        <a:lstStyle/>
        <a:p>
          <a:endParaRPr lang="ru-RU"/>
        </a:p>
      </dgm:t>
    </dgm:pt>
    <dgm:pt modelId="{A03F20A6-5B4D-4BCA-86C1-9D25977821F4}" type="pres">
      <dgm:prSet presAssocID="{2994F1DA-8F3F-4DF5-BD05-2E48E708DF57}" presName="hierChild3" presStyleCnt="0"/>
      <dgm:spPr/>
    </dgm:pt>
    <dgm:pt modelId="{2345398F-39B9-45C0-B4EF-0127C7817455}" type="pres">
      <dgm:prSet presAssocID="{7F7052D4-A889-4A90-B4C1-1EE85E64270F}" presName="Name25" presStyleLbl="parChTrans1D2" presStyleIdx="2" presStyleCnt="3"/>
      <dgm:spPr/>
      <dgm:t>
        <a:bodyPr/>
        <a:lstStyle/>
        <a:p>
          <a:endParaRPr lang="ru-RU"/>
        </a:p>
      </dgm:t>
    </dgm:pt>
    <dgm:pt modelId="{9D09B23C-D015-4191-B62E-34CC234508C3}" type="pres">
      <dgm:prSet presAssocID="{7F7052D4-A889-4A90-B4C1-1EE85E64270F}" presName="connTx" presStyleLbl="parChTrans1D2" presStyleIdx="2" presStyleCnt="3"/>
      <dgm:spPr/>
      <dgm:t>
        <a:bodyPr/>
        <a:lstStyle/>
        <a:p>
          <a:endParaRPr lang="ru-RU"/>
        </a:p>
      </dgm:t>
    </dgm:pt>
    <dgm:pt modelId="{563CEBDE-7805-48F7-98EF-08B2201110CF}" type="pres">
      <dgm:prSet presAssocID="{7DB189B3-3F3A-4DC3-A505-7CB806CB356C}" presName="Name30" presStyleCnt="0"/>
      <dgm:spPr/>
    </dgm:pt>
    <dgm:pt modelId="{EC649996-A865-41C2-BAD5-2EF90E9242AB}" type="pres">
      <dgm:prSet presAssocID="{7DB189B3-3F3A-4DC3-A505-7CB806CB356C}" presName="level2Shape" presStyleLbl="node2" presStyleIdx="2" presStyleCnt="3"/>
      <dgm:spPr/>
      <dgm:t>
        <a:bodyPr/>
        <a:lstStyle/>
        <a:p>
          <a:endParaRPr lang="ru-RU"/>
        </a:p>
      </dgm:t>
    </dgm:pt>
    <dgm:pt modelId="{7E4CB06D-E038-46E1-8A43-373364D8055C}" type="pres">
      <dgm:prSet presAssocID="{7DB189B3-3F3A-4DC3-A505-7CB806CB356C}" presName="hierChild3" presStyleCnt="0"/>
      <dgm:spPr/>
    </dgm:pt>
    <dgm:pt modelId="{0519476A-828A-4D17-883B-2EB1436521D3}" type="pres">
      <dgm:prSet presAssocID="{BEE26649-C850-44F3-B389-A96E5D315447}" presName="bgShapesFlow" presStyleCnt="0"/>
      <dgm:spPr/>
    </dgm:pt>
  </dgm:ptLst>
  <dgm:cxnLst>
    <dgm:cxn modelId="{3566EAE6-DD95-437E-B8BB-D2F16A186EFC}" type="presOf" srcId="{BEE26649-C850-44F3-B389-A96E5D315447}" destId="{9438AA2E-5E68-43A0-85A5-A73C929E10DB}" srcOrd="0" destOrd="0" presId="urn:microsoft.com/office/officeart/2005/8/layout/hierarchy5"/>
    <dgm:cxn modelId="{63A6DBE2-06E3-4B89-A361-C25BF311385B}" type="presOf" srcId="{9242224E-DEC4-4A65-A51B-637DAAA0B803}" destId="{DB4BFEF6-6BC7-410E-8433-EBF75ECC4958}" srcOrd="0" destOrd="0" presId="urn:microsoft.com/office/officeart/2005/8/layout/hierarchy5"/>
    <dgm:cxn modelId="{78F50F3E-AFBD-4BE9-8D71-D4BDAA8E786A}" type="presOf" srcId="{7F7052D4-A889-4A90-B4C1-1EE85E64270F}" destId="{2345398F-39B9-45C0-B4EF-0127C7817455}" srcOrd="0" destOrd="0" presId="urn:microsoft.com/office/officeart/2005/8/layout/hierarchy5"/>
    <dgm:cxn modelId="{7F9BAD42-7CA8-4942-AA01-D4CE82265DCB}" type="presOf" srcId="{45230957-F538-470F-9CED-35022BC75B50}" destId="{DF1BD6CF-F9CF-4901-AFEF-827EE53DA718}" srcOrd="1" destOrd="0" presId="urn:microsoft.com/office/officeart/2005/8/layout/hierarchy5"/>
    <dgm:cxn modelId="{6CE7CF6D-B91E-495E-A4BC-669C68E9B92A}" type="presOf" srcId="{43BFE559-C861-4F20-89D9-E49BBA08FF28}" destId="{1DFA6262-1EE9-4E20-A7E9-E11E628292AA}" srcOrd="0" destOrd="0" presId="urn:microsoft.com/office/officeart/2005/8/layout/hierarchy5"/>
    <dgm:cxn modelId="{22685F67-29D3-44AC-ABB5-521B0536DFC5}" type="presOf" srcId="{7DB189B3-3F3A-4DC3-A505-7CB806CB356C}" destId="{EC649996-A865-41C2-BAD5-2EF90E9242AB}" srcOrd="0" destOrd="0" presId="urn:microsoft.com/office/officeart/2005/8/layout/hierarchy5"/>
    <dgm:cxn modelId="{1ECB1787-B09E-4639-9DEC-84A0760E9C40}" srcId="{9242224E-DEC4-4A65-A51B-637DAAA0B803}" destId="{2994F1DA-8F3F-4DF5-BD05-2E48E708DF57}" srcOrd="1" destOrd="0" parTransId="{43BFE559-C861-4F20-89D9-E49BBA08FF28}" sibTransId="{99B395FC-E9FD-4EB4-BE69-4EA084135FB1}"/>
    <dgm:cxn modelId="{B3618276-0310-4E44-A369-57D86F175714}" type="presOf" srcId="{7F7052D4-A889-4A90-B4C1-1EE85E64270F}" destId="{9D09B23C-D015-4191-B62E-34CC234508C3}" srcOrd="1" destOrd="0" presId="urn:microsoft.com/office/officeart/2005/8/layout/hierarchy5"/>
    <dgm:cxn modelId="{3C2D1719-0208-4A27-A37B-FBFC271D2DC9}" srcId="{9242224E-DEC4-4A65-A51B-637DAAA0B803}" destId="{7DB189B3-3F3A-4DC3-A505-7CB806CB356C}" srcOrd="2" destOrd="0" parTransId="{7F7052D4-A889-4A90-B4C1-1EE85E64270F}" sibTransId="{6C47FDB3-A8D1-44AA-8B74-7784DB7C231B}"/>
    <dgm:cxn modelId="{8EE57638-8F68-4C71-A391-F7A0D8E800E8}" srcId="{9242224E-DEC4-4A65-A51B-637DAAA0B803}" destId="{B6C24FC8-8B14-493F-8B22-65006CD30F8A}" srcOrd="0" destOrd="0" parTransId="{45230957-F538-470F-9CED-35022BC75B50}" sibTransId="{F621E708-3788-4C66-9C37-14E26D01558E}"/>
    <dgm:cxn modelId="{C758F1A4-08D2-4873-BD74-EAA9A76C1ADE}" type="presOf" srcId="{45230957-F538-470F-9CED-35022BC75B50}" destId="{63D3E7E2-F177-4DCA-927A-A9A397E36C7B}" srcOrd="0" destOrd="0" presId="urn:microsoft.com/office/officeart/2005/8/layout/hierarchy5"/>
    <dgm:cxn modelId="{48503B40-16E6-45A0-BA0F-3A0B84A11F58}" srcId="{BEE26649-C850-44F3-B389-A96E5D315447}" destId="{9242224E-DEC4-4A65-A51B-637DAAA0B803}" srcOrd="0" destOrd="0" parTransId="{DF35AB9B-E2AD-4CDC-81D1-3829EEDC677C}" sibTransId="{C9C01B72-7A53-4831-AA81-911AF9D25FA7}"/>
    <dgm:cxn modelId="{E54E1B3D-DDE9-491A-9D88-2C3F8AA61BDA}" type="presOf" srcId="{B6C24FC8-8B14-493F-8B22-65006CD30F8A}" destId="{85EA8004-7388-4656-9916-60E1005989F5}" srcOrd="0" destOrd="0" presId="urn:microsoft.com/office/officeart/2005/8/layout/hierarchy5"/>
    <dgm:cxn modelId="{5BF79DDD-6A36-4CA7-B690-7AD500D4AE4E}" type="presOf" srcId="{43BFE559-C861-4F20-89D9-E49BBA08FF28}" destId="{B6B2DBBD-28D5-4A6B-A7AD-F6BB5643D4E1}" srcOrd="1" destOrd="0" presId="urn:microsoft.com/office/officeart/2005/8/layout/hierarchy5"/>
    <dgm:cxn modelId="{A483D588-BF08-458D-A7F9-BF720AC0C786}" type="presOf" srcId="{2994F1DA-8F3F-4DF5-BD05-2E48E708DF57}" destId="{EA99BCAB-CD7B-4DDB-8C69-722B5E7DDF28}" srcOrd="0" destOrd="0" presId="urn:microsoft.com/office/officeart/2005/8/layout/hierarchy5"/>
    <dgm:cxn modelId="{176F0916-5C24-4B6C-B2F7-384718C4445E}" type="presParOf" srcId="{9438AA2E-5E68-43A0-85A5-A73C929E10DB}" destId="{C768BE21-08D9-46E4-BF0C-4DD963C56AAB}" srcOrd="0" destOrd="0" presId="urn:microsoft.com/office/officeart/2005/8/layout/hierarchy5"/>
    <dgm:cxn modelId="{380B4676-401F-4383-AA8C-7E592E0C3D4E}" type="presParOf" srcId="{C768BE21-08D9-46E4-BF0C-4DD963C56AAB}" destId="{CEC592E4-D238-4F9B-9655-4F2075714BA1}" srcOrd="0" destOrd="0" presId="urn:microsoft.com/office/officeart/2005/8/layout/hierarchy5"/>
    <dgm:cxn modelId="{50A45E44-A172-4862-803E-86BA7703B1B1}" type="presParOf" srcId="{CEC592E4-D238-4F9B-9655-4F2075714BA1}" destId="{9E215DD0-FE76-4643-9A47-C8C2C6206F37}" srcOrd="0" destOrd="0" presId="urn:microsoft.com/office/officeart/2005/8/layout/hierarchy5"/>
    <dgm:cxn modelId="{6D4324D0-A577-44AC-BC61-A9F182D6F9D2}" type="presParOf" srcId="{9E215DD0-FE76-4643-9A47-C8C2C6206F37}" destId="{DB4BFEF6-6BC7-410E-8433-EBF75ECC4958}" srcOrd="0" destOrd="0" presId="urn:microsoft.com/office/officeart/2005/8/layout/hierarchy5"/>
    <dgm:cxn modelId="{F2E564A8-927D-41A4-B4AA-47F0BF471595}" type="presParOf" srcId="{9E215DD0-FE76-4643-9A47-C8C2C6206F37}" destId="{903841FB-5CC1-4D79-B1B3-D97F11E01454}" srcOrd="1" destOrd="0" presId="urn:microsoft.com/office/officeart/2005/8/layout/hierarchy5"/>
    <dgm:cxn modelId="{685BAD4A-9F37-4993-BCCC-7224CE768E57}" type="presParOf" srcId="{903841FB-5CC1-4D79-B1B3-D97F11E01454}" destId="{63D3E7E2-F177-4DCA-927A-A9A397E36C7B}" srcOrd="0" destOrd="0" presId="urn:microsoft.com/office/officeart/2005/8/layout/hierarchy5"/>
    <dgm:cxn modelId="{E43F7AE4-99BA-4DE8-9877-D501B7CC104C}" type="presParOf" srcId="{63D3E7E2-F177-4DCA-927A-A9A397E36C7B}" destId="{DF1BD6CF-F9CF-4901-AFEF-827EE53DA718}" srcOrd="0" destOrd="0" presId="urn:microsoft.com/office/officeart/2005/8/layout/hierarchy5"/>
    <dgm:cxn modelId="{6B475462-17C9-495A-A7EC-8311706F8B71}" type="presParOf" srcId="{903841FB-5CC1-4D79-B1B3-D97F11E01454}" destId="{636F6598-A14E-4184-BB4E-84C0E231C41A}" srcOrd="1" destOrd="0" presId="urn:microsoft.com/office/officeart/2005/8/layout/hierarchy5"/>
    <dgm:cxn modelId="{96995891-76EC-4A7A-9525-3357B55E89DD}" type="presParOf" srcId="{636F6598-A14E-4184-BB4E-84C0E231C41A}" destId="{85EA8004-7388-4656-9916-60E1005989F5}" srcOrd="0" destOrd="0" presId="urn:microsoft.com/office/officeart/2005/8/layout/hierarchy5"/>
    <dgm:cxn modelId="{E48C79AF-D441-4B50-A477-7D81A50C18AD}" type="presParOf" srcId="{636F6598-A14E-4184-BB4E-84C0E231C41A}" destId="{4696244A-5734-4620-B8AB-404335B55D3F}" srcOrd="1" destOrd="0" presId="urn:microsoft.com/office/officeart/2005/8/layout/hierarchy5"/>
    <dgm:cxn modelId="{C918AD5E-1F8C-4A19-AB92-E505D2C4204F}" type="presParOf" srcId="{903841FB-5CC1-4D79-B1B3-D97F11E01454}" destId="{1DFA6262-1EE9-4E20-A7E9-E11E628292AA}" srcOrd="2" destOrd="0" presId="urn:microsoft.com/office/officeart/2005/8/layout/hierarchy5"/>
    <dgm:cxn modelId="{8FF5CA8F-7930-432D-961E-BDB32BB0BC90}" type="presParOf" srcId="{1DFA6262-1EE9-4E20-A7E9-E11E628292AA}" destId="{B6B2DBBD-28D5-4A6B-A7AD-F6BB5643D4E1}" srcOrd="0" destOrd="0" presId="urn:microsoft.com/office/officeart/2005/8/layout/hierarchy5"/>
    <dgm:cxn modelId="{03D60343-2A81-4FC5-900C-DD2DDB6669CF}" type="presParOf" srcId="{903841FB-5CC1-4D79-B1B3-D97F11E01454}" destId="{3978457E-7BCC-4C43-B49C-670CE675B335}" srcOrd="3" destOrd="0" presId="urn:microsoft.com/office/officeart/2005/8/layout/hierarchy5"/>
    <dgm:cxn modelId="{BA77F017-470C-4040-926B-C0F71443464D}" type="presParOf" srcId="{3978457E-7BCC-4C43-B49C-670CE675B335}" destId="{EA99BCAB-CD7B-4DDB-8C69-722B5E7DDF28}" srcOrd="0" destOrd="0" presId="urn:microsoft.com/office/officeart/2005/8/layout/hierarchy5"/>
    <dgm:cxn modelId="{CAB4C868-88C6-494F-91AC-54255257CF29}" type="presParOf" srcId="{3978457E-7BCC-4C43-B49C-670CE675B335}" destId="{A03F20A6-5B4D-4BCA-86C1-9D25977821F4}" srcOrd="1" destOrd="0" presId="urn:microsoft.com/office/officeart/2005/8/layout/hierarchy5"/>
    <dgm:cxn modelId="{90E7883A-AB9A-43B6-88D2-BFA40225B2C1}" type="presParOf" srcId="{903841FB-5CC1-4D79-B1B3-D97F11E01454}" destId="{2345398F-39B9-45C0-B4EF-0127C7817455}" srcOrd="4" destOrd="0" presId="urn:microsoft.com/office/officeart/2005/8/layout/hierarchy5"/>
    <dgm:cxn modelId="{BF3A3F2B-6900-4486-B409-7BECE9A159E3}" type="presParOf" srcId="{2345398F-39B9-45C0-B4EF-0127C7817455}" destId="{9D09B23C-D015-4191-B62E-34CC234508C3}" srcOrd="0" destOrd="0" presId="urn:microsoft.com/office/officeart/2005/8/layout/hierarchy5"/>
    <dgm:cxn modelId="{D604E4FF-4437-424A-9CB4-0004D7140423}" type="presParOf" srcId="{903841FB-5CC1-4D79-B1B3-D97F11E01454}" destId="{563CEBDE-7805-48F7-98EF-08B2201110CF}" srcOrd="5" destOrd="0" presId="urn:microsoft.com/office/officeart/2005/8/layout/hierarchy5"/>
    <dgm:cxn modelId="{5604C622-B0F9-4C9D-B3A0-5385973AC687}" type="presParOf" srcId="{563CEBDE-7805-48F7-98EF-08B2201110CF}" destId="{EC649996-A865-41C2-BAD5-2EF90E9242AB}" srcOrd="0" destOrd="0" presId="urn:microsoft.com/office/officeart/2005/8/layout/hierarchy5"/>
    <dgm:cxn modelId="{510EE79E-45CD-423A-9CEF-29F866BF05E9}" type="presParOf" srcId="{563CEBDE-7805-48F7-98EF-08B2201110CF}" destId="{7E4CB06D-E038-46E1-8A43-373364D8055C}" srcOrd="1" destOrd="0" presId="urn:microsoft.com/office/officeart/2005/8/layout/hierarchy5"/>
    <dgm:cxn modelId="{FC5C3C8D-0495-4732-BFDD-315CDCFE470E}" type="presParOf" srcId="{9438AA2E-5E68-43A0-85A5-A73C929E10DB}" destId="{0519476A-828A-4D17-883B-2EB1436521D3}" srcOrd="1" destOrd="0" presId="urn:microsoft.com/office/officeart/2005/8/layout/hierarchy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4BFEF6-6BC7-410E-8433-EBF75ECC4958}">
      <dsp:nvSpPr>
        <dsp:cNvPr id="0" name=""/>
        <dsp:cNvSpPr/>
      </dsp:nvSpPr>
      <dsp:spPr>
        <a:xfrm>
          <a:off x="294679" y="1833041"/>
          <a:ext cx="3183433" cy="15917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shade val="80000"/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000" b="0" i="0" u="none" strike="noStrike" kern="1200" cap="none" normalizeH="0" baseline="0" smtClean="0">
              <a:ln/>
              <a:effectLst/>
              <a:latin typeface="Arial" charset="0"/>
            </a:rPr>
            <a:t>смена экономических парадигм развития рынков</a:t>
          </a:r>
        </a:p>
      </dsp:txBody>
      <dsp:txXfrm>
        <a:off x="341299" y="1879661"/>
        <a:ext cx="3090193" cy="1498476"/>
      </dsp:txXfrm>
    </dsp:sp>
    <dsp:sp modelId="{63D3E7E2-F177-4DCA-927A-A9A397E36C7B}">
      <dsp:nvSpPr>
        <dsp:cNvPr id="0" name=""/>
        <dsp:cNvSpPr/>
      </dsp:nvSpPr>
      <dsp:spPr>
        <a:xfrm rot="18289469">
          <a:off x="2999887" y="1686416"/>
          <a:ext cx="2229824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2229824" y="27246"/>
              </a:lnTo>
            </a:path>
          </a:pathLst>
        </a:custGeom>
        <a:noFill/>
        <a:ln w="25400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/>
        </a:p>
      </dsp:txBody>
      <dsp:txXfrm>
        <a:off x="4059054" y="1657917"/>
        <a:ext cx="111491" cy="111491"/>
      </dsp:txXfrm>
    </dsp:sp>
    <dsp:sp modelId="{85EA8004-7388-4656-9916-60E1005989F5}">
      <dsp:nvSpPr>
        <dsp:cNvPr id="0" name=""/>
        <dsp:cNvSpPr/>
      </dsp:nvSpPr>
      <dsp:spPr>
        <a:xfrm>
          <a:off x="4751486" y="2567"/>
          <a:ext cx="3183433" cy="15917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99000"/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tint val="99000"/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tint val="99000"/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tint val="99000"/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000" b="0" i="0" u="none" strike="noStrike" kern="1200" cap="none" normalizeH="0" baseline="0" smtClean="0">
              <a:ln/>
              <a:effectLst/>
              <a:latin typeface="Arial" charset="0"/>
            </a:rPr>
            <a:t>модернизируются критерии  конкурентного регулирования</a:t>
          </a:r>
        </a:p>
      </dsp:txBody>
      <dsp:txXfrm>
        <a:off x="4798106" y="49187"/>
        <a:ext cx="3090193" cy="1498476"/>
      </dsp:txXfrm>
    </dsp:sp>
    <dsp:sp modelId="{1DFA6262-1EE9-4E20-A7E9-E11E628292AA}">
      <dsp:nvSpPr>
        <dsp:cNvPr id="0" name=""/>
        <dsp:cNvSpPr/>
      </dsp:nvSpPr>
      <dsp:spPr>
        <a:xfrm>
          <a:off x="3478113" y="2601653"/>
          <a:ext cx="1273373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1273373" y="27246"/>
              </a:lnTo>
            </a:path>
          </a:pathLst>
        </a:custGeom>
        <a:noFill/>
        <a:ln w="25400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082965" y="2597065"/>
        <a:ext cx="63668" cy="63668"/>
      </dsp:txXfrm>
    </dsp:sp>
    <dsp:sp modelId="{EA99BCAB-CD7B-4DDB-8C69-722B5E7DDF28}">
      <dsp:nvSpPr>
        <dsp:cNvPr id="0" name=""/>
        <dsp:cNvSpPr/>
      </dsp:nvSpPr>
      <dsp:spPr>
        <a:xfrm>
          <a:off x="4751486" y="1833041"/>
          <a:ext cx="3183433" cy="15917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99000"/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tint val="99000"/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tint val="99000"/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tint val="99000"/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000" b="0" i="0" u="none" strike="noStrike" kern="1200" cap="none" normalizeH="0" baseline="0" dirty="0" smtClean="0">
              <a:ln/>
              <a:effectLst/>
              <a:latin typeface="Arial" charset="0"/>
            </a:rPr>
            <a:t>модернизируются нормы и стандарты конкурентного регулирования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sz="2000" b="0" i="0" u="none" strike="noStrike" kern="1200" cap="none" normalizeH="0" baseline="0" dirty="0" smtClean="0">
            <a:ln/>
            <a:effectLst/>
            <a:latin typeface="Arial" charset="0"/>
          </a:endParaRPr>
        </a:p>
      </dsp:txBody>
      <dsp:txXfrm>
        <a:off x="4798106" y="1879661"/>
        <a:ext cx="3090193" cy="1498476"/>
      </dsp:txXfrm>
    </dsp:sp>
    <dsp:sp modelId="{2345398F-39B9-45C0-B4EF-0127C7817455}">
      <dsp:nvSpPr>
        <dsp:cNvPr id="0" name=""/>
        <dsp:cNvSpPr/>
      </dsp:nvSpPr>
      <dsp:spPr>
        <a:xfrm rot="3310531">
          <a:off x="2999887" y="3516891"/>
          <a:ext cx="2229824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2229824" y="27246"/>
              </a:lnTo>
            </a:path>
          </a:pathLst>
        </a:custGeom>
        <a:noFill/>
        <a:ln w="25400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/>
        </a:p>
      </dsp:txBody>
      <dsp:txXfrm>
        <a:off x="4059054" y="3488391"/>
        <a:ext cx="111491" cy="111491"/>
      </dsp:txXfrm>
    </dsp:sp>
    <dsp:sp modelId="{EC649996-A865-41C2-BAD5-2EF90E9242AB}">
      <dsp:nvSpPr>
        <dsp:cNvPr id="0" name=""/>
        <dsp:cNvSpPr/>
      </dsp:nvSpPr>
      <dsp:spPr>
        <a:xfrm>
          <a:off x="4751486" y="3663515"/>
          <a:ext cx="3183433" cy="15917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99000"/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tint val="99000"/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tint val="99000"/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tint val="99000"/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000" b="0" i="0" u="none" strike="noStrike" kern="1200" cap="none" normalizeH="0" baseline="0" smtClean="0">
              <a:ln/>
              <a:effectLst/>
              <a:latin typeface="Arial" charset="0"/>
            </a:rPr>
            <a:t>меняются механизмы и методы конкурентного регулирования</a:t>
          </a:r>
        </a:p>
      </dsp:txBody>
      <dsp:txXfrm>
        <a:off x="4798106" y="3710135"/>
        <a:ext cx="3090193" cy="14984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Овал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6A858B2-485A-4E90-ADCA-A8D29F60F4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269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21A3E0-30B9-4B75-BC62-02DCDC05FA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296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3328D6-3C35-4F7C-BF29-E2AAFDF471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09647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33900"/>
          </a:xfrm>
        </p:spPr>
        <p:txBody>
          <a:bodyPr>
            <a:normAutofit/>
          </a:bodyPr>
          <a:lstStyle/>
          <a:p>
            <a:pPr lvl="0"/>
            <a:endParaRPr lang="ru-RU" noProof="0" smtClean="0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B622B-F967-46FB-93F9-1B2316063B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924068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24069AC7-9914-4A80-AE6B-20BB69B62B3F}" type="datetimeFigureOut">
              <a:rPr lang="ru-RU"/>
              <a:pPr>
                <a:defRPr/>
              </a:pPr>
              <a:t>24.03.2014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E6EB9838-F0A4-4B6D-BEED-2060319DA3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19627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0057A578-7A34-441D-9D8B-8E6AA6FEE88A}" type="datetimeFigureOut">
              <a:rPr lang="ru-RU"/>
              <a:pPr>
                <a:defRPr/>
              </a:pPr>
              <a:t>24.03.2014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10D1CDED-742D-4FAE-8C0F-A8CE910EB5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98007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4041CA83-2A96-420C-BEB1-EF12BD360156}" type="datetimeFigureOut">
              <a:rPr lang="ru-RU"/>
              <a:pPr>
                <a:defRPr/>
              </a:pPr>
              <a:t>24.03.2014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CFBF84BF-69C8-4742-ADA7-324D769046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92178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78F562AD-8A7E-4397-AD8D-2514A335C00A}" type="datetimeFigureOut">
              <a:rPr lang="ru-RU"/>
              <a:pPr>
                <a:defRPr/>
              </a:pPr>
              <a:t>24.03.2014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3628054C-5A42-47DF-A44B-056F89A76F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11725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E703BC99-8C34-45CA-B816-DEA95146C315}" type="datetimeFigureOut">
              <a:rPr lang="ru-RU"/>
              <a:pPr>
                <a:defRPr/>
              </a:pPr>
              <a:t>24.03.2014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40F954A4-B9A8-41E5-9996-6CB7118CBF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77423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67BD0DA9-64EC-4025-8E05-17AC80E11CC5}" type="datetimeFigureOut">
              <a:rPr lang="ru-RU"/>
              <a:pPr>
                <a:defRPr/>
              </a:pPr>
              <a:t>24.03.2014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44F9D6D1-D62D-4D93-BE7B-2DFD8D10AC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65392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F20A13B9-0C61-4F49-8225-8E1A89D489E1}" type="datetimeFigureOut">
              <a:rPr lang="ru-RU"/>
              <a:pPr>
                <a:defRPr/>
              </a:pPr>
              <a:t>24.03.2014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BF0F7779-0BB3-48E5-A234-D5C7DD481A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613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6926BF-8F97-4AAA-ACC5-3052FFF66B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04457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825298B8-9AEF-4574-A57D-6ABAF2B56637}" type="datetimeFigureOut">
              <a:rPr lang="ru-RU"/>
              <a:pPr>
                <a:defRPr/>
              </a:pPr>
              <a:t>24.03.2014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F0F2395B-5743-49C0-9461-6DBCAB6D22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41755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92418EF9-366A-47D1-ADDF-B04390941FB7}" type="datetimeFigureOut">
              <a:rPr lang="ru-RU"/>
              <a:pPr>
                <a:defRPr/>
              </a:pPr>
              <a:t>24.03.2014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D7969586-C193-486F-95D5-A33FC4376F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72955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A4236E35-2AF3-40BB-9565-F2AAC03135F1}" type="datetimeFigureOut">
              <a:rPr lang="ru-RU"/>
              <a:pPr>
                <a:defRPr/>
              </a:pPr>
              <a:t>24.03.2014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07ACDCE4-DF3C-433A-A5D6-9F2BB23F0C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55946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E78EF266-FC85-4A86-895F-85435E3EB4C6}" type="datetimeFigureOut">
              <a:rPr lang="ru-RU"/>
              <a:pPr>
                <a:defRPr/>
              </a:pPr>
              <a:t>24.03.2014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6BEE40B9-93D5-47AA-AE95-E7CC7E188B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6981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Овал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Овал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15749BD-21AE-45BE-A296-4EF5E652DA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5871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0DA64-1E7D-46A8-AF64-82B458E47B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6353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A74E564-6BE2-44A3-98B4-5D0295D0D0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360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AEAAF-A96B-4699-92EA-921A5A93B3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349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Прямоугольник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B9869E2-58D5-4B8D-9902-1843696535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7457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0F6AA2E-5847-4285-BC41-2DDC1D10C6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177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 eaLnBrk="1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</a:endParaRPr>
          </a:p>
        </p:txBody>
      </p:sp>
      <p:sp>
        <p:nvSpPr>
          <p:cNvPr id="6" name="Блок-схема: процесс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Блок-схема: процесс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ED05F89-D44E-4F15-BA75-052B790109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5691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5E92718A-8722-4303-98BC-10297EF64C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77" r:id="rId1"/>
    <p:sldLayoutId id="2147484072" r:id="rId2"/>
    <p:sldLayoutId id="2147484078" r:id="rId3"/>
    <p:sldLayoutId id="2147484073" r:id="rId4"/>
    <p:sldLayoutId id="2147484079" r:id="rId5"/>
    <p:sldLayoutId id="2147484074" r:id="rId6"/>
    <p:sldLayoutId id="2147484080" r:id="rId7"/>
    <p:sldLayoutId id="2147484081" r:id="rId8"/>
    <p:sldLayoutId id="2147484082" r:id="rId9"/>
    <p:sldLayoutId id="2147484075" r:id="rId10"/>
    <p:sldLayoutId id="2147484076" r:id="rId11"/>
    <p:sldLayoutId id="2147484083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1D2259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1D2259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1D2259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1D2259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1D2259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1D2259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1D2259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1D2259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1D2259"/>
          </a:solidFill>
          <a:latin typeface="Corbel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7F8FA9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4A66AC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1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605F4E43-67A2-4F36-B327-7E26D1DBD348}" type="datetimeFigureOut">
              <a:rPr lang="ru-RU"/>
              <a:pPr>
                <a:defRPr/>
              </a:pPr>
              <a:t>24.03.2014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320470B-4949-4082-ABED-FE22339966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4" r:id="rId1"/>
    <p:sldLayoutId id="2147484085" r:id="rId2"/>
    <p:sldLayoutId id="2147484086" r:id="rId3"/>
    <p:sldLayoutId id="2147484087" r:id="rId4"/>
    <p:sldLayoutId id="2147484088" r:id="rId5"/>
    <p:sldLayoutId id="2147484089" r:id="rId6"/>
    <p:sldLayoutId id="2147484090" r:id="rId7"/>
    <p:sldLayoutId id="2147484091" r:id="rId8"/>
    <p:sldLayoutId id="2147484092" r:id="rId9"/>
    <p:sldLayoutId id="2147484093" r:id="rId10"/>
    <p:sldLayoutId id="214748409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ailto:irknyazeva@yandex.ru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274638"/>
            <a:ext cx="8147248" cy="130026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sz="4000" dirty="0" smtClean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332657"/>
            <a:ext cx="8208963" cy="6049094"/>
          </a:xfrm>
        </p:spPr>
        <p:txBody>
          <a:bodyPr/>
          <a:lstStyle/>
          <a:p>
            <a:pPr marL="0" indent="0" algn="ctr">
              <a:spcAft>
                <a:spcPts val="0"/>
              </a:spcAft>
              <a:buNone/>
            </a:pPr>
            <a:r>
              <a:rPr lang="ru-RU" b="1" cap="all" dirty="0" smtClean="0">
                <a:latin typeface="Times New Roman"/>
              </a:rPr>
              <a:t>Совершенствование конкурентной  политики  на основе  качественных изменений институциональных  норм  и практики  </a:t>
            </a:r>
            <a:r>
              <a:rPr lang="ru-RU" b="1" cap="all" dirty="0" err="1" smtClean="0">
                <a:latin typeface="Times New Roman"/>
              </a:rPr>
              <a:t>правоприменения</a:t>
            </a:r>
            <a:endParaRPr lang="ru-RU" dirty="0"/>
          </a:p>
          <a:p>
            <a:pPr marL="0" indent="0" algn="ctr" eaLnBrk="1" hangingPunct="1">
              <a:lnSpc>
                <a:spcPct val="90000"/>
              </a:lnSpc>
            </a:pPr>
            <a:endParaRPr lang="ru-RU" sz="4400" b="1" i="1" dirty="0" smtClean="0">
              <a:solidFill>
                <a:srgbClr val="1C1C1C"/>
              </a:solidFill>
              <a:ea typeface="Calibri" pitchFamily="34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dirty="0" smtClean="0">
                <a:solidFill>
                  <a:srgbClr val="1C1C1C"/>
                </a:solidFill>
                <a:ea typeface="Calibri" pitchFamily="34" charset="0"/>
                <a:cs typeface="Times New Roman" pitchFamily="18" charset="0"/>
              </a:rPr>
              <a:t>Князева И.В., доктор экономических наук, профессор 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dirty="0" smtClean="0">
                <a:solidFill>
                  <a:srgbClr val="1C1C1C"/>
                </a:solidFill>
                <a:ea typeface="Calibri" pitchFamily="34" charset="0"/>
                <a:cs typeface="Times New Roman" pitchFamily="18" charset="0"/>
              </a:rPr>
              <a:t>Сибирский институт управления-филиал   </a:t>
            </a:r>
            <a:r>
              <a:rPr lang="ru-RU" dirty="0" err="1" smtClean="0">
                <a:solidFill>
                  <a:srgbClr val="1C1C1C"/>
                </a:solidFill>
                <a:ea typeface="Calibri" pitchFamily="34" charset="0"/>
                <a:cs typeface="Times New Roman" pitchFamily="18" charset="0"/>
              </a:rPr>
              <a:t>РАНХиГС</a:t>
            </a:r>
            <a:endParaRPr lang="ru-RU" dirty="0" smtClean="0">
              <a:solidFill>
                <a:srgbClr val="1C1C1C"/>
              </a:solidFill>
              <a:ea typeface="Calibri" pitchFamily="34" charset="0"/>
              <a:cs typeface="Times New Roman" pitchFamily="18" charset="0"/>
            </a:endParaRPr>
          </a:p>
          <a:p>
            <a:pPr marL="0" indent="0"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dirty="0" smtClean="0">
                <a:solidFill>
                  <a:srgbClr val="1C1C1C"/>
                </a:solidFill>
                <a:ea typeface="Calibri" pitchFamily="34" charset="0"/>
                <a:cs typeface="Times New Roman" pitchFamily="18" charset="0"/>
              </a:rPr>
              <a:t>Москва, 2014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45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20040" indent="-32004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sz="3800" dirty="0">
                <a:solidFill>
                  <a:srgbClr val="0070C0"/>
                </a:solidFill>
              </a:rPr>
              <a:t>Изменение структуры </a:t>
            </a:r>
            <a:r>
              <a:rPr lang="ru-RU" sz="3800" dirty="0" smtClean="0">
                <a:solidFill>
                  <a:srgbClr val="0070C0"/>
                </a:solidFill>
              </a:rPr>
              <a:t>рынка</a:t>
            </a:r>
            <a:r>
              <a:rPr lang="ru-RU" sz="3800" dirty="0" smtClean="0"/>
              <a:t/>
            </a:r>
            <a:br>
              <a:rPr lang="ru-RU" sz="3800" dirty="0" smtClean="0"/>
            </a:br>
            <a:endParaRPr lang="ru-RU" sz="3800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908050"/>
            <a:ext cx="8355013" cy="51117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600" dirty="0" smtClean="0"/>
              <a:t>	</a:t>
            </a:r>
            <a:endParaRPr lang="ru-RU" altLang="ru-RU" sz="2600" dirty="0" smtClean="0"/>
          </a:p>
          <a:p>
            <a:pPr>
              <a:lnSpc>
                <a:spcPct val="90000"/>
              </a:lnSpc>
            </a:pPr>
            <a:r>
              <a:rPr lang="ru-RU" altLang="ru-RU" sz="2600" dirty="0" smtClean="0"/>
              <a:t>Формирование </a:t>
            </a:r>
            <a:r>
              <a:rPr lang="ru-RU" altLang="ru-RU" sz="2600" dirty="0" smtClean="0"/>
              <a:t>многоуровневой, гибкой, постоянно развивающейся структуры современного олигополистического рынка (бизнес-системы, координируемые ведущими компаниями сообщества высокоспециализированного бизнеса) обуславливают </a:t>
            </a:r>
            <a:r>
              <a:rPr lang="ru-RU" altLang="ru-RU" sz="2600" dirty="0" err="1" smtClean="0"/>
              <a:t>многоуровневость</a:t>
            </a:r>
            <a:r>
              <a:rPr lang="ru-RU" altLang="ru-RU" sz="2600" dirty="0" smtClean="0"/>
              <a:t> конкурентных процессов и их направленности</a:t>
            </a:r>
          </a:p>
          <a:p>
            <a:pPr>
              <a:lnSpc>
                <a:spcPct val="90000"/>
              </a:lnSpc>
            </a:pPr>
            <a:r>
              <a:rPr lang="ru-RU" altLang="ru-RU" sz="2600" dirty="0" smtClean="0"/>
              <a:t>Нивелирование конкурентного преимущества доступа к дешевым и многочисленным сырьевым и трудовым ресурсам (эффективность и </a:t>
            </a:r>
            <a:r>
              <a:rPr lang="ru-RU" altLang="ru-RU" sz="2600" dirty="0" err="1" smtClean="0"/>
              <a:t>инновационность</a:t>
            </a:r>
            <a:r>
              <a:rPr lang="ru-RU" altLang="ru-RU" sz="2600" dirty="0" smtClean="0"/>
              <a:t> - решающий фактор в конкурентном соперничестве )</a:t>
            </a:r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806893B-2BA7-4B0F-86A6-66ABFA10A29A}" type="slidenum">
              <a:rPr lang="en-US" altLang="ru-RU" smtClean="0">
                <a:latin typeface="Times New Roman" pitchFamily="18" charset="0"/>
              </a:rPr>
              <a:pPr/>
              <a:t>10</a:t>
            </a:fld>
            <a:endParaRPr lang="en-US" altLang="ru-RU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627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i="1" dirty="0">
                <a:solidFill>
                  <a:schemeClr val="bg2">
                    <a:lumMod val="50000"/>
                  </a:schemeClr>
                </a:solidFill>
              </a:rPr>
              <a:t>Особенности </a:t>
            </a:r>
            <a:r>
              <a:rPr lang="ru-RU" sz="2800" b="1" i="1" dirty="0" smtClean="0">
                <a:solidFill>
                  <a:schemeClr val="bg2">
                    <a:lumMod val="50000"/>
                  </a:schemeClr>
                </a:solidFill>
              </a:rPr>
              <a:t>монополии на </a:t>
            </a:r>
            <a:r>
              <a:rPr lang="ru-RU" sz="2800" b="1" i="1" dirty="0">
                <a:solidFill>
                  <a:schemeClr val="bg2">
                    <a:lumMod val="50000"/>
                  </a:schemeClr>
                </a:solidFill>
              </a:rPr>
              <a:t>современном этапе экономического развития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412776"/>
            <a:ext cx="8610922" cy="5112568"/>
          </a:xfrm>
        </p:spPr>
        <p:txBody>
          <a:bodyPr/>
          <a:lstStyle/>
          <a:p>
            <a:r>
              <a:rPr lang="ru-RU" dirty="0" smtClean="0"/>
              <a:t>Монополии- необходимы для обеспечения высоко рискованной инновационной предпринимательской активности</a:t>
            </a:r>
          </a:p>
          <a:p>
            <a:r>
              <a:rPr lang="ru-RU" dirty="0" smtClean="0"/>
              <a:t>Компании добиваются монополии не  за счет ограничения конкуренции, а благодаря создания инновационного продукта и сервисов</a:t>
            </a:r>
          </a:p>
          <a:p>
            <a:r>
              <a:rPr lang="ru-RU" dirty="0" smtClean="0"/>
              <a:t>Монопольная прибыль  - нормальная  прибыль в рамках инвестиционного цикла  долгосрочных инвестиций 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24259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274637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sz="4000" smtClean="0">
              <a:solidFill>
                <a:schemeClr val="tx2">
                  <a:satMod val="130000"/>
                </a:schemeClr>
              </a:solidFill>
            </a:endParaRPr>
          </a:p>
        </p:txBody>
      </p:sp>
      <p:graphicFrame>
        <p:nvGraphicFramePr>
          <p:cNvPr id="2" name="Схема 1"/>
          <p:cNvGraphicFramePr/>
          <p:nvPr/>
        </p:nvGraphicFramePr>
        <p:xfrm>
          <a:off x="468313" y="908050"/>
          <a:ext cx="82296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b="1" i="1" dirty="0" smtClean="0">
                <a:solidFill>
                  <a:schemeClr val="bg2">
                    <a:lumMod val="50000"/>
                  </a:schemeClr>
                </a:solidFill>
              </a:rPr>
              <a:t>Ключевые тенденции антимонопольного регулирования на современном этапе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773238"/>
            <a:ext cx="8713788" cy="48656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ru-RU" sz="800" b="1" dirty="0" smtClean="0">
              <a:solidFill>
                <a:srgbClr val="1C1C1C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b="1" dirty="0" smtClean="0">
                <a:solidFill>
                  <a:srgbClr val="1C1C1C"/>
                </a:solidFill>
              </a:rPr>
              <a:t>1. Усиливается  либерализация антимонопольного регулирования: 	преобладает применения принципа  «разумного подхода» (</a:t>
            </a:r>
            <a:r>
              <a:rPr lang="en-US" sz="2400" b="1" dirty="0" smtClean="0">
                <a:solidFill>
                  <a:srgbClr val="1C1C1C"/>
                </a:solidFill>
              </a:rPr>
              <a:t>rule of reason</a:t>
            </a:r>
            <a:r>
              <a:rPr lang="ru-RU" sz="2400" b="1" dirty="0" smtClean="0">
                <a:solidFill>
                  <a:srgbClr val="1C1C1C"/>
                </a:solidFill>
              </a:rPr>
              <a:t>) над принципом «закон по существу» (</a:t>
            </a:r>
            <a:r>
              <a:rPr lang="en-US" sz="2400" b="1" dirty="0" smtClean="0">
                <a:solidFill>
                  <a:srgbClr val="1C1C1C"/>
                </a:solidFill>
              </a:rPr>
              <a:t>per se</a:t>
            </a:r>
            <a:r>
              <a:rPr lang="ru-RU" sz="2400" b="1" dirty="0" smtClean="0">
                <a:solidFill>
                  <a:srgbClr val="1C1C1C"/>
                </a:solidFill>
              </a:rPr>
              <a:t> ) </a:t>
            </a:r>
          </a:p>
          <a:p>
            <a:pPr marL="82550" indent="0" eaLnBrk="1" hangingPunct="1">
              <a:lnSpc>
                <a:spcPct val="80000"/>
              </a:lnSpc>
              <a:buFont typeface="Wingdings 2" pitchFamily="18" charset="2"/>
              <a:buNone/>
              <a:defRPr/>
            </a:pPr>
            <a:endParaRPr lang="ru-RU" sz="2400" b="1" dirty="0" smtClean="0">
              <a:solidFill>
                <a:srgbClr val="1C1C1C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b="1" dirty="0" smtClean="0">
                <a:solidFill>
                  <a:srgbClr val="1C1C1C"/>
                </a:solidFill>
              </a:rPr>
              <a:t>2. Перераспределяются усилия конкурентных ведомств, фокусируясь на наиболее серьезных нарушениях конкурентного законодательства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400" b="1" dirty="0">
              <a:solidFill>
                <a:srgbClr val="1C1C1C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b="1" dirty="0" smtClean="0">
                <a:solidFill>
                  <a:srgbClr val="1C1C1C"/>
                </a:solidFill>
              </a:rPr>
              <a:t>3. Повышается </a:t>
            </a:r>
            <a:r>
              <a:rPr lang="ru-RU" sz="2400" b="1" dirty="0">
                <a:solidFill>
                  <a:srgbClr val="1C1C1C"/>
                </a:solidFill>
              </a:rPr>
              <a:t>значимость мер, направленных на стимулирование желаемого поведения участников рынка </a:t>
            </a:r>
            <a:r>
              <a:rPr lang="ru-RU" sz="2400" b="1" dirty="0" smtClean="0">
                <a:solidFill>
                  <a:srgbClr val="1C1C1C"/>
                </a:solidFill>
              </a:rPr>
              <a:t>– через поведенческие  </a:t>
            </a:r>
            <a:r>
              <a:rPr lang="ru-RU" sz="2400" b="1" dirty="0">
                <a:solidFill>
                  <a:srgbClr val="1C1C1C"/>
                </a:solidFill>
              </a:rPr>
              <a:t>методы </a:t>
            </a:r>
            <a:r>
              <a:rPr lang="ru-RU" sz="2400" b="1" dirty="0" smtClean="0">
                <a:solidFill>
                  <a:srgbClr val="1C1C1C"/>
                </a:solidFill>
              </a:rPr>
              <a:t>регулирования</a:t>
            </a:r>
            <a:endParaRPr lang="ru-RU" sz="2400" b="1" dirty="0">
              <a:solidFill>
                <a:srgbClr val="1C1C1C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400" b="1" dirty="0" smtClean="0">
              <a:solidFill>
                <a:srgbClr val="1C1C1C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ru-RU" sz="2400" b="1" dirty="0" smtClean="0">
              <a:solidFill>
                <a:srgbClr val="1C1C1C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274638"/>
            <a:ext cx="7170762" cy="202034"/>
          </a:xfrm>
        </p:spPr>
        <p:txBody>
          <a:bodyPr>
            <a:normAutofit fontScale="90000"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548680"/>
            <a:ext cx="8538914" cy="6120680"/>
          </a:xfrm>
        </p:spPr>
        <p:txBody>
          <a:bodyPr/>
          <a:lstStyle/>
          <a:p>
            <a:pPr marL="0" indent="0">
              <a:spcBef>
                <a:spcPts val="1800"/>
              </a:spcBef>
              <a:buClrTx/>
              <a:buSzTx/>
              <a:buFont typeface="Wingdings 2" pitchFamily="18" charset="2"/>
              <a:buNone/>
              <a:defRPr/>
            </a:pPr>
            <a:r>
              <a:rPr lang="ru-RU" sz="2400" b="1" dirty="0" smtClean="0">
                <a:solidFill>
                  <a:srgbClr val="1C1C1C"/>
                </a:solidFill>
              </a:rPr>
              <a:t>4.Снижается </a:t>
            </a:r>
            <a:r>
              <a:rPr lang="ru-RU" sz="2400" b="1" dirty="0">
                <a:solidFill>
                  <a:srgbClr val="1C1C1C"/>
                </a:solidFill>
              </a:rPr>
              <a:t>значимость  мер по регулированию экономической концентрации рыночными </a:t>
            </a:r>
            <a:r>
              <a:rPr lang="ru-RU" sz="2400" b="1" dirty="0" smtClean="0">
                <a:solidFill>
                  <a:srgbClr val="1C1C1C"/>
                </a:solidFill>
              </a:rPr>
              <a:t>процессами</a:t>
            </a:r>
          </a:p>
          <a:p>
            <a:pPr marL="457200" indent="-457200">
              <a:spcBef>
                <a:spcPts val="1800"/>
              </a:spcBef>
              <a:buClrTx/>
              <a:buSzTx/>
              <a:buFont typeface="Wingdings 2" pitchFamily="18" charset="2"/>
              <a:buAutoNum type="arabicPeriod" startAt="5"/>
              <a:defRPr/>
            </a:pPr>
            <a:r>
              <a:rPr lang="ru-RU" sz="2400" b="1" dirty="0" smtClean="0">
                <a:solidFill>
                  <a:srgbClr val="1C1C1C"/>
                </a:solidFill>
                <a:latin typeface="Corbel" pitchFamily="34" charset="0"/>
              </a:rPr>
              <a:t>Актуализируются </a:t>
            </a:r>
            <a:r>
              <a:rPr lang="ru-RU" sz="2400" b="1" dirty="0">
                <a:solidFill>
                  <a:srgbClr val="1C1C1C"/>
                </a:solidFill>
                <a:latin typeface="Corbel" pitchFamily="34" charset="0"/>
              </a:rPr>
              <a:t>вопросы, связанные с </a:t>
            </a:r>
            <a:r>
              <a:rPr lang="ru-RU" sz="2400" b="1" dirty="0" err="1">
                <a:solidFill>
                  <a:srgbClr val="1C1C1C"/>
                </a:solidFill>
                <a:latin typeface="Corbel" pitchFamily="34" charset="0"/>
              </a:rPr>
              <a:t>адвокатированием</a:t>
            </a:r>
            <a:r>
              <a:rPr lang="ru-RU" sz="2400" b="1" dirty="0">
                <a:solidFill>
                  <a:srgbClr val="1C1C1C"/>
                </a:solidFill>
                <a:latin typeface="Corbel" pitchFamily="34" charset="0"/>
              </a:rPr>
              <a:t> конкуренции (публичный </a:t>
            </a:r>
            <a:r>
              <a:rPr lang="ru-RU" sz="2400" b="1" dirty="0" err="1">
                <a:solidFill>
                  <a:srgbClr val="1C1C1C"/>
                </a:solidFill>
                <a:latin typeface="Corbel" pitchFamily="34" charset="0"/>
              </a:rPr>
              <a:t>ивент</a:t>
            </a:r>
            <a:r>
              <a:rPr lang="ru-RU" sz="2400" b="1" dirty="0">
                <a:solidFill>
                  <a:srgbClr val="1C1C1C"/>
                </a:solidFill>
                <a:latin typeface="Corbel" pitchFamily="34" charset="0"/>
              </a:rPr>
              <a:t>), возрастает роль превентивного сдерживания </a:t>
            </a:r>
            <a:r>
              <a:rPr lang="ru-RU" sz="2400" b="1" dirty="0" err="1">
                <a:solidFill>
                  <a:srgbClr val="1C1C1C"/>
                </a:solidFill>
                <a:latin typeface="Corbel" pitchFamily="34" charset="0"/>
              </a:rPr>
              <a:t>антиконкурентных</a:t>
            </a:r>
            <a:r>
              <a:rPr lang="ru-RU" sz="2400" b="1" dirty="0">
                <a:solidFill>
                  <a:srgbClr val="1C1C1C"/>
                </a:solidFill>
                <a:latin typeface="Corbel" pitchFamily="34" charset="0"/>
              </a:rPr>
              <a:t> действий (предостережения, предупреждения) по сравнению с мерами антимонопольного реагирования (</a:t>
            </a:r>
            <a:r>
              <a:rPr lang="ru-RU" sz="2400" b="1" dirty="0" smtClean="0">
                <a:solidFill>
                  <a:srgbClr val="1C1C1C"/>
                </a:solidFill>
                <a:latin typeface="Corbel" pitchFamily="34" charset="0"/>
              </a:rPr>
              <a:t>постфактум)</a:t>
            </a:r>
          </a:p>
          <a:p>
            <a:pPr marL="457200" indent="-457200">
              <a:spcBef>
                <a:spcPts val="1800"/>
              </a:spcBef>
              <a:buClrTx/>
              <a:buSzTx/>
              <a:buFont typeface="Wingdings 2" pitchFamily="18" charset="2"/>
              <a:buAutoNum type="arabicPeriod" startAt="5"/>
              <a:defRPr/>
            </a:pPr>
            <a:r>
              <a:rPr lang="ru-RU" sz="2400" b="1" dirty="0" smtClean="0">
                <a:solidFill>
                  <a:srgbClr val="1C1C1C"/>
                </a:solidFill>
                <a:latin typeface="Corbel" pitchFamily="34" charset="0"/>
              </a:rPr>
              <a:t>Формируются новые нормы и изъятия к ним в отношении регулирования инновационных рынков </a:t>
            </a:r>
          </a:p>
          <a:p>
            <a:pPr marL="457200" indent="-457200">
              <a:spcBef>
                <a:spcPts val="1800"/>
              </a:spcBef>
              <a:buClrTx/>
              <a:buSzTx/>
              <a:buFont typeface="Wingdings 2" pitchFamily="18" charset="2"/>
              <a:buAutoNum type="arabicPeriod" startAt="5"/>
              <a:defRPr/>
            </a:pPr>
            <a:r>
              <a:rPr lang="ru-RU" sz="2400" b="1" dirty="0" smtClean="0">
                <a:solidFill>
                  <a:srgbClr val="1C1C1C"/>
                </a:solidFill>
                <a:latin typeface="Corbel" pitchFamily="34" charset="0"/>
              </a:rPr>
              <a:t>Формируются </a:t>
            </a:r>
            <a:r>
              <a:rPr lang="ru-RU" sz="2400" b="1" dirty="0">
                <a:solidFill>
                  <a:srgbClr val="1C1C1C"/>
                </a:solidFill>
                <a:latin typeface="Corbel" pitchFamily="34" charset="0"/>
              </a:rPr>
              <a:t>новые подходы к регулированию деятельности «патентных монополий»</a:t>
            </a:r>
          </a:p>
          <a:p>
            <a:pPr marL="457200" indent="-457200">
              <a:spcBef>
                <a:spcPct val="0"/>
              </a:spcBef>
              <a:buClrTx/>
              <a:buSzTx/>
              <a:buFont typeface="Wingdings 2" pitchFamily="18" charset="2"/>
              <a:buAutoNum type="arabicPeriod" startAt="5"/>
              <a:defRPr/>
            </a:pPr>
            <a:endParaRPr lang="ru-RU" sz="2400" b="1" dirty="0">
              <a:solidFill>
                <a:srgbClr val="1C1C1C"/>
              </a:solidFill>
              <a:latin typeface="Corbe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76250"/>
            <a:ext cx="7772400" cy="1008063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b="1" i="1" dirty="0" smtClean="0">
                <a:solidFill>
                  <a:schemeClr val="bg2">
                    <a:lumMod val="50000"/>
                  </a:schemeClr>
                </a:solidFill>
              </a:rPr>
              <a:t>Принципиальные положения, на которых строится новая система антимонопольного регулирования</a:t>
            </a:r>
            <a:r>
              <a:rPr lang="ru-RU" sz="4000" b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1098" y="1556792"/>
            <a:ext cx="8856984" cy="4824412"/>
          </a:xfrm>
        </p:spPr>
        <p:txBody>
          <a:bodyPr/>
          <a:lstStyle/>
          <a:p>
            <a:pPr marL="26988" eaLnBrk="1" hangingPunct="1">
              <a:lnSpc>
                <a:spcPct val="70000"/>
              </a:lnSpc>
            </a:pPr>
            <a:endParaRPr lang="ru-RU" sz="2400" dirty="0" smtClean="0">
              <a:solidFill>
                <a:srgbClr val="1C1C1C"/>
              </a:solidFill>
            </a:endParaRPr>
          </a:p>
          <a:p>
            <a:pPr marL="26988" algn="just" eaLnBrk="1" hangingPunct="1">
              <a:lnSpc>
                <a:spcPct val="70000"/>
              </a:lnSpc>
            </a:pPr>
            <a:r>
              <a:rPr lang="ru-RU" sz="3200" dirty="0" smtClean="0">
                <a:solidFill>
                  <a:srgbClr val="1C1C1C"/>
                </a:solidFill>
              </a:rPr>
              <a:t>Отход от доминирования модели «структура-поведение-результат» и структурного подхода для оценки допустимости антимонопольного вмешательства в деятельность субъектов рынка</a:t>
            </a:r>
          </a:p>
          <a:p>
            <a:pPr marL="541338" indent="-514350" algn="just" eaLnBrk="1" hangingPunct="1">
              <a:lnSpc>
                <a:spcPct val="70000"/>
              </a:lnSpc>
              <a:buAutoNum type="arabicPeriod"/>
            </a:pPr>
            <a:endParaRPr lang="ru-RU" sz="3200" dirty="0" smtClean="0">
              <a:solidFill>
                <a:srgbClr val="1C1C1C"/>
              </a:solidFill>
            </a:endParaRPr>
          </a:p>
          <a:p>
            <a:pPr marL="26988" algn="just" eaLnBrk="1" hangingPunct="1">
              <a:lnSpc>
                <a:spcPct val="70000"/>
              </a:lnSpc>
            </a:pPr>
            <a:r>
              <a:rPr lang="ru-RU" sz="3200" dirty="0" smtClean="0">
                <a:solidFill>
                  <a:srgbClr val="1C1C1C"/>
                </a:solidFill>
              </a:rPr>
              <a:t>Доля рынка – «отправная точка»  для анализа конкурентных последствий слияний, полезный фоновый индикатор при принятии решения АМО. </a:t>
            </a:r>
          </a:p>
          <a:p>
            <a:pPr marL="26988" eaLnBrk="1" hangingPunct="1">
              <a:lnSpc>
                <a:spcPct val="70000"/>
              </a:lnSpc>
            </a:pPr>
            <a:endParaRPr lang="ru-RU" sz="2400" dirty="0" smtClean="0">
              <a:solidFill>
                <a:srgbClr val="1C1C1C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447800"/>
            <a:ext cx="8178874" cy="4800600"/>
          </a:xfrm>
        </p:spPr>
        <p:txBody>
          <a:bodyPr/>
          <a:lstStyle/>
          <a:p>
            <a:pPr marL="484188" indent="-457200" eaLnBrk="1" hangingPunct="1">
              <a:buClr>
                <a:srgbClr val="629DD1"/>
              </a:buClr>
            </a:pPr>
            <a:r>
              <a:rPr lang="ru-RU" dirty="0" smtClean="0">
                <a:solidFill>
                  <a:srgbClr val="1C1C1C"/>
                </a:solidFill>
              </a:rPr>
              <a:t>Отказ </a:t>
            </a:r>
            <a:r>
              <a:rPr lang="ru-RU" dirty="0">
                <a:solidFill>
                  <a:srgbClr val="1C1C1C"/>
                </a:solidFill>
              </a:rPr>
              <a:t>от абсолютизации и факта  противоправности при стремлении компании к наращиванию рыночного </a:t>
            </a:r>
            <a:r>
              <a:rPr lang="ru-RU" dirty="0" smtClean="0">
                <a:solidFill>
                  <a:srgbClr val="1C1C1C"/>
                </a:solidFill>
              </a:rPr>
              <a:t>преимущества</a:t>
            </a:r>
            <a:endParaRPr lang="ru-RU" dirty="0">
              <a:solidFill>
                <a:srgbClr val="1C1C1C"/>
              </a:solidFill>
            </a:endParaRPr>
          </a:p>
          <a:p>
            <a:pPr marL="26988" lvl="0" indent="0" eaLnBrk="1" hangingPunct="1">
              <a:lnSpc>
                <a:spcPct val="70000"/>
              </a:lnSpc>
              <a:buClr>
                <a:srgbClr val="629DD1"/>
              </a:buClr>
              <a:buNone/>
            </a:pPr>
            <a:endParaRPr lang="ru-RU" sz="2400" dirty="0">
              <a:solidFill>
                <a:srgbClr val="1C1C1C"/>
              </a:solidFill>
            </a:endParaRPr>
          </a:p>
          <a:p>
            <a:pPr marL="26988" lvl="0" indent="0" eaLnBrk="1" hangingPunct="1">
              <a:lnSpc>
                <a:spcPct val="70000"/>
              </a:lnSpc>
              <a:buClr>
                <a:srgbClr val="629DD1"/>
              </a:buClr>
              <a:buNone/>
            </a:pPr>
            <a:r>
              <a:rPr lang="ru-RU" sz="2000" b="1" dirty="0">
                <a:solidFill>
                  <a:srgbClr val="1C1C1C"/>
                </a:solidFill>
              </a:rPr>
              <a:t>На </a:t>
            </a:r>
            <a:r>
              <a:rPr lang="ru-RU" sz="2000" b="1" dirty="0" smtClean="0">
                <a:solidFill>
                  <a:srgbClr val="1C1C1C"/>
                </a:solidFill>
              </a:rPr>
              <a:t>инновационных </a:t>
            </a:r>
            <a:r>
              <a:rPr lang="ru-RU" sz="2000" b="1" dirty="0">
                <a:solidFill>
                  <a:srgbClr val="1C1C1C"/>
                </a:solidFill>
              </a:rPr>
              <a:t>рынках может носить переходный  или кратковременный характер;</a:t>
            </a:r>
          </a:p>
          <a:p>
            <a:pPr marL="26988" lvl="0" indent="0" eaLnBrk="1" hangingPunct="1">
              <a:lnSpc>
                <a:spcPct val="70000"/>
              </a:lnSpc>
              <a:buClr>
                <a:srgbClr val="629DD1"/>
              </a:buClr>
              <a:buNone/>
            </a:pPr>
            <a:r>
              <a:rPr lang="ru-RU" sz="2000" b="1" dirty="0">
                <a:solidFill>
                  <a:srgbClr val="1C1C1C"/>
                </a:solidFill>
              </a:rPr>
              <a:t>Достижение конкурентного преимущества с наращиванием РД может являться следствием добросовестного конкурентного поведения: </a:t>
            </a:r>
            <a:endParaRPr lang="ru-RU" sz="2000" b="1" dirty="0" smtClean="0">
              <a:solidFill>
                <a:srgbClr val="1C1C1C"/>
              </a:solidFill>
            </a:endParaRPr>
          </a:p>
          <a:p>
            <a:pPr marL="26988" lvl="0" indent="0" eaLnBrk="1" hangingPunct="1">
              <a:lnSpc>
                <a:spcPct val="70000"/>
              </a:lnSpc>
              <a:buClr>
                <a:srgbClr val="629DD1"/>
              </a:buClr>
              <a:buNone/>
            </a:pPr>
            <a:r>
              <a:rPr lang="ru-RU" sz="2000" b="1" dirty="0" smtClean="0">
                <a:solidFill>
                  <a:srgbClr val="1C1C1C"/>
                </a:solidFill>
              </a:rPr>
              <a:t>эффективных </a:t>
            </a:r>
            <a:r>
              <a:rPr lang="ru-RU" sz="2000" b="1" dirty="0">
                <a:solidFill>
                  <a:srgbClr val="1C1C1C"/>
                </a:solidFill>
              </a:rPr>
              <a:t>маркетинговых (торговых) практик, инновационного мышления, рациональных стратегических инициатив. </a:t>
            </a:r>
          </a:p>
        </p:txBody>
      </p:sp>
    </p:spTree>
    <p:extLst>
      <p:ext uri="{BB962C8B-B14F-4D97-AF65-F5344CB8AC3E}">
        <p14:creationId xmlns:p14="http://schemas.microsoft.com/office/powerpoint/2010/main" val="36925686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100" y="476672"/>
            <a:ext cx="7499350" cy="5771728"/>
          </a:xfrm>
        </p:spPr>
        <p:txBody>
          <a:bodyPr/>
          <a:lstStyle/>
          <a:p>
            <a:pPr marL="26988" lvl="0" indent="0" eaLnBrk="1" hangingPunct="1">
              <a:lnSpc>
                <a:spcPct val="70000"/>
              </a:lnSpc>
              <a:buClr>
                <a:srgbClr val="629DD1"/>
              </a:buClr>
              <a:buNone/>
            </a:pPr>
            <a:endParaRPr lang="ru-RU" sz="2000" b="1" dirty="0" smtClean="0">
              <a:solidFill>
                <a:srgbClr val="1C1C1C"/>
              </a:solidFill>
            </a:endParaRPr>
          </a:p>
          <a:p>
            <a:pPr marL="0" lvl="0" indent="0">
              <a:buClrTx/>
              <a:buSzTx/>
              <a:buNone/>
              <a:defRPr/>
            </a:pPr>
            <a:r>
              <a:rPr lang="ru-RU" sz="3600" dirty="0">
                <a:solidFill>
                  <a:srgbClr val="1C1C1C"/>
                </a:solidFill>
                <a:latin typeface="Corbel" pitchFamily="34" charset="0"/>
              </a:rPr>
              <a:t>О</a:t>
            </a:r>
            <a:r>
              <a:rPr lang="ru-RU" sz="3600" dirty="0" smtClean="0">
                <a:solidFill>
                  <a:srgbClr val="1C1C1C"/>
                </a:solidFill>
                <a:latin typeface="Corbel" pitchFamily="34" charset="0"/>
              </a:rPr>
              <a:t>тказ </a:t>
            </a:r>
            <a:r>
              <a:rPr lang="ru-RU" sz="3600" dirty="0" smtClean="0">
                <a:solidFill>
                  <a:srgbClr val="1C1C1C"/>
                </a:solidFill>
                <a:latin typeface="Corbel" pitchFamily="34" charset="0"/>
              </a:rPr>
              <a:t>от методов и норм, направленных на  сдерживание </a:t>
            </a:r>
            <a:r>
              <a:rPr lang="ru-RU" sz="3600" dirty="0" err="1">
                <a:solidFill>
                  <a:srgbClr val="1C1C1C"/>
                </a:solidFill>
                <a:latin typeface="Corbel" pitchFamily="34" charset="0"/>
              </a:rPr>
              <a:t>проконкурентного</a:t>
            </a:r>
            <a:r>
              <a:rPr lang="ru-RU" sz="3600" dirty="0">
                <a:solidFill>
                  <a:srgbClr val="1C1C1C"/>
                </a:solidFill>
                <a:latin typeface="Corbel" pitchFamily="34" charset="0"/>
              </a:rPr>
              <a:t> поведения участников </a:t>
            </a:r>
            <a:r>
              <a:rPr lang="ru-RU" sz="3600" dirty="0" smtClean="0">
                <a:solidFill>
                  <a:srgbClr val="1C1C1C"/>
                </a:solidFill>
                <a:latin typeface="Corbel" pitchFamily="34" charset="0"/>
              </a:rPr>
              <a:t>рынка, при </a:t>
            </a:r>
            <a:r>
              <a:rPr lang="ru-RU" sz="3600" dirty="0">
                <a:solidFill>
                  <a:srgbClr val="1C1C1C"/>
                </a:solidFill>
                <a:latin typeface="Corbel" pitchFamily="34" charset="0"/>
              </a:rPr>
              <a:t>включении механизмов  антимонопольного контроля .   </a:t>
            </a:r>
            <a:endParaRPr lang="ru-RU" sz="3600" dirty="0" smtClean="0">
              <a:solidFill>
                <a:srgbClr val="1C1C1C"/>
              </a:solidFill>
              <a:latin typeface="Corbel" pitchFamily="34" charset="0"/>
            </a:endParaRPr>
          </a:p>
          <a:p>
            <a:pPr marL="0" lvl="0" indent="0">
              <a:buClrTx/>
              <a:buSzTx/>
              <a:buNone/>
              <a:defRPr/>
            </a:pPr>
            <a:endParaRPr lang="ru-RU" sz="3600" dirty="0" smtClean="0">
              <a:solidFill>
                <a:srgbClr val="1C1C1C"/>
              </a:solidFill>
              <a:latin typeface="Corbel" pitchFamily="34" charset="0"/>
            </a:endParaRPr>
          </a:p>
          <a:p>
            <a:pPr marL="0" lvl="0" indent="0">
              <a:buClrTx/>
              <a:buSzTx/>
              <a:buNone/>
              <a:defRPr/>
            </a:pPr>
            <a:r>
              <a:rPr lang="ru-RU" sz="2000" b="1" dirty="0" smtClean="0">
                <a:solidFill>
                  <a:srgbClr val="1C1C1C"/>
                </a:solidFill>
                <a:latin typeface="Corbel" pitchFamily="34" charset="0"/>
              </a:rPr>
              <a:t> Наиболее актуально при формировании бизнес-систем, формирующих единую цепочку ценности  (ВИС и вертикальные соглашения)и обеспечивающих повышение эффективности. </a:t>
            </a:r>
            <a:endParaRPr lang="ru-RU" sz="2000" b="1" dirty="0">
              <a:solidFill>
                <a:srgbClr val="1C1C1C"/>
              </a:solidFill>
              <a:latin typeface="Corbel" pitchFamily="34" charset="0"/>
            </a:endParaRPr>
          </a:p>
          <a:p>
            <a:pPr marL="26988" lvl="0" indent="0" eaLnBrk="1" hangingPunct="1">
              <a:lnSpc>
                <a:spcPct val="70000"/>
              </a:lnSpc>
              <a:buClr>
                <a:srgbClr val="629DD1"/>
              </a:buClr>
              <a:buNone/>
            </a:pPr>
            <a:endParaRPr lang="ru-RU" sz="2400" dirty="0">
              <a:solidFill>
                <a:srgbClr val="1C1C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3140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6" name="Rectangle 8"/>
          <p:cNvSpPr>
            <a:spLocks noChangeArrowheads="1"/>
          </p:cNvSpPr>
          <p:nvPr/>
        </p:nvSpPr>
        <p:spPr bwMode="auto">
          <a:xfrm>
            <a:off x="250825" y="115888"/>
            <a:ext cx="8569325" cy="6740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ts val="600"/>
              </a:spcBef>
              <a:defRPr/>
            </a:pPr>
            <a:r>
              <a:rPr lang="ru-RU" sz="2400" dirty="0" smtClean="0">
                <a:solidFill>
                  <a:srgbClr val="1C1C1C"/>
                </a:solidFill>
                <a:latin typeface="Corbel" pitchFamily="34" charset="0"/>
              </a:rPr>
              <a:t>5</a:t>
            </a:r>
            <a:r>
              <a:rPr lang="ru-RU" sz="2400" dirty="0">
                <a:solidFill>
                  <a:srgbClr val="1C1C1C"/>
                </a:solidFill>
                <a:latin typeface="Corbel" pitchFamily="34" charset="0"/>
              </a:rPr>
              <a:t>. Переход к гибкой системе антимонопольного регулирования, обеспечивающей субъектам рынка широкие возможности в выборе, реализации и изменении бизнес-стратегии </a:t>
            </a:r>
            <a:r>
              <a:rPr lang="ru-RU" sz="2400" dirty="0" smtClean="0">
                <a:solidFill>
                  <a:srgbClr val="1C1C1C"/>
                </a:solidFill>
                <a:latin typeface="Corbel" pitchFamily="34" charset="0"/>
              </a:rPr>
              <a:t>:</a:t>
            </a:r>
          </a:p>
          <a:p>
            <a:pPr marL="342900" indent="-34290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ru-RU" sz="2000" b="1" dirty="0" smtClean="0">
                <a:solidFill>
                  <a:srgbClr val="1C1C1C"/>
                </a:solidFill>
                <a:latin typeface="Corbel" pitchFamily="34" charset="0"/>
              </a:rPr>
              <a:t>в условиях формирования новых легитимных деловых практик</a:t>
            </a:r>
          </a:p>
          <a:p>
            <a:pPr marL="342900" indent="-34290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ru-RU" sz="2000" b="1" dirty="0" smtClean="0">
                <a:solidFill>
                  <a:srgbClr val="1C1C1C"/>
                </a:solidFill>
                <a:latin typeface="Corbel" pitchFamily="34" charset="0"/>
              </a:rPr>
              <a:t>быстрой </a:t>
            </a:r>
            <a:r>
              <a:rPr lang="ru-RU" sz="2000" b="1" dirty="0">
                <a:solidFill>
                  <a:srgbClr val="1C1C1C"/>
                </a:solidFill>
                <a:latin typeface="Corbel" pitchFamily="34" charset="0"/>
              </a:rPr>
              <a:t>адаптации  к динамично  меняющимся условиям на </a:t>
            </a:r>
            <a:r>
              <a:rPr lang="ru-RU" sz="2000" b="1" dirty="0" smtClean="0">
                <a:solidFill>
                  <a:srgbClr val="1C1C1C"/>
                </a:solidFill>
                <a:latin typeface="Corbel" pitchFamily="34" charset="0"/>
              </a:rPr>
              <a:t>рынке</a:t>
            </a:r>
          </a:p>
          <a:p>
            <a:pPr marL="342900" indent="-34290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ru-RU" sz="2000" b="1" dirty="0">
                <a:solidFill>
                  <a:srgbClr val="1C1C1C"/>
                </a:solidFill>
                <a:latin typeface="Corbel" pitchFamily="34" charset="0"/>
              </a:rPr>
              <a:t>с</a:t>
            </a:r>
            <a:r>
              <a:rPr lang="ru-RU" sz="2000" b="1" dirty="0" smtClean="0">
                <a:solidFill>
                  <a:srgbClr val="1C1C1C"/>
                </a:solidFill>
                <a:latin typeface="Corbel" pitchFamily="34" charset="0"/>
              </a:rPr>
              <a:t>оздания инновационных продуктов.</a:t>
            </a:r>
          </a:p>
          <a:p>
            <a:pPr marL="342900" indent="-342900">
              <a:spcBef>
                <a:spcPts val="600"/>
              </a:spcBef>
              <a:buFont typeface="Arial" pitchFamily="34" charset="0"/>
              <a:buChar char="•"/>
              <a:defRPr/>
            </a:pPr>
            <a:endParaRPr lang="ru-RU" sz="2000" b="1" dirty="0">
              <a:solidFill>
                <a:srgbClr val="1C1C1C"/>
              </a:solidFill>
              <a:latin typeface="Corbel" pitchFamily="34" charset="0"/>
            </a:endParaRPr>
          </a:p>
          <a:p>
            <a:pPr marL="457200" indent="-457200">
              <a:spcBef>
                <a:spcPts val="600"/>
              </a:spcBef>
              <a:buFontTx/>
              <a:buAutoNum type="arabicPeriod" startAt="6"/>
              <a:defRPr/>
            </a:pPr>
            <a:r>
              <a:rPr lang="ru-RU" sz="2400" dirty="0">
                <a:solidFill>
                  <a:srgbClr val="1C1C1C"/>
                </a:solidFill>
                <a:latin typeface="Corbel" pitchFamily="34" charset="0"/>
              </a:rPr>
              <a:t>Обеспечение </a:t>
            </a:r>
            <a:r>
              <a:rPr lang="ru-RU" sz="2400" dirty="0" smtClean="0">
                <a:solidFill>
                  <a:srgbClr val="1C1C1C"/>
                </a:solidFill>
                <a:latin typeface="Corbel" pitchFamily="34" charset="0"/>
              </a:rPr>
              <a:t> сбалансированного осуществления </a:t>
            </a:r>
            <a:r>
              <a:rPr lang="ru-RU" sz="2400" dirty="0" err="1" smtClean="0">
                <a:solidFill>
                  <a:srgbClr val="1C1C1C"/>
                </a:solidFill>
                <a:latin typeface="Corbel" pitchFamily="34" charset="0"/>
              </a:rPr>
              <a:t>госполитик</a:t>
            </a:r>
            <a:r>
              <a:rPr lang="ru-RU" sz="2400" dirty="0" smtClean="0">
                <a:solidFill>
                  <a:srgbClr val="1C1C1C"/>
                </a:solidFill>
                <a:latin typeface="Corbel" pitchFamily="34" charset="0"/>
              </a:rPr>
              <a:t> </a:t>
            </a:r>
            <a:r>
              <a:rPr lang="ru-RU" sz="2400" dirty="0">
                <a:solidFill>
                  <a:srgbClr val="1C1C1C"/>
                </a:solidFill>
                <a:latin typeface="Corbel" pitchFamily="34" charset="0"/>
              </a:rPr>
              <a:t>стимулирования инноваций </a:t>
            </a:r>
            <a:r>
              <a:rPr lang="ru-RU" sz="2400" dirty="0" smtClean="0">
                <a:solidFill>
                  <a:srgbClr val="1C1C1C"/>
                </a:solidFill>
                <a:latin typeface="Corbel" pitchFamily="34" charset="0"/>
              </a:rPr>
              <a:t> и антимонопольного регулирования для </a:t>
            </a:r>
            <a:r>
              <a:rPr lang="ru-RU" sz="2400" dirty="0">
                <a:solidFill>
                  <a:srgbClr val="1C1C1C"/>
                </a:solidFill>
                <a:latin typeface="Corbel" pitchFamily="34" charset="0"/>
              </a:rPr>
              <a:t>развития конкуренции, основанной на повышении ценности для потребителя </a:t>
            </a:r>
            <a:r>
              <a:rPr lang="ru-RU" sz="2400" dirty="0" smtClean="0">
                <a:solidFill>
                  <a:srgbClr val="1C1C1C"/>
                </a:solidFill>
                <a:latin typeface="Corbel" pitchFamily="34" charset="0"/>
              </a:rPr>
              <a:t>. </a:t>
            </a:r>
          </a:p>
          <a:p>
            <a:pPr>
              <a:spcBef>
                <a:spcPts val="600"/>
              </a:spcBef>
              <a:defRPr/>
            </a:pPr>
            <a:r>
              <a:rPr lang="ru-RU" sz="2400" b="1" dirty="0">
                <a:solidFill>
                  <a:srgbClr val="1C1C1C"/>
                </a:solidFill>
                <a:latin typeface="Corbel" pitchFamily="34" charset="0"/>
              </a:rPr>
              <a:t>	</a:t>
            </a:r>
            <a:r>
              <a:rPr lang="ru-RU" sz="2000" b="1" dirty="0" smtClean="0">
                <a:solidFill>
                  <a:srgbClr val="1C1C1C"/>
                </a:solidFill>
                <a:latin typeface="Corbel" pitchFamily="34" charset="0"/>
              </a:rPr>
              <a:t>Источником приращения ценности становятся нематериальные активы и ключевые компетенции компании</a:t>
            </a:r>
            <a:r>
              <a:rPr lang="ru-RU" sz="2400" i="1" dirty="0" smtClean="0">
                <a:solidFill>
                  <a:srgbClr val="1C1C1C"/>
                </a:solidFill>
                <a:latin typeface="Corbel" pitchFamily="34" charset="0"/>
              </a:rPr>
              <a:t>.</a:t>
            </a:r>
          </a:p>
          <a:p>
            <a:pPr>
              <a:spcBef>
                <a:spcPts val="600"/>
              </a:spcBef>
              <a:defRPr/>
            </a:pPr>
            <a:r>
              <a:rPr lang="ru-RU" sz="2400" dirty="0" smtClean="0">
                <a:solidFill>
                  <a:srgbClr val="1C1C1C"/>
                </a:solidFill>
                <a:latin typeface="Corbel" pitchFamily="34" charset="0"/>
              </a:rPr>
              <a:t> </a:t>
            </a:r>
          </a:p>
          <a:p>
            <a:pPr>
              <a:spcBef>
                <a:spcPts val="600"/>
              </a:spcBef>
              <a:defRPr/>
            </a:pPr>
            <a:endParaRPr lang="ru-RU" sz="2400" dirty="0">
              <a:solidFill>
                <a:srgbClr val="1C1C1C"/>
              </a:solidFill>
              <a:latin typeface="Corbel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71600" y="260648"/>
            <a:ext cx="7848872" cy="72327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solidFill>
                  <a:srgbClr val="1C1C1C"/>
                </a:solidFill>
                <a:latin typeface="Corbel" pitchFamily="34" charset="0"/>
              </a:rPr>
              <a:t>7. Признание переходного характера  монополистического положения на инновационных рынках. </a:t>
            </a:r>
          </a:p>
          <a:p>
            <a:r>
              <a:rPr lang="ru-RU" sz="4000" dirty="0" smtClean="0">
                <a:solidFill>
                  <a:srgbClr val="1C1C1C"/>
                </a:solidFill>
                <a:latin typeface="Corbel" pitchFamily="34" charset="0"/>
              </a:rPr>
              <a:t>Формирование особых механизмов регулирования патентных монополий.</a:t>
            </a:r>
          </a:p>
          <a:p>
            <a:r>
              <a:rPr lang="ru-RU" sz="4000" dirty="0" smtClean="0">
                <a:solidFill>
                  <a:srgbClr val="1C1C1C"/>
                </a:solidFill>
                <a:latin typeface="Corbel" pitchFamily="34" charset="0"/>
              </a:rPr>
              <a:t>Разрешительное регулирование в области коллективных разработок (НИОКР).</a:t>
            </a:r>
          </a:p>
          <a:p>
            <a:endParaRPr lang="ru-RU" sz="2400" dirty="0">
              <a:solidFill>
                <a:srgbClr val="1C1C1C"/>
              </a:solidFill>
              <a:latin typeface="Corbel" pitchFamily="34" charset="0"/>
            </a:endParaRPr>
          </a:p>
          <a:p>
            <a:endParaRPr lang="ru-RU" sz="2400" dirty="0" smtClean="0">
              <a:solidFill>
                <a:srgbClr val="1C1C1C"/>
              </a:solidFill>
              <a:latin typeface="Corbel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5952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320040" indent="-32004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endParaRPr lang="ru-RU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836613"/>
            <a:ext cx="7924800" cy="5183187"/>
          </a:xfrm>
        </p:spPr>
        <p:txBody>
          <a:bodyPr/>
          <a:lstStyle/>
          <a:p>
            <a:r>
              <a:rPr lang="ru-RU" altLang="ru-RU" sz="2600" smtClean="0"/>
              <a:t>« В системе государственного регулирования в России были необходимы новые инструменты для защиты конкуренции и развития рыночной экономики. Уровень монополизации в стране влияет не только на экономическую сторону жизни, но и на политическую систему. Уровень свободы и справедливости в обществе зависит, в том числе от уровня монополизма и от его влияния на политическую жизнь и на политическую власть. </a:t>
            </a:r>
          </a:p>
          <a:p>
            <a:pPr algn="r"/>
            <a:r>
              <a:rPr lang="ru-RU" altLang="ru-RU" sz="2600" i="1" smtClean="0"/>
              <a:t>Игорь Юрьевич Артемьев, руководитель Федеральной антимонопольной службы </a:t>
            </a:r>
          </a:p>
        </p:txBody>
      </p:sp>
      <p:sp>
        <p:nvSpPr>
          <p:cNvPr id="4100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F694F80-7AC2-46D6-A7D9-389CC1E259C4}" type="slidenum">
              <a:rPr lang="en-US" altLang="ru-RU" smtClean="0">
                <a:latin typeface="Times New Roman" pitchFamily="18" charset="0"/>
              </a:rPr>
              <a:pPr/>
              <a:t>2</a:t>
            </a:fld>
            <a:endParaRPr lang="en-US" altLang="ru-RU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0766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377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351837" cy="576262"/>
          </a:xfrm>
        </p:spPr>
        <p:txBody>
          <a:bodyPr>
            <a:normAutofit fontScale="90000"/>
          </a:bodyPr>
          <a:lstStyle/>
          <a:p>
            <a:pPr marL="320040" indent="-32004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sz="2800"/>
              <a:t>Направления трансформации</a:t>
            </a:r>
            <a:r>
              <a:rPr lang="ru-RU" sz="3800"/>
              <a:t> </a:t>
            </a:r>
            <a:r>
              <a:rPr lang="ru-RU" sz="2800"/>
              <a:t>содержательных аспектов регулирования конкурентных отношений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1052513"/>
            <a:ext cx="8353425" cy="496728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1600" smtClean="0">
                <a:latin typeface="Times New Roman" pitchFamily="18" charset="0"/>
              </a:rPr>
              <a:t>Антимонопольное законодательство должно использовать более сфокусированный, рыночно - ориентированный подход к разработке правоприменительных механизмов</a:t>
            </a:r>
          </a:p>
          <a:p>
            <a:pPr>
              <a:lnSpc>
                <a:spcPct val="80000"/>
              </a:lnSpc>
            </a:pPr>
            <a:r>
              <a:rPr lang="ru-RU" altLang="ru-RU" sz="1600" smtClean="0">
                <a:latin typeface="Times New Roman" pitchFamily="18" charset="0"/>
              </a:rPr>
              <a:t>Для  динамично развивающихся рынков высоких технологий должны использоваться меры воздействия на поведение, а не разукрупнение, иначе издержки коррекции изъянов рынка превышают антиконкурентный ущерб потребителям </a:t>
            </a:r>
          </a:p>
          <a:p>
            <a:pPr>
              <a:lnSpc>
                <a:spcPct val="80000"/>
              </a:lnSpc>
            </a:pPr>
            <a:r>
              <a:rPr lang="ru-RU" altLang="ru-RU" sz="1600" smtClean="0">
                <a:latin typeface="Times New Roman" pitchFamily="18" charset="0"/>
              </a:rPr>
              <a:t>На смену базовой альтернативы “структурные” или “поведенческие” методы регулирования, приходит выбор между экономическими методами, направленными на стимулирование желаемого поведения, и “командными” (наказывающими) методами. Тенденция в ЕС к отходу от критерия структуры (</a:t>
            </a:r>
            <a:r>
              <a:rPr lang="en-US" altLang="ru-RU" sz="1600" i="1" smtClean="0">
                <a:latin typeface="Times New Roman" pitchFamily="18" charset="0"/>
              </a:rPr>
              <a:t>form</a:t>
            </a:r>
            <a:r>
              <a:rPr lang="ru-RU" altLang="ru-RU" sz="1600" i="1" smtClean="0">
                <a:latin typeface="Times New Roman" pitchFamily="18" charset="0"/>
              </a:rPr>
              <a:t>-</a:t>
            </a:r>
            <a:r>
              <a:rPr lang="en-US" altLang="ru-RU" sz="1600" i="1" smtClean="0">
                <a:latin typeface="Times New Roman" pitchFamily="18" charset="0"/>
              </a:rPr>
              <a:t>based </a:t>
            </a:r>
            <a:r>
              <a:rPr lang="ru-RU" altLang="ru-RU" sz="1600" smtClean="0">
                <a:latin typeface="Times New Roman" pitchFamily="18" charset="0"/>
              </a:rPr>
              <a:t>) в пользу эффективности (</a:t>
            </a:r>
            <a:r>
              <a:rPr lang="en-US" altLang="ru-RU" sz="1600" i="1" smtClean="0">
                <a:latin typeface="Times New Roman" pitchFamily="18" charset="0"/>
              </a:rPr>
              <a:t>effects</a:t>
            </a:r>
            <a:r>
              <a:rPr lang="ru-RU" altLang="ru-RU" sz="1600" i="1" smtClean="0">
                <a:latin typeface="Times New Roman" pitchFamily="18" charset="0"/>
              </a:rPr>
              <a:t>-</a:t>
            </a:r>
            <a:r>
              <a:rPr lang="en-US" altLang="ru-RU" sz="1600" i="1" smtClean="0">
                <a:latin typeface="Times New Roman" pitchFamily="18" charset="0"/>
              </a:rPr>
              <a:t>based</a:t>
            </a:r>
            <a:r>
              <a:rPr lang="ru-RU" altLang="ru-RU" sz="1600" smtClean="0">
                <a:latin typeface="Times New Roman" pitchFamily="18" charset="0"/>
              </a:rPr>
              <a:t>) при анализе поведения продавцов на рынке </a:t>
            </a:r>
          </a:p>
          <a:p>
            <a:pPr>
              <a:lnSpc>
                <a:spcPct val="80000"/>
              </a:lnSpc>
            </a:pPr>
            <a:r>
              <a:rPr lang="ru-RU" altLang="ru-RU" sz="1600" smtClean="0">
                <a:latin typeface="Times New Roman" pitchFamily="18" charset="0"/>
              </a:rPr>
              <a:t>На современном этапе модернизация антимонопольной политики должна строится не столько на выработке новых основополагающих принципов (</a:t>
            </a:r>
            <a:r>
              <a:rPr lang="en-US" altLang="ru-RU" sz="1600" i="1" smtClean="0">
                <a:latin typeface="Times New Roman" pitchFamily="18" charset="0"/>
              </a:rPr>
              <a:t>substantive rules</a:t>
            </a:r>
            <a:r>
              <a:rPr lang="ru-RU" altLang="ru-RU" sz="1600" smtClean="0">
                <a:latin typeface="Times New Roman" pitchFamily="18" charset="0"/>
              </a:rPr>
              <a:t>), сколько оптимизации  правоприменительных механизмов (</a:t>
            </a:r>
            <a:r>
              <a:rPr lang="en-US" altLang="ru-RU" sz="1600" i="1" smtClean="0">
                <a:latin typeface="Times New Roman" pitchFamily="18" charset="0"/>
              </a:rPr>
              <a:t>remedies</a:t>
            </a:r>
            <a:r>
              <a:rPr lang="ru-RU" altLang="ru-RU" sz="1600" smtClean="0">
                <a:latin typeface="Times New Roman" pitchFamily="18" charset="0"/>
              </a:rPr>
              <a:t>) </a:t>
            </a:r>
          </a:p>
          <a:p>
            <a:pPr>
              <a:lnSpc>
                <a:spcPct val="80000"/>
              </a:lnSpc>
            </a:pPr>
            <a:r>
              <a:rPr lang="ru-RU" altLang="ru-RU" sz="1600" smtClean="0">
                <a:latin typeface="Times New Roman" pitchFamily="18" charset="0"/>
              </a:rPr>
              <a:t>Наиболее эффективный подход: приоритет на сдерживании, а не наказании. </a:t>
            </a:r>
          </a:p>
          <a:p>
            <a:pPr>
              <a:lnSpc>
                <a:spcPct val="80000"/>
              </a:lnSpc>
            </a:pPr>
            <a:r>
              <a:rPr lang="ru-RU" altLang="ru-RU" sz="1600" smtClean="0">
                <a:latin typeface="Times New Roman" pitchFamily="18" charset="0"/>
              </a:rPr>
              <a:t>Решения, приоритетом которых является </a:t>
            </a:r>
            <a:r>
              <a:rPr lang="ru-RU" altLang="ru-RU" sz="1600" u="sng" smtClean="0">
                <a:latin typeface="Times New Roman" pitchFamily="18" charset="0"/>
              </a:rPr>
              <a:t>стимулирование желаемого поведения</a:t>
            </a:r>
            <a:r>
              <a:rPr lang="ru-RU" altLang="ru-RU" sz="1600" smtClean="0">
                <a:latin typeface="Times New Roman" pitchFamily="18" charset="0"/>
              </a:rPr>
              <a:t>, способствуют согласованию конкурентной и промышленной политики. </a:t>
            </a:r>
          </a:p>
          <a:p>
            <a:pPr>
              <a:lnSpc>
                <a:spcPct val="80000"/>
              </a:lnSpc>
            </a:pPr>
            <a:r>
              <a:rPr lang="ru-RU" altLang="ru-RU" sz="1600" smtClean="0">
                <a:latin typeface="Times New Roman" pitchFamily="18" charset="0"/>
              </a:rPr>
              <a:t>Необходимо снижение экономического бремени государственного регулирования. </a:t>
            </a:r>
          </a:p>
          <a:p>
            <a:pPr>
              <a:lnSpc>
                <a:spcPct val="80000"/>
              </a:lnSpc>
            </a:pPr>
            <a:r>
              <a:rPr lang="ru-RU" altLang="ru-RU" sz="1600" u="sng" smtClean="0">
                <a:latin typeface="Times New Roman" pitchFamily="18" charset="0"/>
              </a:rPr>
              <a:t>Адвокатирование – ключевая, низкозатратная и высокоэффективная альтернатива инструментам принуждения</a:t>
            </a:r>
            <a:r>
              <a:rPr lang="ru-RU" altLang="ru-RU" sz="1600" smtClean="0">
                <a:latin typeface="Times New Roman" pitchFamily="18" charset="0"/>
              </a:rPr>
              <a:t>. </a:t>
            </a:r>
          </a:p>
          <a:p>
            <a:pPr>
              <a:lnSpc>
                <a:spcPct val="80000"/>
              </a:lnSpc>
            </a:pPr>
            <a:endParaRPr lang="ru-RU" altLang="ru-RU" sz="160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ru-RU" altLang="ru-RU" sz="1600" smtClean="0">
              <a:latin typeface="Times New Roman" pitchFamily="18" charset="0"/>
            </a:endParaRPr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1F5D4FB9-CCF9-4411-853B-991B38E4B3F0}" type="slidenum">
              <a:rPr lang="en-US" altLang="ru-RU" smtClean="0">
                <a:latin typeface="Times New Roman" pitchFamily="18" charset="0"/>
              </a:rPr>
              <a:pPr/>
              <a:t>20</a:t>
            </a:fld>
            <a:endParaRPr lang="en-US" altLang="ru-RU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9366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1730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115888"/>
            <a:ext cx="8137525" cy="576262"/>
          </a:xfrm>
        </p:spPr>
        <p:txBody>
          <a:bodyPr>
            <a:normAutofit fontScale="90000"/>
          </a:bodyPr>
          <a:lstStyle/>
          <a:p>
            <a:pPr marL="320040" indent="-32004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sz="2400"/>
              <a:t>Спектр негативных последствий для общества от  реализации антимонопольной политики</a:t>
            </a:r>
            <a:r>
              <a:rPr lang="ru-RU" sz="3800"/>
              <a:t> 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125538"/>
            <a:ext cx="8569325" cy="525621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ru-RU" sz="2800" smtClean="0">
                <a:latin typeface="Times New Roman" pitchFamily="18" charset="0"/>
              </a:rPr>
              <a:t>Политика прямого вмешательства или “свободного рынка” одинаково препятствуют развитию конкурентоспособной</a:t>
            </a:r>
            <a:r>
              <a:rPr lang="ru-RU" altLang="ru-RU" sz="2800" smtClean="0">
                <a:latin typeface="Times New Roman" pitchFamily="18" charset="0"/>
              </a:rPr>
              <a:t> экономики</a:t>
            </a:r>
          </a:p>
          <a:p>
            <a:pPr>
              <a:lnSpc>
                <a:spcPct val="80000"/>
              </a:lnSpc>
            </a:pPr>
            <a:r>
              <a:rPr lang="ru-RU" altLang="ru-RU" sz="2800" smtClean="0">
                <a:latin typeface="Times New Roman" pitchFamily="18" charset="0"/>
              </a:rPr>
              <a:t>А</a:t>
            </a:r>
            <a:r>
              <a:rPr lang="en-US" altLang="ru-RU" sz="2800" smtClean="0">
                <a:latin typeface="Times New Roman" pitchFamily="18" charset="0"/>
              </a:rPr>
              <a:t>нтимонопольная политика</a:t>
            </a:r>
            <a:r>
              <a:rPr lang="ru-RU" altLang="ru-RU" sz="2800" smtClean="0">
                <a:latin typeface="Times New Roman" pitchFamily="18" charset="0"/>
              </a:rPr>
              <a:t>, о</a:t>
            </a:r>
            <a:r>
              <a:rPr lang="en-US" altLang="ru-RU" sz="2800" smtClean="0">
                <a:latin typeface="Times New Roman" pitchFamily="18" charset="0"/>
              </a:rPr>
              <a:t>снованная на принципе разукрупнения</a:t>
            </a:r>
            <a:r>
              <a:rPr lang="ru-RU" altLang="ru-RU" sz="2800" smtClean="0">
                <a:latin typeface="Times New Roman" pitchFamily="18" charset="0"/>
              </a:rPr>
              <a:t>,</a:t>
            </a:r>
            <a:r>
              <a:rPr lang="en-US" altLang="ru-RU" sz="2800" smtClean="0">
                <a:latin typeface="Times New Roman" pitchFamily="18" charset="0"/>
              </a:rPr>
              <a:t> </a:t>
            </a:r>
            <a:r>
              <a:rPr lang="ru-RU" altLang="ru-RU" sz="2800" smtClean="0">
                <a:latin typeface="Times New Roman" pitchFamily="18" charset="0"/>
              </a:rPr>
              <a:t>нередко</a:t>
            </a:r>
            <a:r>
              <a:rPr lang="en-US" altLang="ru-RU" sz="2800" smtClean="0">
                <a:latin typeface="Times New Roman" pitchFamily="18" charset="0"/>
              </a:rPr>
              <a:t> приводит к снижению благосостояния общества</a:t>
            </a:r>
            <a:endParaRPr lang="ru-RU" altLang="ru-RU" sz="280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ru-RU" altLang="ru-RU" sz="2800" smtClean="0">
                <a:latin typeface="Times New Roman" pitchFamily="18" charset="0"/>
              </a:rPr>
              <a:t>Традиционные институты антимонопольного регулирования не обеспечивают адекватности государственного вмешательства в отрасли, характеризуемые быстрыми технологическими или организационными изменениями.</a:t>
            </a:r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9A30929-7538-4BCA-BDBE-EC0A7AE5C8A4}" type="slidenum">
              <a:rPr lang="en-US" altLang="ru-RU" smtClean="0">
                <a:latin typeface="Times New Roman" pitchFamily="18" charset="0"/>
              </a:rPr>
              <a:pPr/>
              <a:t>21</a:t>
            </a:fld>
            <a:endParaRPr lang="en-US" altLang="ru-RU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0689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Рисунок 1" descr="DSC05152"/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549275"/>
            <a:ext cx="5040313" cy="394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1" name="TextBox 2"/>
          <p:cNvSpPr txBox="1">
            <a:spLocks noChangeArrowheads="1"/>
          </p:cNvSpPr>
          <p:nvPr/>
        </p:nvSpPr>
        <p:spPr bwMode="auto">
          <a:xfrm>
            <a:off x="5651500" y="549275"/>
            <a:ext cx="3313113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sz="4000">
                <a:solidFill>
                  <a:schemeClr val="hlink"/>
                </a:solidFill>
              </a:rPr>
              <a:t>СПАСИБО ЗА ВНИМАНИЕ</a:t>
            </a:r>
            <a:r>
              <a:rPr lang="ru-RU" sz="4000"/>
              <a:t>!</a:t>
            </a:r>
          </a:p>
          <a:p>
            <a:pPr algn="ctr"/>
            <a:endParaRPr lang="en-US" sz="4000"/>
          </a:p>
          <a:p>
            <a:pPr algn="ctr"/>
            <a:endParaRPr lang="ru-RU" sz="4000"/>
          </a:p>
        </p:txBody>
      </p:sp>
      <p:sp>
        <p:nvSpPr>
          <p:cNvPr id="32772" name="Rectangle 24"/>
          <p:cNvSpPr>
            <a:spLocks noChangeArrowheads="1"/>
          </p:cNvSpPr>
          <p:nvPr/>
        </p:nvSpPr>
        <p:spPr bwMode="auto">
          <a:xfrm>
            <a:off x="684213" y="5229225"/>
            <a:ext cx="684053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4000">
                <a:hlinkClick r:id="rId3"/>
              </a:rPr>
              <a:t>irknyazeva@yandex.ru</a:t>
            </a:r>
            <a:endParaRPr lang="ru-RU" sz="4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100" b="1" i="1" dirty="0" smtClean="0">
                <a:solidFill>
                  <a:schemeClr val="bg2">
                    <a:lumMod val="50000"/>
                  </a:schemeClr>
                </a:solidFill>
              </a:rPr>
              <a:t>Особенности конкуренции на современном этапе экономического развития</a:t>
            </a:r>
            <a:r>
              <a:rPr lang="ru-RU" sz="2800" b="1" i="1" dirty="0" smtClean="0">
                <a:solidFill>
                  <a:srgbClr val="1C1C1C"/>
                </a:solidFill>
              </a:rPr>
              <a:t/>
            </a:r>
            <a:br>
              <a:rPr lang="ru-RU" sz="2800" b="1" i="1" dirty="0" smtClean="0">
                <a:solidFill>
                  <a:srgbClr val="1C1C1C"/>
                </a:solidFill>
              </a:rPr>
            </a:br>
            <a:r>
              <a:rPr lang="ru-RU" sz="2800" dirty="0" smtClean="0">
                <a:solidFill>
                  <a:srgbClr val="1C1C1C"/>
                </a:solidFill>
              </a:rPr>
              <a:t/>
            </a:r>
            <a:br>
              <a:rPr lang="ru-RU" sz="2800" dirty="0" smtClean="0">
                <a:solidFill>
                  <a:srgbClr val="1C1C1C"/>
                </a:solidFill>
              </a:rPr>
            </a:br>
            <a:endParaRPr lang="ru-RU" sz="2800" dirty="0" smtClean="0">
              <a:solidFill>
                <a:srgbClr val="1C1C1C"/>
              </a:solidFill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908050"/>
            <a:ext cx="8713788" cy="5761038"/>
          </a:xfrm>
        </p:spPr>
        <p:txBody>
          <a:bodyPr/>
          <a:lstStyle/>
          <a:p>
            <a:pPr marL="596900" indent="-5143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ru-RU" dirty="0" smtClean="0">
                <a:solidFill>
                  <a:srgbClr val="1C1C1C"/>
                </a:solidFill>
              </a:rPr>
              <a:t>степень рыночной конкуренции определяется поведением компаний, а не рыночной долей</a:t>
            </a:r>
          </a:p>
          <a:p>
            <a:pPr marL="596900" indent="-5143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ru-RU" dirty="0" smtClean="0">
                <a:solidFill>
                  <a:srgbClr val="1C1C1C"/>
                </a:solidFill>
              </a:rPr>
              <a:t>отсутствие линейной зависимости между структурой рынка и уровнем конкуренции</a:t>
            </a:r>
            <a:endParaRPr lang="ru-RU" i="1" dirty="0" smtClean="0">
              <a:solidFill>
                <a:srgbClr val="1C1C1C"/>
              </a:solidFill>
            </a:endParaRPr>
          </a:p>
          <a:p>
            <a:pPr marL="596900" indent="-514350" eaLnBrk="1" hangingPunct="1">
              <a:lnSpc>
                <a:spcPct val="90000"/>
              </a:lnSpc>
              <a:spcBef>
                <a:spcPts val="1800"/>
              </a:spcBef>
              <a:buFont typeface="+mj-lt"/>
              <a:buAutoNum type="arabicPeriod"/>
            </a:pPr>
            <a:r>
              <a:rPr lang="ru-RU" dirty="0" smtClean="0">
                <a:solidFill>
                  <a:srgbClr val="1C1C1C"/>
                </a:solidFill>
              </a:rPr>
              <a:t>конкуренция сосредотачивается на опыте взаимодействия, создания бизнес-систем и совместного создания уникальной  ценности для потребителей и компаний </a:t>
            </a:r>
          </a:p>
          <a:p>
            <a:pPr marL="596900" indent="-514350" eaLnBrk="1" hangingPunct="1">
              <a:lnSpc>
                <a:spcPct val="90000"/>
              </a:lnSpc>
              <a:spcBef>
                <a:spcPts val="1800"/>
              </a:spcBef>
              <a:buFont typeface="+mj-lt"/>
              <a:buAutoNum type="arabicPeriod"/>
            </a:pPr>
            <a:r>
              <a:rPr lang="ru-RU" dirty="0">
                <a:solidFill>
                  <a:srgbClr val="1C1C1C"/>
                </a:solidFill>
              </a:rPr>
              <a:t>интенсификация </a:t>
            </a:r>
            <a:r>
              <a:rPr lang="ru-RU" dirty="0" smtClean="0">
                <a:solidFill>
                  <a:srgbClr val="1C1C1C"/>
                </a:solidFill>
              </a:rPr>
              <a:t>конкуренции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218487" cy="6985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sz="4000" smtClean="0">
              <a:solidFill>
                <a:schemeClr val="tx1"/>
              </a:solidFill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0" y="188913"/>
            <a:ext cx="8686800" cy="6264275"/>
          </a:xfrm>
        </p:spPr>
        <p:txBody>
          <a:bodyPr/>
          <a:lstStyle/>
          <a:p>
            <a:pPr marL="692150" indent="-609600"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ru-RU" dirty="0" smtClean="0">
                <a:solidFill>
                  <a:srgbClr val="1C1C1C"/>
                </a:solidFill>
              </a:rPr>
              <a:t>4. компании </a:t>
            </a:r>
            <a:r>
              <a:rPr lang="ru-RU" u="sng" dirty="0" smtClean="0">
                <a:solidFill>
                  <a:srgbClr val="1C1C1C"/>
                </a:solidFill>
              </a:rPr>
              <a:t>не могут создавать</a:t>
            </a:r>
            <a:r>
              <a:rPr lang="ru-RU" dirty="0" smtClean="0">
                <a:solidFill>
                  <a:srgbClr val="1C1C1C"/>
                </a:solidFill>
              </a:rPr>
              <a:t> ценность автономно, и ценность больше не содержится исключительно в товарах или услугах, а в комплексном удовлетворении потребительских ожиданий </a:t>
            </a:r>
          </a:p>
          <a:p>
            <a:pPr marL="692150" indent="-609600"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ru-RU" dirty="0" smtClean="0">
                <a:solidFill>
                  <a:srgbClr val="1C1C1C"/>
                </a:solidFill>
              </a:rPr>
              <a:t>5.доминанта инновационного процесса смещается  к среде взаимодействия систем компаний и сообщества потребителей</a:t>
            </a:r>
            <a:r>
              <a:rPr lang="ru-RU" dirty="0" smtClean="0">
                <a:solidFill>
                  <a:srgbClr val="663300"/>
                </a:solidFill>
              </a:rPr>
              <a:t> </a:t>
            </a:r>
          </a:p>
          <a:p>
            <a:pPr marL="692150" lvl="0" indent="-609600" eaLnBrk="1" hangingPunct="1">
              <a:lnSpc>
                <a:spcPct val="90000"/>
              </a:lnSpc>
              <a:buClr>
                <a:srgbClr val="629DD1"/>
              </a:buClr>
              <a:buNone/>
            </a:pPr>
            <a:r>
              <a:rPr lang="ru-RU" dirty="0" smtClean="0">
                <a:solidFill>
                  <a:srgbClr val="1C1C1C"/>
                </a:solidFill>
                <a:latin typeface="Arial" charset="0"/>
              </a:rPr>
              <a:t>6. </a:t>
            </a:r>
            <a:r>
              <a:rPr lang="ru-RU" dirty="0" smtClean="0">
                <a:solidFill>
                  <a:srgbClr val="1C1C1C"/>
                </a:solidFill>
              </a:rPr>
              <a:t>чистое </a:t>
            </a:r>
            <a:r>
              <a:rPr lang="ru-RU" dirty="0">
                <a:solidFill>
                  <a:srgbClr val="1C1C1C"/>
                </a:solidFill>
              </a:rPr>
              <a:t>конкурентное равновесие невозможно: переход от статической </a:t>
            </a:r>
            <a:r>
              <a:rPr lang="ru-RU" dirty="0" smtClean="0">
                <a:solidFill>
                  <a:srgbClr val="1C1C1C"/>
                </a:solidFill>
              </a:rPr>
              <a:t>к </a:t>
            </a:r>
            <a:r>
              <a:rPr lang="ru-RU" dirty="0">
                <a:solidFill>
                  <a:srgbClr val="1C1C1C"/>
                </a:solidFill>
              </a:rPr>
              <a:t>динамической модели </a:t>
            </a:r>
            <a:r>
              <a:rPr lang="ru-RU" dirty="0" smtClean="0">
                <a:solidFill>
                  <a:srgbClr val="1C1C1C"/>
                </a:solidFill>
              </a:rPr>
              <a:t>конкуренции</a:t>
            </a:r>
          </a:p>
          <a:p>
            <a:pPr marL="692150" lvl="0" indent="-609600" eaLnBrk="1" hangingPunct="1">
              <a:lnSpc>
                <a:spcPct val="90000"/>
              </a:lnSpc>
              <a:buClr>
                <a:srgbClr val="629DD1"/>
              </a:buClr>
              <a:buNone/>
            </a:pPr>
            <a:r>
              <a:rPr lang="ru-RU" dirty="0" smtClean="0">
                <a:solidFill>
                  <a:srgbClr val="1C1C1C"/>
                </a:solidFill>
              </a:rPr>
              <a:t>7.	источник прибыли—инновационная деятельность компаний</a:t>
            </a:r>
          </a:p>
          <a:p>
            <a:pPr marL="692150" indent="-609600"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2800" dirty="0" smtClean="0">
              <a:solidFill>
                <a:srgbClr val="FF0000"/>
              </a:solidFill>
            </a:endParaRPr>
          </a:p>
          <a:p>
            <a:pPr marL="692150" indent="-609600"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2800" dirty="0" smtClean="0">
              <a:solidFill>
                <a:srgbClr val="663300"/>
              </a:solidFill>
            </a:endParaRPr>
          </a:p>
          <a:p>
            <a:pPr marL="692150" indent="-609600"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2800" dirty="0" smtClean="0"/>
          </a:p>
          <a:p>
            <a:pPr marL="692150" indent="-609600"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1400" dirty="0" smtClean="0"/>
          </a:p>
          <a:p>
            <a:pPr marL="692150" indent="-609600"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1400" dirty="0" smtClean="0"/>
          </a:p>
          <a:p>
            <a:pPr marL="692150" indent="-609600"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1400" dirty="0" smtClean="0"/>
          </a:p>
          <a:p>
            <a:pPr marL="692150" indent="-609600"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1400" dirty="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34605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100" y="764704"/>
            <a:ext cx="7499350" cy="5483696"/>
          </a:xfrm>
        </p:spPr>
        <p:txBody>
          <a:bodyPr/>
          <a:lstStyle/>
          <a:p>
            <a:pPr marL="82550" indent="0">
              <a:lnSpc>
                <a:spcPct val="80000"/>
              </a:lnSpc>
              <a:buNone/>
            </a:pPr>
            <a:r>
              <a:rPr lang="ru-RU" altLang="ru-RU" dirty="0" smtClean="0"/>
              <a:t>8.классические </a:t>
            </a:r>
            <a:r>
              <a:rPr lang="ru-RU" altLang="ru-RU" dirty="0"/>
              <a:t>признаки монополии </a:t>
            </a:r>
            <a:r>
              <a:rPr lang="ru-RU" altLang="ru-RU" dirty="0" smtClean="0"/>
              <a:t>исчезают</a:t>
            </a:r>
          </a:p>
          <a:p>
            <a:pPr marL="82550" indent="0">
              <a:lnSpc>
                <a:spcPct val="80000"/>
              </a:lnSpc>
              <a:buNone/>
            </a:pPr>
            <a:endParaRPr lang="ru-RU" altLang="ru-RU" dirty="0"/>
          </a:p>
          <a:p>
            <a:pPr marL="82550" indent="0">
              <a:lnSpc>
                <a:spcPct val="80000"/>
              </a:lnSpc>
              <a:buNone/>
            </a:pPr>
            <a:r>
              <a:rPr lang="ru-RU" altLang="ru-RU" dirty="0" smtClean="0"/>
              <a:t>9.усложнение </a:t>
            </a:r>
            <a:r>
              <a:rPr lang="ru-RU" altLang="ru-RU" dirty="0"/>
              <a:t>структуры </a:t>
            </a:r>
            <a:r>
              <a:rPr lang="ru-RU" altLang="ru-RU" dirty="0" err="1"/>
              <a:t>олигопольного</a:t>
            </a:r>
            <a:r>
              <a:rPr lang="ru-RU" altLang="ru-RU" dirty="0"/>
              <a:t> рынка: межотраслевые, многоуровневые, гибкие бизнес-системы, формирующиеся вокруг крупных компаний-лидеров </a:t>
            </a:r>
            <a:endParaRPr lang="ru-RU" altLang="ru-RU" dirty="0" smtClean="0"/>
          </a:p>
          <a:p>
            <a:pPr marL="82550" indent="0">
              <a:lnSpc>
                <a:spcPct val="80000"/>
              </a:lnSpc>
              <a:buNone/>
            </a:pPr>
            <a:endParaRPr lang="ru-RU" altLang="ru-RU" dirty="0"/>
          </a:p>
          <a:p>
            <a:pPr marL="82550" indent="0">
              <a:lnSpc>
                <a:spcPct val="80000"/>
              </a:lnSpc>
              <a:buNone/>
            </a:pPr>
            <a:r>
              <a:rPr lang="ru-RU" altLang="ru-RU" dirty="0" smtClean="0"/>
              <a:t>10. Тренд на формирование </a:t>
            </a:r>
            <a:r>
              <a:rPr lang="ru-RU" altLang="ru-RU" dirty="0" err="1" smtClean="0"/>
              <a:t>олигопольных</a:t>
            </a:r>
            <a:r>
              <a:rPr lang="ru-RU" altLang="ru-RU" dirty="0" smtClean="0"/>
              <a:t> рынков, как реакция на инновации, </a:t>
            </a:r>
            <a:r>
              <a:rPr lang="ru-RU" altLang="ru-RU" dirty="0" err="1" smtClean="0"/>
              <a:t>брендинг</a:t>
            </a:r>
            <a:r>
              <a:rPr lang="ru-RU" altLang="ru-RU" dirty="0" smtClean="0"/>
              <a:t>, глобализацию</a:t>
            </a:r>
            <a:endParaRPr lang="ru-RU" alt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13836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400" b="1" i="1" dirty="0" smtClean="0">
                <a:solidFill>
                  <a:schemeClr val="bg2">
                    <a:lumMod val="50000"/>
                  </a:schemeClr>
                </a:solidFill>
              </a:rPr>
              <a:t>Факторы, влияющие на интенсификацию конкуренции</a:t>
            </a:r>
            <a:r>
              <a:rPr lang="ru-RU" sz="3400" b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251521" y="1341438"/>
            <a:ext cx="8682930" cy="5255914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dirty="0" smtClean="0">
                <a:solidFill>
                  <a:srgbClr val="1C1C1C"/>
                </a:solidFill>
              </a:rPr>
              <a:t>Глобализация экономических процессов</a:t>
            </a:r>
          </a:p>
          <a:p>
            <a:pPr eaLnBrk="1" hangingPunct="1">
              <a:lnSpc>
                <a:spcPct val="90000"/>
              </a:lnSpc>
            </a:pPr>
            <a:r>
              <a:rPr lang="ru-RU" dirty="0" smtClean="0">
                <a:solidFill>
                  <a:srgbClr val="FF0000"/>
                </a:solidFill>
              </a:rPr>
              <a:t>Технологические изменения и </a:t>
            </a:r>
            <a:r>
              <a:rPr lang="ru-RU" dirty="0" err="1" smtClean="0">
                <a:solidFill>
                  <a:srgbClr val="FF0000"/>
                </a:solidFill>
              </a:rPr>
              <a:t>инновационность</a:t>
            </a:r>
            <a:r>
              <a:rPr lang="ru-RU" dirty="0" smtClean="0">
                <a:solidFill>
                  <a:srgbClr val="FF0000"/>
                </a:solidFill>
              </a:rPr>
              <a:t> экономики </a:t>
            </a:r>
          </a:p>
          <a:p>
            <a:pPr eaLnBrk="1" hangingPunct="1">
              <a:lnSpc>
                <a:spcPct val="90000"/>
              </a:lnSpc>
            </a:pPr>
            <a:r>
              <a:rPr lang="ru-RU" dirty="0" smtClean="0">
                <a:solidFill>
                  <a:srgbClr val="FF0000"/>
                </a:solidFill>
              </a:rPr>
              <a:t>Возрастание ценности нематериальных активов</a:t>
            </a:r>
          </a:p>
          <a:p>
            <a:pPr eaLnBrk="1" hangingPunct="1">
              <a:lnSpc>
                <a:spcPct val="90000"/>
              </a:lnSpc>
            </a:pPr>
            <a:r>
              <a:rPr lang="ru-RU" dirty="0" smtClean="0">
                <a:solidFill>
                  <a:srgbClr val="FF0000"/>
                </a:solidFill>
              </a:rPr>
              <a:t>Переход к экономике, основанной на знаниях и инновациях</a:t>
            </a:r>
          </a:p>
          <a:p>
            <a:pPr eaLnBrk="1" hangingPunct="1">
              <a:lnSpc>
                <a:spcPct val="90000"/>
              </a:lnSpc>
            </a:pPr>
            <a:r>
              <a:rPr lang="ru-RU" dirty="0" smtClean="0">
                <a:solidFill>
                  <a:srgbClr val="1C1C1C"/>
                </a:solidFill>
              </a:rPr>
              <a:t>Трансформация потребительского поведения</a:t>
            </a:r>
          </a:p>
          <a:p>
            <a:pPr eaLnBrk="1" hangingPunct="1">
              <a:lnSpc>
                <a:spcPct val="90000"/>
              </a:lnSpc>
            </a:pPr>
            <a:r>
              <a:rPr lang="ru-RU" dirty="0" smtClean="0">
                <a:solidFill>
                  <a:srgbClr val="1C1C1C"/>
                </a:solidFill>
              </a:rPr>
              <a:t>Изменение структуры рынка</a:t>
            </a:r>
          </a:p>
          <a:p>
            <a:pPr eaLnBrk="1" hangingPunct="1">
              <a:lnSpc>
                <a:spcPct val="90000"/>
              </a:lnSpc>
            </a:pPr>
            <a:r>
              <a:rPr lang="ru-RU" dirty="0" smtClean="0">
                <a:solidFill>
                  <a:srgbClr val="1C1C1C"/>
                </a:solidFill>
              </a:rPr>
              <a:t>Усиление прозрачности и публичности поведения рыночных агентов</a:t>
            </a:r>
          </a:p>
          <a:p>
            <a:pPr eaLnBrk="1" hangingPunct="1">
              <a:lnSpc>
                <a:spcPct val="90000"/>
              </a:lnSpc>
            </a:pPr>
            <a:endParaRPr lang="ru-RU" dirty="0" smtClean="0"/>
          </a:p>
          <a:p>
            <a:pPr eaLnBrk="1" hangingPunct="1">
              <a:lnSpc>
                <a:spcPct val="90000"/>
              </a:lnSpc>
            </a:pPr>
            <a:endParaRPr lang="ru-RU" dirty="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394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115888"/>
            <a:ext cx="8785225" cy="1584325"/>
          </a:xfrm>
        </p:spPr>
        <p:txBody>
          <a:bodyPr>
            <a:normAutofit/>
          </a:bodyPr>
          <a:lstStyle/>
          <a:p>
            <a:pPr marL="320040" indent="-32004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sz="2800" dirty="0" smtClean="0">
                <a:solidFill>
                  <a:srgbClr val="0070C0"/>
                </a:solidFill>
              </a:rPr>
              <a:t>		Факторы</a:t>
            </a:r>
            <a:r>
              <a:rPr lang="ru-RU" sz="2800" dirty="0">
                <a:solidFill>
                  <a:srgbClr val="0070C0"/>
                </a:solidFill>
              </a:rPr>
              <a:t>, влияющие на интенсификацию </a:t>
            </a:r>
            <a:r>
              <a:rPr lang="ru-RU" sz="2800" dirty="0" smtClean="0">
                <a:solidFill>
                  <a:srgbClr val="0070C0"/>
                </a:solidFill>
              </a:rPr>
              <a:t>	конкуренции </a:t>
            </a:r>
            <a:r>
              <a:rPr lang="ru-RU" sz="2800" dirty="0">
                <a:solidFill>
                  <a:srgbClr val="0070C0"/>
                </a:solidFill>
              </a:rPr>
              <a:t>на </a:t>
            </a:r>
            <a:r>
              <a:rPr lang="ru-RU" sz="2800" dirty="0" err="1">
                <a:solidFill>
                  <a:srgbClr val="0070C0"/>
                </a:solidFill>
              </a:rPr>
              <a:t>олигопольных</a:t>
            </a:r>
            <a:r>
              <a:rPr lang="ru-RU" sz="2800" dirty="0">
                <a:solidFill>
                  <a:srgbClr val="0070C0"/>
                </a:solidFill>
              </a:rPr>
              <a:t> рынках 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557338"/>
            <a:ext cx="8713787" cy="4462462"/>
          </a:xfrm>
        </p:spPr>
        <p:txBody>
          <a:bodyPr/>
          <a:lstStyle/>
          <a:p>
            <a:r>
              <a:rPr lang="ru-RU" altLang="ru-RU" dirty="0" smtClean="0"/>
              <a:t>Глобализация экономических процессов</a:t>
            </a:r>
          </a:p>
          <a:p>
            <a:r>
              <a:rPr lang="ru-RU" altLang="ru-RU" dirty="0" smtClean="0"/>
              <a:t>Технологические изменения и </a:t>
            </a:r>
            <a:r>
              <a:rPr lang="ru-RU" altLang="ru-RU" dirty="0" err="1" smtClean="0"/>
              <a:t>инновационность</a:t>
            </a:r>
            <a:r>
              <a:rPr lang="ru-RU" altLang="ru-RU" dirty="0" smtClean="0"/>
              <a:t> экономики</a:t>
            </a:r>
          </a:p>
          <a:p>
            <a:r>
              <a:rPr lang="ru-RU" altLang="ru-RU" dirty="0" smtClean="0"/>
              <a:t>Трансформация потребительского поведения</a:t>
            </a:r>
          </a:p>
          <a:p>
            <a:r>
              <a:rPr lang="ru-RU" altLang="ru-RU" dirty="0" smtClean="0"/>
              <a:t>Изменение структуры рынка</a:t>
            </a:r>
          </a:p>
          <a:p>
            <a:r>
              <a:rPr lang="ru-RU" altLang="ru-RU" dirty="0" smtClean="0"/>
              <a:t>Усиление прозрачности и публичности поведения рыночных агентов</a:t>
            </a:r>
          </a:p>
          <a:p>
            <a:endParaRPr lang="ru-RU" altLang="ru-RU" dirty="0" smtClean="0"/>
          </a:p>
        </p:txBody>
      </p:sp>
      <p:sp>
        <p:nvSpPr>
          <p:cNvPr id="6148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09D3E4AF-C98F-430E-B574-3BC0C380936E}" type="slidenum">
              <a:rPr lang="en-US" altLang="ru-RU" smtClean="0">
                <a:latin typeface="Times New Roman" pitchFamily="18" charset="0"/>
              </a:rPr>
              <a:pPr/>
              <a:t>7</a:t>
            </a:fld>
            <a:endParaRPr lang="en-US" altLang="ru-RU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5249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42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115888"/>
            <a:ext cx="8713788" cy="1225550"/>
          </a:xfrm>
        </p:spPr>
        <p:txBody>
          <a:bodyPr>
            <a:normAutofit fontScale="90000"/>
          </a:bodyPr>
          <a:lstStyle/>
          <a:p>
            <a:pPr marL="320040" indent="-32004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sz="3800" dirty="0" smtClean="0"/>
              <a:t>		</a:t>
            </a:r>
            <a:r>
              <a:rPr lang="ru-RU" sz="3800" dirty="0" smtClean="0">
                <a:solidFill>
                  <a:srgbClr val="0070C0"/>
                </a:solidFill>
              </a:rPr>
              <a:t>Технологические </a:t>
            </a:r>
            <a:r>
              <a:rPr lang="ru-RU" sz="3800" dirty="0">
                <a:solidFill>
                  <a:srgbClr val="0070C0"/>
                </a:solidFill>
              </a:rPr>
              <a:t>изменения и </a:t>
            </a:r>
            <a:r>
              <a:rPr lang="ru-RU" sz="3800" dirty="0" smtClean="0">
                <a:solidFill>
                  <a:srgbClr val="0070C0"/>
                </a:solidFill>
              </a:rPr>
              <a:t>	</a:t>
            </a:r>
            <a:r>
              <a:rPr lang="ru-RU" sz="3800" dirty="0" err="1" smtClean="0">
                <a:solidFill>
                  <a:srgbClr val="0070C0"/>
                </a:solidFill>
              </a:rPr>
              <a:t>инновационность</a:t>
            </a:r>
            <a:r>
              <a:rPr lang="ru-RU" sz="3800" dirty="0" smtClean="0">
                <a:solidFill>
                  <a:srgbClr val="0070C0"/>
                </a:solidFill>
              </a:rPr>
              <a:t> </a:t>
            </a:r>
            <a:r>
              <a:rPr lang="ru-RU" sz="3800" dirty="0">
                <a:solidFill>
                  <a:srgbClr val="0070C0"/>
                </a:solidFill>
              </a:rPr>
              <a:t>экономики</a:t>
            </a:r>
            <a:r>
              <a:rPr lang="ru-RU" sz="3800" dirty="0"/>
              <a:t/>
            </a:r>
            <a:br>
              <a:rPr lang="ru-RU" sz="3800" dirty="0"/>
            </a:br>
            <a:endParaRPr lang="ru-RU" sz="3800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196975"/>
            <a:ext cx="8642350" cy="48228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000" smtClean="0"/>
              <a:t>Эффективность и инновационность - решающий фактор в конкурентном соперничестве</a:t>
            </a:r>
          </a:p>
          <a:p>
            <a:pPr>
              <a:lnSpc>
                <a:spcPct val="80000"/>
              </a:lnSpc>
            </a:pPr>
            <a:r>
              <a:rPr lang="ru-RU" altLang="ru-RU" sz="2000" smtClean="0"/>
              <a:t>Инновационная экономика масштаба. Сетевой эффект. Необходимость преобразования в глобального игрока в ряде сегментов рынка с целью поддержания конкурентных позиций на региональных рынках</a:t>
            </a:r>
          </a:p>
          <a:p>
            <a:pPr>
              <a:lnSpc>
                <a:spcPct val="80000"/>
              </a:lnSpc>
            </a:pPr>
            <a:r>
              <a:rPr lang="ru-RU" altLang="ru-RU" sz="2000" smtClean="0"/>
              <a:t>Стремительность технологических изменений, возрастающий уровень риска и неопределенности</a:t>
            </a:r>
          </a:p>
          <a:p>
            <a:pPr>
              <a:lnSpc>
                <a:spcPct val="80000"/>
              </a:lnSpc>
            </a:pPr>
            <a:r>
              <a:rPr lang="ru-RU" altLang="ru-RU" sz="2000" smtClean="0"/>
              <a:t>Возрастание ценности нематериальных активов. Увеличение инвестиций в НИОКР и внедрение “интеллектуальных” технологий и методов организации. Интенсификация конкуренции за интеллектуальный капитал</a:t>
            </a:r>
          </a:p>
          <a:p>
            <a:pPr>
              <a:lnSpc>
                <a:spcPct val="80000"/>
              </a:lnSpc>
            </a:pPr>
            <a:r>
              <a:rPr lang="ru-RU" altLang="ru-RU" sz="2000" smtClean="0"/>
              <a:t>Внедрение передовых ИТ  означают неизбежность непрерывной реструктуризации для успеха в конкурентном соперничестве</a:t>
            </a:r>
          </a:p>
          <a:p>
            <a:pPr>
              <a:lnSpc>
                <a:spcPct val="80000"/>
              </a:lnSpc>
            </a:pPr>
            <a:r>
              <a:rPr lang="ru-RU" altLang="ru-RU" sz="2000" smtClean="0"/>
              <a:t>Новое содержание эффективности: через достижение временного монопольного инновационного преимущества. </a:t>
            </a:r>
            <a:r>
              <a:rPr lang="en-US" altLang="ru-RU" sz="2000" smtClean="0"/>
              <a:t>“</a:t>
            </a:r>
            <a:r>
              <a:rPr lang="ru-RU" altLang="ru-RU" sz="2000" smtClean="0"/>
              <a:t>Институционализация</a:t>
            </a:r>
            <a:r>
              <a:rPr lang="en-US" altLang="ru-RU" sz="2000" smtClean="0"/>
              <a:t>”</a:t>
            </a:r>
            <a:r>
              <a:rPr lang="ru-RU" altLang="ru-RU" sz="2000" smtClean="0"/>
              <a:t> инноваций</a:t>
            </a:r>
          </a:p>
        </p:txBody>
      </p:sp>
      <p:sp>
        <p:nvSpPr>
          <p:cNvPr id="8196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88FAE18-D8CD-4271-BECE-549A7BD1F127}" type="slidenum">
              <a:rPr lang="en-US" altLang="ru-RU" smtClean="0">
                <a:latin typeface="Times New Roman" pitchFamily="18" charset="0"/>
              </a:rPr>
              <a:pPr/>
              <a:t>8</a:t>
            </a:fld>
            <a:endParaRPr lang="en-US" altLang="ru-RU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1566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2514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115888"/>
            <a:ext cx="8640762" cy="936625"/>
          </a:xfrm>
        </p:spPr>
        <p:txBody>
          <a:bodyPr>
            <a:normAutofit fontScale="90000"/>
          </a:bodyPr>
          <a:lstStyle/>
          <a:p>
            <a:pPr marL="320040" indent="-32004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sz="3800" dirty="0" smtClean="0"/>
              <a:t>		</a:t>
            </a:r>
            <a:r>
              <a:rPr lang="ru-RU" sz="3800" dirty="0" smtClean="0">
                <a:solidFill>
                  <a:srgbClr val="0070C0"/>
                </a:solidFill>
              </a:rPr>
              <a:t>Трансформация </a:t>
            </a:r>
            <a:r>
              <a:rPr lang="ru-RU" sz="3800" dirty="0">
                <a:solidFill>
                  <a:srgbClr val="0070C0"/>
                </a:solidFill>
              </a:rPr>
              <a:t>потребительского </a:t>
            </a:r>
            <a:r>
              <a:rPr lang="ru-RU" sz="3800" dirty="0" smtClean="0">
                <a:solidFill>
                  <a:srgbClr val="0070C0"/>
                </a:solidFill>
              </a:rPr>
              <a:t>		поведения</a:t>
            </a:r>
            <a:endParaRPr lang="ru-RU" sz="3800" dirty="0">
              <a:solidFill>
                <a:srgbClr val="0070C0"/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125538"/>
            <a:ext cx="7924800" cy="48942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600" smtClean="0"/>
              <a:t>Рост самосознания и консолидация потребителей</a:t>
            </a:r>
          </a:p>
          <a:p>
            <a:pPr>
              <a:lnSpc>
                <a:spcPct val="90000"/>
              </a:lnSpc>
            </a:pPr>
            <a:r>
              <a:rPr lang="ru-RU" altLang="ru-RU" sz="2600" smtClean="0"/>
              <a:t>Спрос на дифференцированную продукцию, отвечающую постоянно развивающимся новым потребностям</a:t>
            </a:r>
          </a:p>
          <a:p>
            <a:pPr>
              <a:lnSpc>
                <a:spcPct val="90000"/>
              </a:lnSpc>
            </a:pPr>
            <a:r>
              <a:rPr lang="ru-RU" altLang="ru-RU" sz="2600" smtClean="0"/>
              <a:t>Возрастающая значимость превосходящего бренда как метода создания уникальной стратегической ценности в условиях господства потребителей</a:t>
            </a:r>
          </a:p>
          <a:p>
            <a:pPr>
              <a:lnSpc>
                <a:spcPct val="90000"/>
              </a:lnSpc>
            </a:pPr>
            <a:r>
              <a:rPr lang="ru-RU" altLang="ru-RU" sz="2600" smtClean="0"/>
              <a:t>Сокращение жизненного цикла продукции, требование “режима реального времени”</a:t>
            </a:r>
          </a:p>
        </p:txBody>
      </p:sp>
      <p:sp>
        <p:nvSpPr>
          <p:cNvPr id="9220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226A50F-DEFA-411C-A635-6CAF295BB539}" type="slidenum">
              <a:rPr lang="en-US" altLang="ru-RU" smtClean="0">
                <a:latin typeface="Times New Roman" pitchFamily="18" charset="0"/>
              </a:rPr>
              <a:pPr/>
              <a:t>9</a:t>
            </a:fld>
            <a:endParaRPr lang="en-US" altLang="ru-RU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700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1440</TotalTime>
  <Words>1051</Words>
  <Application>Microsoft Office PowerPoint</Application>
  <PresentationFormat>Экран (4:3)</PresentationFormat>
  <Paragraphs>123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22</vt:i4>
      </vt:variant>
    </vt:vector>
  </HeadingPairs>
  <TitlesOfParts>
    <vt:vector size="24" baseType="lpstr">
      <vt:lpstr>Солнцестояние</vt:lpstr>
      <vt:lpstr>Тема Office</vt:lpstr>
      <vt:lpstr>Презентация PowerPoint</vt:lpstr>
      <vt:lpstr>Презентация PowerPoint</vt:lpstr>
      <vt:lpstr>Особенности конкуренции на современном этапе экономического развития  </vt:lpstr>
      <vt:lpstr>Презентация PowerPoint</vt:lpstr>
      <vt:lpstr>Презентация PowerPoint</vt:lpstr>
      <vt:lpstr>Факторы, влияющие на интенсификацию конкуренции </vt:lpstr>
      <vt:lpstr>  Факторы, влияющие на интенсификацию  конкуренции на олигопольных рынках  </vt:lpstr>
      <vt:lpstr>  Технологические изменения и  инновационность экономики </vt:lpstr>
      <vt:lpstr>  Трансформация потребительского   поведения</vt:lpstr>
      <vt:lpstr>Изменение структуры рынка </vt:lpstr>
      <vt:lpstr>Особенности монополии на современном этапе экономического развития</vt:lpstr>
      <vt:lpstr>Презентация PowerPoint</vt:lpstr>
      <vt:lpstr>Ключевые тенденции антимонопольного регулирования на современном этапе</vt:lpstr>
      <vt:lpstr>Презентация PowerPoint</vt:lpstr>
      <vt:lpstr>Принципиальные положения, на которых строится новая система антимонопольного регулирования </vt:lpstr>
      <vt:lpstr>Презентация PowerPoint</vt:lpstr>
      <vt:lpstr>Презентация PowerPoint</vt:lpstr>
      <vt:lpstr>Презентация PowerPoint</vt:lpstr>
      <vt:lpstr>Презентация PowerPoint</vt:lpstr>
      <vt:lpstr>Направления трансформации содержательных аспектов регулирования конкурентных отношений</vt:lpstr>
      <vt:lpstr>Спектр негативных последствий для общества от  реализации антимонопольной политики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Ирина</dc:creator>
  <cp:lastModifiedBy>Ирина Князева</cp:lastModifiedBy>
  <cp:revision>60</cp:revision>
  <cp:lastPrinted>1601-01-01T00:00:00Z</cp:lastPrinted>
  <dcterms:created xsi:type="dcterms:W3CDTF">2010-09-19T18:21:33Z</dcterms:created>
  <dcterms:modified xsi:type="dcterms:W3CDTF">2014-03-24T17:09:23Z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8</vt:i4>
  </property>
</Properties>
</file>