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61B"/>
    <a:srgbClr val="FDC327"/>
    <a:srgbClr val="FFE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6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1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70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93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2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912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861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64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0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9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9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6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4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7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4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01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5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CCA4AE6-D5AB-4BA1-BD94-174A10F1298D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BE998A7-9010-495F-86A8-C14A59F11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360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796032"/>
            <a:ext cx="8676222" cy="3200400"/>
          </a:xfrm>
        </p:spPr>
        <p:txBody>
          <a:bodyPr>
            <a:normAutofit fontScale="90000"/>
          </a:bodyPr>
          <a:lstStyle/>
          <a:p>
            <a:pPr>
              <a:spcAft>
                <a:spcPts val="2400"/>
              </a:spcAft>
            </a:pPr>
            <a:r>
              <a:rPr lang="ru-RU" sz="4400" dirty="0"/>
              <a:t>Русское </a:t>
            </a:r>
            <a:br>
              <a:rPr lang="ru-RU" sz="4400" dirty="0"/>
            </a:br>
            <a:r>
              <a:rPr lang="ru-RU" sz="4400" dirty="0"/>
              <a:t>экономическое</a:t>
            </a:r>
            <a:br>
              <a:rPr lang="ru-RU" sz="4400" dirty="0"/>
            </a:br>
            <a:r>
              <a:rPr lang="ru-RU" sz="4400" dirty="0"/>
              <a:t>чудо </a:t>
            </a:r>
            <a:br>
              <a:rPr lang="ru-RU" sz="4400" dirty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– как организовать?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687410"/>
            <a:ext cx="8676222" cy="1103790"/>
          </a:xfrm>
        </p:spPr>
        <p:txBody>
          <a:bodyPr>
            <a:normAutofit/>
          </a:bodyPr>
          <a:lstStyle/>
          <a:p>
            <a:r>
              <a:rPr lang="ru-RU" sz="1600" b="1" dirty="0"/>
              <a:t>КРУПНОВ Юрий Васильевич</a:t>
            </a:r>
            <a:r>
              <a:rPr lang="ru-RU" sz="1600" dirty="0"/>
              <a:t>, председатель Наблюдательного совета  </a:t>
            </a:r>
            <a:br>
              <a:rPr lang="ru-RU" sz="1600" dirty="0"/>
            </a:br>
            <a:r>
              <a:rPr lang="ru-RU" sz="1600" dirty="0"/>
              <a:t>Института демографии, миграции и регионального развития, </a:t>
            </a:r>
            <a:br>
              <a:rPr lang="ru-RU" sz="1600" dirty="0"/>
            </a:br>
            <a:r>
              <a:rPr lang="ru-RU" sz="1600" dirty="0"/>
              <a:t>действительный государственный советник Российской Федерации 3 класса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12" y="796032"/>
            <a:ext cx="2339310" cy="23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0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План работ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2990851"/>
            <a:ext cx="9905998" cy="3429000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 2016 года - создание интеграционной проектно-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разработческой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платформы «Русское экономическое чудо»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 2016 - презентация типовых проектов развития страны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 2017 - заказ на 100 русских проектов развития для зарубежных государств и объединений,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стартап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экспорта проектов развития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 2017 - фиксированный положительный сдвиг в </a:t>
            </a:r>
            <a:r>
              <a:rPr lang="ru-RU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экономике России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81" y="1808286"/>
            <a:ext cx="1845461" cy="18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2" y="4570940"/>
            <a:ext cx="9067801" cy="566738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9612" y="932112"/>
            <a:ext cx="8225944" cy="3164976"/>
          </a:xfrm>
          <a:prstGeom prst="roundRect">
            <a:avLst>
              <a:gd name="adj" fmla="val 0"/>
            </a:avLst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3" y="5435846"/>
            <a:ext cx="9064143" cy="493712"/>
          </a:xfrm>
        </p:spPr>
        <p:txBody>
          <a:bodyPr/>
          <a:lstStyle/>
          <a:p>
            <a:pPr algn="r"/>
            <a:r>
              <a:rPr lang="en-US" dirty="0"/>
              <a:t>© </a:t>
            </a:r>
            <a:r>
              <a:rPr lang="ru-RU" dirty="0"/>
              <a:t>Юрий КРУПНОВ, АНО ИДМРР, март 2016 г.</a:t>
            </a:r>
          </a:p>
        </p:txBody>
      </p:sp>
    </p:spTree>
    <p:extLst>
      <p:ext uri="{BB962C8B-B14F-4D97-AF65-F5344CB8AC3E}">
        <p14:creationId xmlns:p14="http://schemas.microsoft.com/office/powerpoint/2010/main" val="183225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РУССКОЕ ЭКОНОМИЧЕСКОЕ ЧУДО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50000"/>
              <a:alpha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dirty="0"/>
              <a:t>Спроектировать и реализовать планетарную экономику развития, создать проектный генератор экономической мощности по трём направлениям: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Новые индустрии (индустрия льна, </a:t>
            </a:r>
            <a:r>
              <a:rPr lang="ru-RU" dirty="0" err="1"/>
              <a:t>авиатизация</a:t>
            </a:r>
            <a:r>
              <a:rPr lang="ru-RU" dirty="0"/>
              <a:t>, молочная...) на базе типовых высокорентабельных проектов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Новые молодёжные города развития как узлы экономической мощности </a:t>
            </a:r>
            <a:br>
              <a:rPr lang="ru-RU" dirty="0"/>
            </a:br>
            <a:r>
              <a:rPr lang="ru-RU" dirty="0"/>
              <a:t>(а не раздача гектаров земли)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Новые цивилизации и Материковое взрывное развитие Евразии как цивилизации развития - новый мировой экономический центр в Сибири </a:t>
            </a:r>
            <a:br>
              <a:rPr lang="ru-RU" dirty="0"/>
            </a:br>
            <a:r>
              <a:rPr lang="ru-RU" dirty="0"/>
              <a:t>(ТЕПР, Великие реки и Индо-Сибирская магистраль, соединяющая два океана)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08" y="1176828"/>
            <a:ext cx="2232691" cy="22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Грядут </a:t>
            </a: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Чёрные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века…</a:t>
            </a:r>
          </a:p>
        </p:txBody>
      </p:sp>
    </p:spTree>
    <p:extLst>
      <p:ext uri="{BB962C8B-B14F-4D97-AF65-F5344CB8AC3E}">
        <p14:creationId xmlns:p14="http://schemas.microsoft.com/office/powerpoint/2010/main" val="4051153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Чёрные века – вековая стагнация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2657474"/>
            <a:ext cx="9905998" cy="340042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Назначенные теракты в любой точке Земного благополучия - </a:t>
            </a:r>
            <a:r>
              <a:rPr lang="ru-RU" dirty="0" err="1"/>
              <a:t>повсюдная</a:t>
            </a:r>
            <a:r>
              <a:rPr lang="ru-RU" dirty="0"/>
              <a:t> мировая война </a:t>
            </a:r>
            <a:br>
              <a:rPr lang="ru-RU" dirty="0"/>
            </a:br>
            <a:r>
              <a:rPr lang="ru-RU" dirty="0"/>
              <a:t>- 5-я мировая война</a:t>
            </a:r>
          </a:p>
          <a:p>
            <a:r>
              <a:rPr lang="ru-RU" dirty="0"/>
              <a:t>Перераспределения и бесконечные покупки, а не созидание новых высоколиквидных активов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Более десяти триллионов долларов долга у США и ЕС, 600 трлн фиксированных долгов-</a:t>
            </a:r>
            <a:r>
              <a:rPr lang="ru-RU" dirty="0" err="1"/>
              <a:t>деривативов</a:t>
            </a:r>
            <a:r>
              <a:rPr lang="ru-RU" dirty="0"/>
              <a:t> и квадриллионы-квинтиллионы всех долгов </a:t>
            </a:r>
          </a:p>
          <a:p>
            <a:r>
              <a:rPr lang="ru-RU" dirty="0"/>
              <a:t>Деградация России или Афганистана за четверть века (в пещерный век) </a:t>
            </a:r>
          </a:p>
          <a:p>
            <a:r>
              <a:rPr lang="ru-RU" dirty="0"/>
              <a:t>Непотизм (внуки, </a:t>
            </a:r>
            <a:r>
              <a:rPr lang="ru-RU" dirty="0" err="1"/>
              <a:t>Аньбан</a:t>
            </a:r>
            <a:r>
              <a:rPr lang="ru-RU" dirty="0"/>
              <a:t> и др.)</a:t>
            </a:r>
          </a:p>
          <a:p>
            <a:r>
              <a:rPr lang="ru-RU" dirty="0"/>
              <a:t>Отрицательные ставки процента - загадка</a:t>
            </a:r>
          </a:p>
          <a:p>
            <a:r>
              <a:rPr lang="ru-RU" dirty="0"/>
              <a:t>Вековая стагнация - Саммерс</a:t>
            </a:r>
          </a:p>
        </p:txBody>
      </p:sp>
    </p:spTree>
    <p:extLst>
      <p:ext uri="{BB962C8B-B14F-4D97-AF65-F5344CB8AC3E}">
        <p14:creationId xmlns:p14="http://schemas.microsoft.com/office/powerpoint/2010/main" val="296741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974725"/>
            <a:ext cx="7467600" cy="497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7334249" y="1478766"/>
            <a:ext cx="40767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... Но ведь в жизни солдаты мы,</a:t>
            </a:r>
          </a:p>
          <a:p>
            <a:r>
              <a:rPr lang="ru-RU" dirty="0"/>
              <a:t>     И уже на пределах ума</a:t>
            </a:r>
          </a:p>
          <a:p>
            <a:r>
              <a:rPr lang="ru-RU" dirty="0"/>
              <a:t>     Содрогаются атомы,</a:t>
            </a:r>
          </a:p>
          <a:p>
            <a:r>
              <a:rPr lang="ru-RU" dirty="0"/>
              <a:t>     Белым вихрем взметая дома.</a:t>
            </a:r>
          </a:p>
          <a:p>
            <a:r>
              <a:rPr lang="ru-RU" dirty="0"/>
              <a:t>     Как безумные мельницы,</a:t>
            </a:r>
          </a:p>
          <a:p>
            <a:r>
              <a:rPr lang="ru-RU" dirty="0"/>
              <a:t>     Машут войны крылами вокруг.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pPr algn="r"/>
            <a:r>
              <a:rPr lang="ru-RU" dirty="0"/>
              <a:t>Николай Заболоцкий, </a:t>
            </a:r>
            <a:br>
              <a:rPr lang="ru-RU" dirty="0"/>
            </a:br>
            <a:r>
              <a:rPr lang="ru-RU" dirty="0"/>
              <a:t>«В этой роще березовой...» </a:t>
            </a:r>
          </a:p>
          <a:p>
            <a:pPr algn="r"/>
            <a:r>
              <a:rPr lang="ru-RU" dirty="0"/>
              <a:t>1946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245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6613" y="1847849"/>
            <a:ext cx="9905998" cy="3019425"/>
          </a:xfrm>
        </p:spPr>
        <p:txBody>
          <a:bodyPr/>
          <a:lstStyle/>
          <a:p>
            <a:r>
              <a:rPr lang="ru-RU" dirty="0" err="1">
                <a:effectLst/>
              </a:rPr>
              <a:t>Беспроектье</a:t>
            </a:r>
            <a:r>
              <a:rPr lang="ru-RU" dirty="0">
                <a:effectLst/>
              </a:rPr>
              <a:t> –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тотальное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сплошное </a:t>
            </a:r>
            <a:br>
              <a:rPr lang="ru-RU" dirty="0">
                <a:effectLst/>
              </a:rPr>
            </a:br>
            <a:r>
              <a:rPr lang="ru-RU" dirty="0" err="1">
                <a:effectLst/>
              </a:rPr>
              <a:t>повсюдное</a:t>
            </a:r>
            <a:r>
              <a:rPr lang="ru-RU" dirty="0">
                <a:effectLst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46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87" y="3507000"/>
            <a:ext cx="2813105" cy="2813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695324"/>
            <a:ext cx="12192000" cy="1938992"/>
          </a:xfrm>
          <a:prstGeom prst="rect">
            <a:avLst/>
          </a:prstGeom>
          <a:solidFill>
            <a:schemeClr val="bg2">
              <a:lumMod val="7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Мир не в состоянии воспроизвести высшие достижения великого XX века</a:t>
            </a:r>
          </a:p>
          <a:p>
            <a:pPr algn="ctr"/>
            <a:r>
              <a:rPr lang="ru-RU" sz="2400" dirty="0"/>
              <a:t>Мир погружается в хаос и тьму </a:t>
            </a:r>
            <a:r>
              <a:rPr lang="ru-RU" sz="2400" dirty="0" err="1"/>
              <a:t>беспроектья</a:t>
            </a:r>
            <a:endParaRPr lang="ru-RU" sz="2400" dirty="0"/>
          </a:p>
          <a:p>
            <a:pPr algn="ctr"/>
            <a:r>
              <a:rPr lang="ru-RU" sz="2400" dirty="0"/>
              <a:t>Миру необходимо русское экономическое чудо</a:t>
            </a:r>
          </a:p>
          <a:p>
            <a:pPr algn="ctr"/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141">
            <a:off x="4598304" y="2053186"/>
            <a:ext cx="1740134" cy="1718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49" y="2743466"/>
            <a:ext cx="3086101" cy="3086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0271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6" y="4118626"/>
            <a:ext cx="4415790" cy="248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0" y="695324"/>
            <a:ext cx="12192000" cy="1938992"/>
          </a:xfrm>
          <a:prstGeom prst="rect">
            <a:avLst/>
          </a:prstGeom>
          <a:solidFill>
            <a:schemeClr val="bg2">
              <a:lumMod val="7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Главная проблема страны и мира – </a:t>
            </a:r>
            <a:br>
              <a:rPr lang="ru-RU" sz="2400" dirty="0"/>
            </a:br>
            <a:r>
              <a:rPr lang="ru-RU" sz="2400" dirty="0"/>
              <a:t>отсутствие типовых высокорентабельных проектов, </a:t>
            </a:r>
            <a:br>
              <a:rPr lang="ru-RU" sz="2400" dirty="0"/>
            </a:br>
            <a:r>
              <a:rPr lang="ru-RU" sz="2400" dirty="0"/>
              <a:t>генерирующих сверхстоимость</a:t>
            </a:r>
          </a:p>
          <a:p>
            <a:pPr algn="ctr"/>
            <a:endParaRPr lang="ru-RU" sz="2400" dirty="0"/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4011524" y="3410702"/>
            <a:ext cx="3524250" cy="1962150"/>
          </a:xfrm>
          <a:prstGeom prst="left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РАЗЛИЧАТЬ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1661"/>
          <a:stretch/>
        </p:blipFill>
        <p:spPr>
          <a:xfrm>
            <a:off x="7743825" y="2863060"/>
            <a:ext cx="4234821" cy="3741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141">
            <a:off x="6941486" y="2350506"/>
            <a:ext cx="2904111" cy="2867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986" y="3614981"/>
            <a:ext cx="3586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Псевдопроекты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Германа Грефа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8880" y="6045841"/>
            <a:ext cx="3624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C000"/>
                </a:solidFill>
              </a:rPr>
              <a:t>Проекты развития страны и мира</a:t>
            </a:r>
          </a:p>
        </p:txBody>
      </p:sp>
    </p:spTree>
    <p:extLst>
      <p:ext uri="{BB962C8B-B14F-4D97-AF65-F5344CB8AC3E}">
        <p14:creationId xmlns:p14="http://schemas.microsoft.com/office/powerpoint/2010/main" val="61302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2">
                  <a:tint val="96000"/>
                  <a:lumMod val="104000"/>
                  <a:alpha val="35000"/>
                </a:schemeClr>
              </a:gs>
              <a:gs pos="100000">
                <a:schemeClr val="accent2">
                  <a:shade val="84000"/>
                  <a:lumMod val="84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b="1" cap="none" dirty="0">
                <a:ln/>
                <a:solidFill>
                  <a:schemeClr val="tx1"/>
                </a:solidFill>
                <a:effectLst/>
              </a:rPr>
              <a:t>МЕТОД СКОРОСТНОГО ПРОЕКТИРОВАНИЯ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086101"/>
          </a:xfrm>
          <a:solidFill>
            <a:schemeClr val="accent2">
              <a:alpha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Разработанный под руководством В. Г. 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Грабина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 скоростного проектирования давал возможность создавать новые пушки в течение месяцев и даже недель </a:t>
            </a:r>
            <a:b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начала работ до образцов для испытаний, а совместная работа конструкторов </a:t>
            </a:r>
            <a:b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технологов — в кратчайшие сроки ставить пушки на валовое производство </a:t>
            </a:r>
            <a:b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небывалой экономией металла, энергии и трудозатрат.</a:t>
            </a:r>
          </a:p>
          <a:p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Объём выпуска пушек на горьковском заводе «Новое Сормово» </a:t>
            </a:r>
            <a:b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1941 г. – 546%, а в 1942 г. – 1294% к объёму 1940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20150" y="4405584"/>
            <a:ext cx="2122486" cy="1252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084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177</TotalTime>
  <Words>222</Words>
  <Application>Microsoft Office PowerPoint</Application>
  <PresentationFormat>Широкоэкранный</PresentationFormat>
  <Paragraphs>49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Сетка</vt:lpstr>
      <vt:lpstr>Русское  экономическое чудо   – как организовать?</vt:lpstr>
      <vt:lpstr>РУССКОЕ ЭКОНОМИЧЕСКОЕ ЧУДО </vt:lpstr>
      <vt:lpstr>Грядут Чёрные века…</vt:lpstr>
      <vt:lpstr>Чёрные века – вековая стагнация</vt:lpstr>
      <vt:lpstr>Презентация PowerPoint</vt:lpstr>
      <vt:lpstr>Беспроектье –  тотальное  сплошное  повсюдное </vt:lpstr>
      <vt:lpstr>Презентация PowerPoint</vt:lpstr>
      <vt:lpstr>Презентация PowerPoint</vt:lpstr>
      <vt:lpstr>МЕТОД СКОРОСТНОГО ПРОЕКТИРОВАНИЯ </vt:lpstr>
      <vt:lpstr>План работ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Русское  экономическое чудо   – как организовать?</dc:title>
  <dc:creator>Dmitry Panyukov</dc:creator>
  <cp:lastModifiedBy>viktor miloradov</cp:lastModifiedBy>
  <cp:revision>22</cp:revision>
  <dcterms:created xsi:type="dcterms:W3CDTF">2016-03-23T07:49:29Z</dcterms:created>
  <dcterms:modified xsi:type="dcterms:W3CDTF">2016-03-23T10:57:52Z</dcterms:modified>
</cp:coreProperties>
</file>