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276" r:id="rId2"/>
    <p:sldId id="278" r:id="rId3"/>
    <p:sldId id="279" r:id="rId4"/>
    <p:sldId id="261" r:id="rId5"/>
    <p:sldId id="262" r:id="rId6"/>
    <p:sldId id="275" r:id="rId7"/>
    <p:sldId id="277" r:id="rId8"/>
    <p:sldId id="282" r:id="rId9"/>
    <p:sldId id="284" r:id="rId10"/>
    <p:sldId id="283" r:id="rId11"/>
    <p:sldId id="285" r:id="rId12"/>
  </p:sldIdLst>
  <p:sldSz cx="9144000" cy="6858000" type="screen4x3"/>
  <p:notesSz cx="6797675" cy="9926638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3654" autoAdjust="0"/>
  </p:normalViewPr>
  <p:slideViewPr>
    <p:cSldViewPr>
      <p:cViewPr varScale="1">
        <p:scale>
          <a:sx n="115" d="100"/>
          <a:sy n="115" d="100"/>
        </p:scale>
        <p:origin x="-1338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7E42C63-1D4D-4ADC-A760-96490B0E063A}" type="datetimeFigureOut">
              <a:rPr lang="ru-RU" smtClean="0"/>
              <a:t>08.12.2015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20A0AD3-F20D-41E2-B3FD-9E0C0541C7C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1816203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312431-0E0A-4D09-8DB1-0397107FBE60}" type="datetimeFigureOut">
              <a:rPr lang="ru-RU" smtClean="0"/>
              <a:t>08.12.2015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73A920-6DB7-4525-9C6D-DCE7E0ACD36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470646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312431-0E0A-4D09-8DB1-0397107FBE60}" type="datetimeFigureOut">
              <a:rPr lang="ru-RU" smtClean="0"/>
              <a:t>08.12.2015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73A920-6DB7-4525-9C6D-DCE7E0ACD36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801395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312431-0E0A-4D09-8DB1-0397107FBE60}" type="datetimeFigureOut">
              <a:rPr lang="ru-RU" smtClean="0"/>
              <a:t>08.12.2015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73A920-6DB7-4525-9C6D-DCE7E0ACD36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743034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312431-0E0A-4D09-8DB1-0397107FBE60}" type="datetimeFigureOut">
              <a:rPr lang="ru-RU" smtClean="0"/>
              <a:t>08.12.2015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73A920-6DB7-4525-9C6D-DCE7E0ACD36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978574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312431-0E0A-4D09-8DB1-0397107FBE60}" type="datetimeFigureOut">
              <a:rPr lang="ru-RU" smtClean="0"/>
              <a:t>08.12.2015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73A920-6DB7-4525-9C6D-DCE7E0ACD36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059200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312431-0E0A-4D09-8DB1-0397107FBE60}" type="datetimeFigureOut">
              <a:rPr lang="ru-RU" smtClean="0"/>
              <a:t>08.12.2015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73A920-6DB7-4525-9C6D-DCE7E0ACD36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340825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312431-0E0A-4D09-8DB1-0397107FBE60}" type="datetimeFigureOut">
              <a:rPr lang="ru-RU" smtClean="0"/>
              <a:t>08.12.2015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73A920-6DB7-4525-9C6D-DCE7E0ACD36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384852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312431-0E0A-4D09-8DB1-0397107FBE60}" type="datetimeFigureOut">
              <a:rPr lang="ru-RU" smtClean="0"/>
              <a:t>08.12.2015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73A920-6DB7-4525-9C6D-DCE7E0ACD36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790677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312431-0E0A-4D09-8DB1-0397107FBE60}" type="datetimeFigureOut">
              <a:rPr lang="ru-RU" smtClean="0"/>
              <a:t>08.12.2015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73A920-6DB7-4525-9C6D-DCE7E0ACD36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20679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312431-0E0A-4D09-8DB1-0397107FBE60}" type="datetimeFigureOut">
              <a:rPr lang="ru-RU" smtClean="0"/>
              <a:t>08.12.2015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73A920-6DB7-4525-9C6D-DCE7E0ACD36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609197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312431-0E0A-4D09-8DB1-0397107FBE60}" type="datetimeFigureOut">
              <a:rPr lang="ru-RU" smtClean="0"/>
              <a:t>08.12.2015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73A920-6DB7-4525-9C6D-DCE7E0ACD36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649721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312431-0E0A-4D09-8DB1-0397107FBE60}" type="datetimeFigureOut">
              <a:rPr lang="ru-RU" smtClean="0"/>
              <a:t>08.12.2015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73A920-6DB7-4525-9C6D-DCE7E0ACD36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969594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openxmlformats.org/officeDocument/2006/relationships/image" Target="../media/image4.jpeg"/><Relationship Id="rId7" Type="http://schemas.openxmlformats.org/officeDocument/2006/relationships/image" Target="../media/image8.jpeg"/><Relationship Id="rId12" Type="http://schemas.openxmlformats.org/officeDocument/2006/relationships/image" Target="../media/image13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11" Type="http://schemas.openxmlformats.org/officeDocument/2006/relationships/image" Target="../media/image12.jpeg"/><Relationship Id="rId5" Type="http://schemas.openxmlformats.org/officeDocument/2006/relationships/image" Target="../media/image6.jpeg"/><Relationship Id="rId10" Type="http://schemas.openxmlformats.org/officeDocument/2006/relationships/image" Target="../media/image11.jpeg"/><Relationship Id="rId4" Type="http://schemas.openxmlformats.org/officeDocument/2006/relationships/image" Target="../media/image5.jpeg"/><Relationship Id="rId9" Type="http://schemas.openxmlformats.org/officeDocument/2006/relationships/image" Target="../media/image10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13" Type="http://schemas.openxmlformats.org/officeDocument/2006/relationships/image" Target="../media/image14.png"/><Relationship Id="rId3" Type="http://schemas.openxmlformats.org/officeDocument/2006/relationships/image" Target="../media/image4.jpeg"/><Relationship Id="rId7" Type="http://schemas.openxmlformats.org/officeDocument/2006/relationships/image" Target="../media/image8.jpeg"/><Relationship Id="rId12" Type="http://schemas.openxmlformats.org/officeDocument/2006/relationships/image" Target="../media/image13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11" Type="http://schemas.openxmlformats.org/officeDocument/2006/relationships/image" Target="../media/image12.jpeg"/><Relationship Id="rId5" Type="http://schemas.openxmlformats.org/officeDocument/2006/relationships/image" Target="../media/image6.jpeg"/><Relationship Id="rId10" Type="http://schemas.openxmlformats.org/officeDocument/2006/relationships/image" Target="../media/image11.jpeg"/><Relationship Id="rId4" Type="http://schemas.openxmlformats.org/officeDocument/2006/relationships/image" Target="../media/image5.jpeg"/><Relationship Id="rId9" Type="http://schemas.openxmlformats.org/officeDocument/2006/relationships/image" Target="../media/image10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jpeg"/><Relationship Id="rId5" Type="http://schemas.openxmlformats.org/officeDocument/2006/relationships/image" Target="../media/image21.jpeg"/><Relationship Id="rId4" Type="http://schemas.openxmlformats.org/officeDocument/2006/relationships/image" Target="../media/image2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jpeg"/><Relationship Id="rId13" Type="http://schemas.openxmlformats.org/officeDocument/2006/relationships/image" Target="../media/image39.jpeg"/><Relationship Id="rId18" Type="http://schemas.openxmlformats.org/officeDocument/2006/relationships/image" Target="../media/image44.jpeg"/><Relationship Id="rId26" Type="http://schemas.openxmlformats.org/officeDocument/2006/relationships/image" Target="../media/image52.jpeg"/><Relationship Id="rId3" Type="http://schemas.openxmlformats.org/officeDocument/2006/relationships/image" Target="../media/image29.png"/><Relationship Id="rId21" Type="http://schemas.openxmlformats.org/officeDocument/2006/relationships/image" Target="../media/image47.jpeg"/><Relationship Id="rId7" Type="http://schemas.openxmlformats.org/officeDocument/2006/relationships/image" Target="../media/image33.jpeg"/><Relationship Id="rId12" Type="http://schemas.openxmlformats.org/officeDocument/2006/relationships/image" Target="../media/image38.jpeg"/><Relationship Id="rId17" Type="http://schemas.openxmlformats.org/officeDocument/2006/relationships/image" Target="../media/image43.jpeg"/><Relationship Id="rId25" Type="http://schemas.openxmlformats.org/officeDocument/2006/relationships/image" Target="../media/image51.jpeg"/><Relationship Id="rId2" Type="http://schemas.openxmlformats.org/officeDocument/2006/relationships/image" Target="../media/image28.jpeg"/><Relationship Id="rId16" Type="http://schemas.openxmlformats.org/officeDocument/2006/relationships/image" Target="../media/image42.jpeg"/><Relationship Id="rId20" Type="http://schemas.openxmlformats.org/officeDocument/2006/relationships/image" Target="../media/image46.jpeg"/><Relationship Id="rId29" Type="http://schemas.openxmlformats.org/officeDocument/2006/relationships/image" Target="../media/image5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jpeg"/><Relationship Id="rId11" Type="http://schemas.openxmlformats.org/officeDocument/2006/relationships/image" Target="../media/image37.jpeg"/><Relationship Id="rId24" Type="http://schemas.openxmlformats.org/officeDocument/2006/relationships/image" Target="../media/image50.jpeg"/><Relationship Id="rId5" Type="http://schemas.openxmlformats.org/officeDocument/2006/relationships/image" Target="../media/image31.jpeg"/><Relationship Id="rId15" Type="http://schemas.openxmlformats.org/officeDocument/2006/relationships/image" Target="../media/image41.jpeg"/><Relationship Id="rId23" Type="http://schemas.openxmlformats.org/officeDocument/2006/relationships/image" Target="../media/image49.jpeg"/><Relationship Id="rId28" Type="http://schemas.openxmlformats.org/officeDocument/2006/relationships/image" Target="../media/image54.jpeg"/><Relationship Id="rId10" Type="http://schemas.openxmlformats.org/officeDocument/2006/relationships/image" Target="../media/image36.jpeg"/><Relationship Id="rId19" Type="http://schemas.openxmlformats.org/officeDocument/2006/relationships/image" Target="../media/image45.jpeg"/><Relationship Id="rId4" Type="http://schemas.openxmlformats.org/officeDocument/2006/relationships/image" Target="../media/image30.jpeg"/><Relationship Id="rId9" Type="http://schemas.openxmlformats.org/officeDocument/2006/relationships/image" Target="../media/image35.jpeg"/><Relationship Id="rId14" Type="http://schemas.openxmlformats.org/officeDocument/2006/relationships/image" Target="../media/image40.jpeg"/><Relationship Id="rId22" Type="http://schemas.openxmlformats.org/officeDocument/2006/relationships/image" Target="../media/image48.jpeg"/><Relationship Id="rId27" Type="http://schemas.openxmlformats.org/officeDocument/2006/relationships/image" Target="../media/image53.jpeg"/><Relationship Id="rId30" Type="http://schemas.openxmlformats.org/officeDocument/2006/relationships/image" Target="../media/image56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76672"/>
            <a:ext cx="9144000" cy="6381328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1043608" y="2242607"/>
            <a:ext cx="7272808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b="1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</a:t>
            </a:r>
            <a:r>
              <a:rPr lang="ru-RU" sz="4000" i="1" dirty="0">
                <a:solidFill>
                  <a:schemeClr val="tx2">
                    <a:lumMod val="50000"/>
                  </a:schemeClr>
                </a:solidFill>
              </a:rPr>
              <a:t>Российский бизнес: стратегия развития в контексте </a:t>
            </a:r>
            <a:r>
              <a:rPr lang="ru-RU" sz="4000" i="1" dirty="0" err="1">
                <a:solidFill>
                  <a:schemeClr val="tx2">
                    <a:lumMod val="50000"/>
                  </a:schemeClr>
                </a:solidFill>
              </a:rPr>
              <a:t>импортозамещения</a:t>
            </a:r>
            <a:r>
              <a:rPr lang="ru-RU" sz="4000" i="1" dirty="0">
                <a:solidFill>
                  <a:schemeClr val="tx2">
                    <a:lumMod val="50000"/>
                  </a:schemeClr>
                </a:solidFill>
              </a:rPr>
              <a:t> и в условиях неблагоприятной внешней среды</a:t>
            </a:r>
            <a:r>
              <a:rPr lang="ru-RU" sz="4000" b="1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»</a:t>
            </a:r>
            <a:endParaRPr lang="ru-RU" sz="3200" b="1" dirty="0">
              <a:solidFill>
                <a:schemeClr val="tx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6759806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4067944" y="2130711"/>
            <a:ext cx="2160240" cy="442506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$</a:t>
            </a:r>
            <a:r>
              <a:rPr lang="ru-RU" sz="2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2,806 млрд</a:t>
            </a:r>
            <a:endParaRPr lang="ru-RU" sz="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899592" y="1242729"/>
            <a:ext cx="5512049" cy="442075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Прямые иностранные инвестиции</a:t>
            </a:r>
            <a:endParaRPr lang="ru-RU" sz="2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904564" y="2131140"/>
            <a:ext cx="3024336" cy="442076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Россия</a:t>
            </a:r>
            <a:endParaRPr lang="ru-RU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899592" y="2687651"/>
            <a:ext cx="3024336" cy="442076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Казахстан</a:t>
            </a:r>
            <a:endParaRPr lang="ru-RU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6300192" y="2129928"/>
            <a:ext cx="2160240" cy="442506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-46,1%</a:t>
            </a:r>
            <a:endParaRPr lang="ru-RU" sz="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4067944" y="2687221"/>
            <a:ext cx="2160240" cy="442506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$</a:t>
            </a:r>
            <a:r>
              <a:rPr lang="ru-RU" sz="2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2,509 млрд</a:t>
            </a:r>
            <a:endParaRPr lang="ru-RU" sz="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6300192" y="2686438"/>
            <a:ext cx="2160240" cy="442506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+258%</a:t>
            </a:r>
            <a:endParaRPr lang="ru-RU" sz="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899592" y="3274956"/>
            <a:ext cx="3024336" cy="442076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Босния и Герцеговина</a:t>
            </a:r>
            <a:endParaRPr lang="ru-RU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4067944" y="3274526"/>
            <a:ext cx="2160240" cy="442506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$</a:t>
            </a:r>
            <a:r>
              <a:rPr lang="ru-RU" sz="2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2,803 млрд</a:t>
            </a:r>
            <a:endParaRPr lang="ru-RU" sz="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6300192" y="3273743"/>
            <a:ext cx="2160240" cy="442506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+229%</a:t>
            </a:r>
            <a:endParaRPr lang="ru-RU" sz="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899592" y="3851020"/>
            <a:ext cx="3024336" cy="442076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Индия</a:t>
            </a:r>
            <a:endParaRPr lang="ru-RU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4067944" y="3850590"/>
            <a:ext cx="2160240" cy="442506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$</a:t>
            </a:r>
            <a:r>
              <a:rPr lang="ru-RU" sz="2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30,59 млрд</a:t>
            </a:r>
            <a:endParaRPr lang="ru-RU" sz="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6300192" y="3849807"/>
            <a:ext cx="2160240" cy="442506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+149%</a:t>
            </a:r>
            <a:endParaRPr lang="ru-RU" sz="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639763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750"/>
                            </p:stCondLst>
                            <p:childTnLst>
                              <p:par>
                                <p:cTn id="1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250"/>
                            </p:stCondLst>
                            <p:childTnLst>
                              <p:par>
                                <p:cTn id="2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750"/>
                            </p:stCondLst>
                            <p:childTnLst>
                              <p:par>
                                <p:cTn id="2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3250"/>
                            </p:stCondLst>
                            <p:childTnLst>
                              <p:par>
                                <p:cTn id="3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3750"/>
                            </p:stCondLst>
                            <p:childTnLst>
                              <p:par>
                                <p:cTn id="4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4500"/>
                            </p:stCondLst>
                            <p:childTnLst>
                              <p:par>
                                <p:cTn id="4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5000"/>
                            </p:stCondLst>
                            <p:childTnLst>
                              <p:par>
                                <p:cTn id="5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5500"/>
                            </p:stCondLst>
                            <p:childTnLst>
                              <p:par>
                                <p:cTn id="5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6250"/>
                            </p:stCondLst>
                            <p:childTnLst>
                              <p:par>
                                <p:cTn id="6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6750"/>
                            </p:stCondLst>
                            <p:childTnLst>
                              <p:par>
                                <p:cTn id="6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76672"/>
            <a:ext cx="9144000" cy="6381328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1043608" y="3030051"/>
            <a:ext cx="727280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800" b="1" dirty="0" smtClean="0">
                <a:solidFill>
                  <a:schemeClr val="tx2">
                    <a:lumMod val="50000"/>
                  </a:schemeClr>
                </a:solidFill>
              </a:rPr>
              <a:t>Спасибо за внимание!</a:t>
            </a:r>
            <a:endParaRPr lang="ru-RU" sz="4000" b="1" dirty="0">
              <a:solidFill>
                <a:schemeClr val="tx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17725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Users\somov\Desktop\карта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268760"/>
            <a:ext cx="8083391" cy="46215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Прямоугольник 10"/>
          <p:cNvSpPr/>
          <p:nvPr/>
        </p:nvSpPr>
        <p:spPr>
          <a:xfrm>
            <a:off x="971600" y="836712"/>
            <a:ext cx="727280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tx2">
                    <a:lumMod val="50000"/>
                  </a:schemeClr>
                </a:solidFill>
              </a:rPr>
              <a:t>Основные направления импорта товаров в РФ</a:t>
            </a:r>
            <a:endParaRPr lang="ru-RU" b="1" dirty="0">
              <a:solidFill>
                <a:schemeClr val="tx2">
                  <a:lumMod val="50000"/>
                </a:schemeClr>
              </a:solidFill>
            </a:endParaRPr>
          </a:p>
        </p:txBody>
      </p:sp>
      <p:grpSp>
        <p:nvGrpSpPr>
          <p:cNvPr id="4" name="Группа 3"/>
          <p:cNvGrpSpPr/>
          <p:nvPr/>
        </p:nvGrpSpPr>
        <p:grpSpPr>
          <a:xfrm>
            <a:off x="4277415" y="3280401"/>
            <a:ext cx="884281" cy="1141138"/>
            <a:chOff x="4855551" y="2924944"/>
            <a:chExt cx="884281" cy="1141138"/>
          </a:xfrm>
        </p:grpSpPr>
        <p:pic>
          <p:nvPicPr>
            <p:cNvPr id="7" name="Рисунок 6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60032" y="2924944"/>
              <a:ext cx="879799" cy="879799"/>
            </a:xfrm>
            <a:prstGeom prst="rect">
              <a:avLst/>
            </a:prstGeom>
          </p:spPr>
        </p:pic>
        <p:sp>
          <p:nvSpPr>
            <p:cNvPr id="12" name="Прямоугольник 11"/>
            <p:cNvSpPr/>
            <p:nvPr/>
          </p:nvSpPr>
          <p:spPr>
            <a:xfrm>
              <a:off x="4855551" y="3804743"/>
              <a:ext cx="884281" cy="261339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ru-RU" sz="900" dirty="0" smtClean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Электроника</a:t>
              </a:r>
              <a:endParaRPr lang="ru-RU" sz="1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3" name="Группа 2"/>
          <p:cNvGrpSpPr/>
          <p:nvPr/>
        </p:nvGrpSpPr>
        <p:grpSpPr>
          <a:xfrm>
            <a:off x="3057760" y="3272088"/>
            <a:ext cx="879800" cy="1140303"/>
            <a:chOff x="3853989" y="2916631"/>
            <a:chExt cx="879800" cy="1140303"/>
          </a:xfrm>
        </p:grpSpPr>
        <p:pic>
          <p:nvPicPr>
            <p:cNvPr id="14" name="Рисунок 13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853990" y="2916631"/>
              <a:ext cx="879799" cy="879799"/>
            </a:xfrm>
            <a:prstGeom prst="rect">
              <a:avLst/>
            </a:prstGeom>
          </p:spPr>
        </p:pic>
        <p:sp>
          <p:nvSpPr>
            <p:cNvPr id="15" name="Прямоугольник 14"/>
            <p:cNvSpPr/>
            <p:nvPr/>
          </p:nvSpPr>
          <p:spPr>
            <a:xfrm>
              <a:off x="3853989" y="3795595"/>
              <a:ext cx="879799" cy="261339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ru-RU" sz="900" dirty="0" smtClean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Станки</a:t>
              </a:r>
              <a:endParaRPr lang="ru-RU" sz="1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6" name="Группа 5"/>
          <p:cNvGrpSpPr/>
          <p:nvPr/>
        </p:nvGrpSpPr>
        <p:grpSpPr>
          <a:xfrm>
            <a:off x="5468027" y="3280401"/>
            <a:ext cx="902101" cy="1140303"/>
            <a:chOff x="5830139" y="2924944"/>
            <a:chExt cx="902101" cy="1140303"/>
          </a:xfrm>
        </p:grpSpPr>
        <p:pic>
          <p:nvPicPr>
            <p:cNvPr id="16" name="Рисунок 15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833035" y="2924944"/>
              <a:ext cx="899205" cy="899205"/>
            </a:xfrm>
            <a:prstGeom prst="rect">
              <a:avLst/>
            </a:prstGeom>
          </p:spPr>
        </p:pic>
        <p:sp>
          <p:nvSpPr>
            <p:cNvPr id="17" name="Прямоугольник 16"/>
            <p:cNvSpPr/>
            <p:nvPr/>
          </p:nvSpPr>
          <p:spPr>
            <a:xfrm>
              <a:off x="5830139" y="3803908"/>
              <a:ext cx="902101" cy="261339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ru-RU" sz="900" dirty="0" smtClean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Автомобили</a:t>
              </a:r>
              <a:endParaRPr lang="ru-RU" sz="1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2" name="Группа 1"/>
          <p:cNvGrpSpPr/>
          <p:nvPr/>
        </p:nvGrpSpPr>
        <p:grpSpPr>
          <a:xfrm>
            <a:off x="1763688" y="3272923"/>
            <a:ext cx="917804" cy="1140303"/>
            <a:chOff x="2845880" y="2917466"/>
            <a:chExt cx="917804" cy="1140303"/>
          </a:xfrm>
        </p:grpSpPr>
        <p:pic>
          <p:nvPicPr>
            <p:cNvPr id="20" name="Рисунок 19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48150" y="2917466"/>
              <a:ext cx="915533" cy="915533"/>
            </a:xfrm>
            <a:prstGeom prst="rect">
              <a:avLst/>
            </a:prstGeom>
          </p:spPr>
        </p:pic>
        <p:sp>
          <p:nvSpPr>
            <p:cNvPr id="21" name="Прямоугольник 20"/>
            <p:cNvSpPr/>
            <p:nvPr/>
          </p:nvSpPr>
          <p:spPr>
            <a:xfrm>
              <a:off x="2845880" y="3796430"/>
              <a:ext cx="917804" cy="261339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ru-RU" sz="900" dirty="0" smtClean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Техника</a:t>
              </a:r>
              <a:endParaRPr lang="ru-RU" sz="1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8" name="Группа 7"/>
          <p:cNvGrpSpPr/>
          <p:nvPr/>
        </p:nvGrpSpPr>
        <p:grpSpPr>
          <a:xfrm>
            <a:off x="6666456" y="3287835"/>
            <a:ext cx="919875" cy="1132869"/>
            <a:chOff x="2843808" y="4149395"/>
            <a:chExt cx="919875" cy="1132869"/>
          </a:xfrm>
        </p:grpSpPr>
        <p:pic>
          <p:nvPicPr>
            <p:cNvPr id="18" name="Рисунок 17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48150" y="4149395"/>
              <a:ext cx="915533" cy="915533"/>
            </a:xfrm>
            <a:prstGeom prst="rect">
              <a:avLst/>
            </a:prstGeom>
          </p:spPr>
        </p:pic>
        <p:sp>
          <p:nvSpPr>
            <p:cNvPr id="22" name="Прямоугольник 21"/>
            <p:cNvSpPr/>
            <p:nvPr/>
          </p:nvSpPr>
          <p:spPr>
            <a:xfrm>
              <a:off x="2843808" y="5020925"/>
              <a:ext cx="919875" cy="261339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ru-RU" sz="900" dirty="0" smtClean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Удобрения</a:t>
              </a:r>
              <a:endParaRPr lang="ru-RU" sz="1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9" name="Группа 8"/>
          <p:cNvGrpSpPr/>
          <p:nvPr/>
        </p:nvGrpSpPr>
        <p:grpSpPr>
          <a:xfrm>
            <a:off x="1763688" y="4653830"/>
            <a:ext cx="879801" cy="1123914"/>
            <a:chOff x="3853989" y="4149395"/>
            <a:chExt cx="879801" cy="1123914"/>
          </a:xfrm>
        </p:grpSpPr>
        <p:pic>
          <p:nvPicPr>
            <p:cNvPr id="19" name="Рисунок 18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853989" y="4149395"/>
              <a:ext cx="879800" cy="914012"/>
            </a:xfrm>
            <a:prstGeom prst="rect">
              <a:avLst/>
            </a:prstGeom>
          </p:spPr>
        </p:pic>
        <p:sp>
          <p:nvSpPr>
            <p:cNvPr id="23" name="Прямоугольник 22"/>
            <p:cNvSpPr/>
            <p:nvPr/>
          </p:nvSpPr>
          <p:spPr>
            <a:xfrm>
              <a:off x="3853990" y="5011970"/>
              <a:ext cx="879800" cy="261339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ru-RU" sz="900" dirty="0" smtClean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Продукты</a:t>
              </a:r>
              <a:endParaRPr lang="ru-RU" sz="1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0" name="Группа 9"/>
          <p:cNvGrpSpPr/>
          <p:nvPr/>
        </p:nvGrpSpPr>
        <p:grpSpPr>
          <a:xfrm>
            <a:off x="3057759" y="4670365"/>
            <a:ext cx="879800" cy="1125434"/>
            <a:chOff x="4860032" y="4146403"/>
            <a:chExt cx="879800" cy="1125434"/>
          </a:xfrm>
        </p:grpSpPr>
        <p:pic>
          <p:nvPicPr>
            <p:cNvPr id="1026" name="Picture 2" descr="C:\Users\somov\Desktop\images.jpg"/>
            <p:cNvPicPr>
              <a:picLocks noChangeAspect="1" noChangeArrowheads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60032" y="4146403"/>
              <a:ext cx="879800" cy="86409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6" name="Прямоугольник 25"/>
            <p:cNvSpPr/>
            <p:nvPr/>
          </p:nvSpPr>
          <p:spPr>
            <a:xfrm>
              <a:off x="4860032" y="5010498"/>
              <a:ext cx="879800" cy="261339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ru-RU" sz="900" dirty="0" smtClean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Текстиль</a:t>
              </a:r>
              <a:endParaRPr lang="ru-RU" sz="1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28" name="Группа 27"/>
          <p:cNvGrpSpPr/>
          <p:nvPr/>
        </p:nvGrpSpPr>
        <p:grpSpPr>
          <a:xfrm>
            <a:off x="4261323" y="4670365"/>
            <a:ext cx="900372" cy="1128692"/>
            <a:chOff x="5831868" y="4153572"/>
            <a:chExt cx="900372" cy="1128692"/>
          </a:xfrm>
        </p:grpSpPr>
        <p:pic>
          <p:nvPicPr>
            <p:cNvPr id="1027" name="Picture 3" descr="C:\Users\somov\Desktop\njgkbdj.jpg"/>
            <p:cNvPicPr>
              <a:picLocks noChangeAspect="1" noChangeArrowheads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833035" y="4153572"/>
              <a:ext cx="899205" cy="89920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7" name="Прямоугольник 26"/>
            <p:cNvSpPr/>
            <p:nvPr/>
          </p:nvSpPr>
          <p:spPr>
            <a:xfrm>
              <a:off x="5831868" y="5008744"/>
              <a:ext cx="900372" cy="273520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ru-RU" sz="900" dirty="0" smtClean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Топливо</a:t>
              </a:r>
              <a:endParaRPr lang="ru-RU" sz="9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3" name="Группа 12"/>
          <p:cNvGrpSpPr/>
          <p:nvPr/>
        </p:nvGrpSpPr>
        <p:grpSpPr>
          <a:xfrm>
            <a:off x="6666455" y="4678486"/>
            <a:ext cx="919876" cy="1126778"/>
            <a:chOff x="1252197" y="4456371"/>
            <a:chExt cx="919876" cy="1126778"/>
          </a:xfrm>
        </p:grpSpPr>
        <p:pic>
          <p:nvPicPr>
            <p:cNvPr id="2052" name="Picture 4" descr="C:\Users\somov\Desktop\skin.jpg"/>
            <p:cNvPicPr>
              <a:picLocks noChangeAspect="1" noChangeArrowheads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52197" y="4456371"/>
              <a:ext cx="919875" cy="87153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3" name="Прямоугольник 32"/>
            <p:cNvSpPr/>
            <p:nvPr/>
          </p:nvSpPr>
          <p:spPr>
            <a:xfrm>
              <a:off x="1252198" y="5321810"/>
              <a:ext cx="919875" cy="261339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ru-RU" sz="900" dirty="0" smtClean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Кожа</a:t>
              </a:r>
              <a:endParaRPr lang="ru-RU" sz="1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29" name="Группа 28"/>
          <p:cNvGrpSpPr/>
          <p:nvPr/>
        </p:nvGrpSpPr>
        <p:grpSpPr>
          <a:xfrm>
            <a:off x="5460587" y="4678486"/>
            <a:ext cx="919875" cy="1123444"/>
            <a:chOff x="1260131" y="3079950"/>
            <a:chExt cx="919875" cy="1123444"/>
          </a:xfrm>
        </p:grpSpPr>
        <p:pic>
          <p:nvPicPr>
            <p:cNvPr id="2051" name="Picture 3" descr="C:\Users\somov\Desktop\matal.jpg"/>
            <p:cNvPicPr>
              <a:picLocks noChangeAspect="1" noChangeArrowheads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60131" y="3079950"/>
              <a:ext cx="911942" cy="91194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4" name="Прямоугольник 33"/>
            <p:cNvSpPr/>
            <p:nvPr/>
          </p:nvSpPr>
          <p:spPr>
            <a:xfrm>
              <a:off x="1260131" y="3942055"/>
              <a:ext cx="919875" cy="261339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ru-RU" sz="900" dirty="0" smtClean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Металлы</a:t>
              </a:r>
              <a:endParaRPr lang="ru-RU" sz="1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304791730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3000"/>
                            </p:stCondLst>
                            <p:childTnLst>
                              <p:par>
                                <p:cTn id="4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3500"/>
                            </p:stCondLst>
                            <p:childTnLst>
                              <p:par>
                                <p:cTn id="4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4000"/>
                            </p:stCondLst>
                            <p:childTnLst>
                              <p:par>
                                <p:cTn id="5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4500"/>
                            </p:stCondLst>
                            <p:childTnLst>
                              <p:par>
                                <p:cTn id="5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Users\somov\Desktop\карта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268760"/>
            <a:ext cx="8083391" cy="46215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Прямоугольник 10"/>
          <p:cNvSpPr/>
          <p:nvPr/>
        </p:nvSpPr>
        <p:spPr>
          <a:xfrm>
            <a:off x="971600" y="836712"/>
            <a:ext cx="727280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tx2">
                    <a:lumMod val="50000"/>
                  </a:schemeClr>
                </a:solidFill>
              </a:rPr>
              <a:t>Проблемные отрасли </a:t>
            </a:r>
            <a:endParaRPr lang="ru-RU" b="1" dirty="0">
              <a:solidFill>
                <a:schemeClr val="tx2">
                  <a:lumMod val="50000"/>
                </a:schemeClr>
              </a:solidFill>
            </a:endParaRPr>
          </a:p>
        </p:txBody>
      </p:sp>
      <p:grpSp>
        <p:nvGrpSpPr>
          <p:cNvPr id="4" name="Группа 3"/>
          <p:cNvGrpSpPr/>
          <p:nvPr/>
        </p:nvGrpSpPr>
        <p:grpSpPr>
          <a:xfrm>
            <a:off x="4277415" y="3280401"/>
            <a:ext cx="884281" cy="1141138"/>
            <a:chOff x="4855551" y="2924944"/>
            <a:chExt cx="884281" cy="1141138"/>
          </a:xfrm>
        </p:grpSpPr>
        <p:pic>
          <p:nvPicPr>
            <p:cNvPr id="7" name="Рисунок 6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60032" y="2924944"/>
              <a:ext cx="879799" cy="879799"/>
            </a:xfrm>
            <a:prstGeom prst="rect">
              <a:avLst/>
            </a:prstGeom>
          </p:spPr>
        </p:pic>
        <p:sp>
          <p:nvSpPr>
            <p:cNvPr id="12" name="Прямоугольник 11"/>
            <p:cNvSpPr/>
            <p:nvPr/>
          </p:nvSpPr>
          <p:spPr>
            <a:xfrm>
              <a:off x="4855551" y="3804743"/>
              <a:ext cx="884281" cy="261339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ru-RU" sz="900" dirty="0" smtClean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Электроника</a:t>
              </a:r>
              <a:endParaRPr lang="ru-RU" sz="1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3" name="Группа 2"/>
          <p:cNvGrpSpPr/>
          <p:nvPr/>
        </p:nvGrpSpPr>
        <p:grpSpPr>
          <a:xfrm>
            <a:off x="3057760" y="3272088"/>
            <a:ext cx="879800" cy="1140303"/>
            <a:chOff x="3853989" y="2916631"/>
            <a:chExt cx="879800" cy="1140303"/>
          </a:xfrm>
        </p:grpSpPr>
        <p:pic>
          <p:nvPicPr>
            <p:cNvPr id="14" name="Рисунок 13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853990" y="2916631"/>
              <a:ext cx="879799" cy="879799"/>
            </a:xfrm>
            <a:prstGeom prst="rect">
              <a:avLst/>
            </a:prstGeom>
          </p:spPr>
        </p:pic>
        <p:sp>
          <p:nvSpPr>
            <p:cNvPr id="15" name="Прямоугольник 14"/>
            <p:cNvSpPr/>
            <p:nvPr/>
          </p:nvSpPr>
          <p:spPr>
            <a:xfrm>
              <a:off x="3853989" y="3795595"/>
              <a:ext cx="879799" cy="261339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ru-RU" sz="900" dirty="0" smtClean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Станки</a:t>
              </a:r>
              <a:endParaRPr lang="ru-RU" sz="1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6" name="Группа 5"/>
          <p:cNvGrpSpPr/>
          <p:nvPr/>
        </p:nvGrpSpPr>
        <p:grpSpPr>
          <a:xfrm>
            <a:off x="5468027" y="3280401"/>
            <a:ext cx="902101" cy="1140303"/>
            <a:chOff x="5830139" y="2924944"/>
            <a:chExt cx="902101" cy="1140303"/>
          </a:xfrm>
        </p:grpSpPr>
        <p:pic>
          <p:nvPicPr>
            <p:cNvPr id="16" name="Рисунок 15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833035" y="2924944"/>
              <a:ext cx="899205" cy="899205"/>
            </a:xfrm>
            <a:prstGeom prst="rect">
              <a:avLst/>
            </a:prstGeom>
          </p:spPr>
        </p:pic>
        <p:sp>
          <p:nvSpPr>
            <p:cNvPr id="17" name="Прямоугольник 16"/>
            <p:cNvSpPr/>
            <p:nvPr/>
          </p:nvSpPr>
          <p:spPr>
            <a:xfrm>
              <a:off x="5830139" y="3803908"/>
              <a:ext cx="902101" cy="261339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ru-RU" sz="900" dirty="0" smtClean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Автомобили</a:t>
              </a:r>
              <a:endParaRPr lang="ru-RU" sz="1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2" name="Группа 1"/>
          <p:cNvGrpSpPr/>
          <p:nvPr/>
        </p:nvGrpSpPr>
        <p:grpSpPr>
          <a:xfrm>
            <a:off x="1763688" y="3272923"/>
            <a:ext cx="917804" cy="1140303"/>
            <a:chOff x="2845880" y="2917466"/>
            <a:chExt cx="917804" cy="1140303"/>
          </a:xfrm>
        </p:grpSpPr>
        <p:pic>
          <p:nvPicPr>
            <p:cNvPr id="20" name="Рисунок 19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48150" y="2917466"/>
              <a:ext cx="915533" cy="915533"/>
            </a:xfrm>
            <a:prstGeom prst="rect">
              <a:avLst/>
            </a:prstGeom>
          </p:spPr>
        </p:pic>
        <p:sp>
          <p:nvSpPr>
            <p:cNvPr id="21" name="Прямоугольник 20"/>
            <p:cNvSpPr/>
            <p:nvPr/>
          </p:nvSpPr>
          <p:spPr>
            <a:xfrm>
              <a:off x="2845880" y="3796430"/>
              <a:ext cx="917804" cy="261339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ru-RU" sz="900" dirty="0" smtClean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Техника</a:t>
              </a:r>
              <a:endParaRPr lang="ru-RU" sz="1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8" name="Группа 7"/>
          <p:cNvGrpSpPr/>
          <p:nvPr/>
        </p:nvGrpSpPr>
        <p:grpSpPr>
          <a:xfrm>
            <a:off x="6666456" y="3287835"/>
            <a:ext cx="919875" cy="1132869"/>
            <a:chOff x="2843808" y="4149395"/>
            <a:chExt cx="919875" cy="1132869"/>
          </a:xfrm>
        </p:grpSpPr>
        <p:pic>
          <p:nvPicPr>
            <p:cNvPr id="18" name="Рисунок 17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48150" y="4149395"/>
              <a:ext cx="915533" cy="915533"/>
            </a:xfrm>
            <a:prstGeom prst="rect">
              <a:avLst/>
            </a:prstGeom>
          </p:spPr>
        </p:pic>
        <p:sp>
          <p:nvSpPr>
            <p:cNvPr id="22" name="Прямоугольник 21"/>
            <p:cNvSpPr/>
            <p:nvPr/>
          </p:nvSpPr>
          <p:spPr>
            <a:xfrm>
              <a:off x="2843808" y="5020925"/>
              <a:ext cx="919875" cy="261339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ru-RU" sz="900" dirty="0" smtClean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Удобрения</a:t>
              </a:r>
              <a:endParaRPr lang="ru-RU" sz="1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9" name="Группа 8"/>
          <p:cNvGrpSpPr/>
          <p:nvPr/>
        </p:nvGrpSpPr>
        <p:grpSpPr>
          <a:xfrm>
            <a:off x="1763688" y="4653830"/>
            <a:ext cx="879801" cy="1123914"/>
            <a:chOff x="3853989" y="4149395"/>
            <a:chExt cx="879801" cy="1123914"/>
          </a:xfrm>
        </p:grpSpPr>
        <p:pic>
          <p:nvPicPr>
            <p:cNvPr id="19" name="Рисунок 18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853989" y="4149395"/>
              <a:ext cx="879800" cy="914012"/>
            </a:xfrm>
            <a:prstGeom prst="rect">
              <a:avLst/>
            </a:prstGeom>
          </p:spPr>
        </p:pic>
        <p:sp>
          <p:nvSpPr>
            <p:cNvPr id="23" name="Прямоугольник 22"/>
            <p:cNvSpPr/>
            <p:nvPr/>
          </p:nvSpPr>
          <p:spPr>
            <a:xfrm>
              <a:off x="3853990" y="5011970"/>
              <a:ext cx="879800" cy="261339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ru-RU" sz="900" dirty="0" smtClean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Продукты</a:t>
              </a:r>
              <a:endParaRPr lang="ru-RU" sz="1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0" name="Группа 9"/>
          <p:cNvGrpSpPr/>
          <p:nvPr/>
        </p:nvGrpSpPr>
        <p:grpSpPr>
          <a:xfrm>
            <a:off x="3057759" y="4670365"/>
            <a:ext cx="879800" cy="1125434"/>
            <a:chOff x="4860032" y="4146403"/>
            <a:chExt cx="879800" cy="1125434"/>
          </a:xfrm>
        </p:grpSpPr>
        <p:pic>
          <p:nvPicPr>
            <p:cNvPr id="1026" name="Picture 2" descr="C:\Users\somov\Desktop\images.jpg"/>
            <p:cNvPicPr>
              <a:picLocks noChangeAspect="1" noChangeArrowheads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60032" y="4146403"/>
              <a:ext cx="879800" cy="86409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6" name="Прямоугольник 25"/>
            <p:cNvSpPr/>
            <p:nvPr/>
          </p:nvSpPr>
          <p:spPr>
            <a:xfrm>
              <a:off x="4860032" y="5010498"/>
              <a:ext cx="879800" cy="261339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ru-RU" sz="900" dirty="0" smtClean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Текстиль</a:t>
              </a:r>
              <a:endParaRPr lang="ru-RU" sz="1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28" name="Группа 27"/>
          <p:cNvGrpSpPr/>
          <p:nvPr/>
        </p:nvGrpSpPr>
        <p:grpSpPr>
          <a:xfrm>
            <a:off x="4261323" y="4670365"/>
            <a:ext cx="900372" cy="1128692"/>
            <a:chOff x="5831868" y="4153572"/>
            <a:chExt cx="900372" cy="1128692"/>
          </a:xfrm>
        </p:grpSpPr>
        <p:pic>
          <p:nvPicPr>
            <p:cNvPr id="1027" name="Picture 3" descr="C:\Users\somov\Desktop\njgkbdj.jpg"/>
            <p:cNvPicPr>
              <a:picLocks noChangeAspect="1" noChangeArrowheads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833035" y="4153572"/>
              <a:ext cx="899205" cy="89920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7" name="Прямоугольник 26"/>
            <p:cNvSpPr/>
            <p:nvPr/>
          </p:nvSpPr>
          <p:spPr>
            <a:xfrm>
              <a:off x="5831868" y="5008744"/>
              <a:ext cx="900372" cy="273520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ru-RU" sz="900" dirty="0" smtClean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Топливо</a:t>
              </a:r>
              <a:endParaRPr lang="ru-RU" sz="9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3" name="Группа 12"/>
          <p:cNvGrpSpPr/>
          <p:nvPr/>
        </p:nvGrpSpPr>
        <p:grpSpPr>
          <a:xfrm>
            <a:off x="6666455" y="4678486"/>
            <a:ext cx="919876" cy="1126778"/>
            <a:chOff x="1252197" y="4456371"/>
            <a:chExt cx="919876" cy="1126778"/>
          </a:xfrm>
        </p:grpSpPr>
        <p:pic>
          <p:nvPicPr>
            <p:cNvPr id="2052" name="Picture 4" descr="C:\Users\somov\Desktop\skin.jpg"/>
            <p:cNvPicPr>
              <a:picLocks noChangeAspect="1" noChangeArrowheads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52197" y="4456371"/>
              <a:ext cx="919875" cy="87153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3" name="Прямоугольник 32"/>
            <p:cNvSpPr/>
            <p:nvPr/>
          </p:nvSpPr>
          <p:spPr>
            <a:xfrm>
              <a:off x="1252198" y="5321810"/>
              <a:ext cx="919875" cy="261339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ru-RU" sz="900" dirty="0" smtClean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Кожа</a:t>
              </a:r>
              <a:endParaRPr lang="ru-RU" sz="1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29" name="Группа 28"/>
          <p:cNvGrpSpPr/>
          <p:nvPr/>
        </p:nvGrpSpPr>
        <p:grpSpPr>
          <a:xfrm>
            <a:off x="5460587" y="4678486"/>
            <a:ext cx="919875" cy="1123444"/>
            <a:chOff x="1260131" y="3079950"/>
            <a:chExt cx="919875" cy="1123444"/>
          </a:xfrm>
        </p:grpSpPr>
        <p:pic>
          <p:nvPicPr>
            <p:cNvPr id="2051" name="Picture 3" descr="C:\Users\somov\Desktop\matal.jpg"/>
            <p:cNvPicPr>
              <a:picLocks noChangeAspect="1" noChangeArrowheads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60131" y="3079950"/>
              <a:ext cx="911942" cy="91194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4" name="Прямоугольник 33"/>
            <p:cNvSpPr/>
            <p:nvPr/>
          </p:nvSpPr>
          <p:spPr>
            <a:xfrm>
              <a:off x="1260131" y="3942055"/>
              <a:ext cx="919875" cy="261339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ru-RU" sz="900" dirty="0" smtClean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Металлы</a:t>
              </a:r>
              <a:endParaRPr lang="ru-RU" sz="1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3074" name="Picture 2" descr="C:\Users\somov\Desktop\246a3f4s-960.png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27187" y="1476654"/>
            <a:ext cx="1478524" cy="14686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" name="Умножение 29"/>
          <p:cNvSpPr/>
          <p:nvPr/>
        </p:nvSpPr>
        <p:spPr>
          <a:xfrm>
            <a:off x="1403648" y="2898754"/>
            <a:ext cx="1682374" cy="1682374"/>
          </a:xfrm>
          <a:prstGeom prst="mathMultiply">
            <a:avLst>
              <a:gd name="adj1" fmla="val 6655"/>
            </a:avLst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4" name="Умножение 43"/>
          <p:cNvSpPr/>
          <p:nvPr/>
        </p:nvSpPr>
        <p:spPr>
          <a:xfrm>
            <a:off x="2677583" y="2890441"/>
            <a:ext cx="1682374" cy="1682374"/>
          </a:xfrm>
          <a:prstGeom prst="mathMultiply">
            <a:avLst>
              <a:gd name="adj1" fmla="val 6655"/>
            </a:avLst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5" name="Умножение 44"/>
          <p:cNvSpPr/>
          <p:nvPr/>
        </p:nvSpPr>
        <p:spPr>
          <a:xfrm>
            <a:off x="3901719" y="2876858"/>
            <a:ext cx="1682374" cy="1682374"/>
          </a:xfrm>
          <a:prstGeom prst="mathMultiply">
            <a:avLst>
              <a:gd name="adj1" fmla="val 6655"/>
            </a:avLst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6" name="Умножение 45"/>
          <p:cNvSpPr/>
          <p:nvPr/>
        </p:nvSpPr>
        <p:spPr>
          <a:xfrm>
            <a:off x="5100449" y="2890441"/>
            <a:ext cx="1682374" cy="1682374"/>
          </a:xfrm>
          <a:prstGeom prst="mathMultiply">
            <a:avLst>
              <a:gd name="adj1" fmla="val 6655"/>
            </a:avLst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7" name="Умножение 46"/>
          <p:cNvSpPr/>
          <p:nvPr/>
        </p:nvSpPr>
        <p:spPr>
          <a:xfrm>
            <a:off x="6308488" y="2890441"/>
            <a:ext cx="1682374" cy="1682374"/>
          </a:xfrm>
          <a:prstGeom prst="mathMultiply">
            <a:avLst>
              <a:gd name="adj1" fmla="val 6655"/>
            </a:avLst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15457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75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7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7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75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75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75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75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250"/>
                            </p:stCondLst>
                            <p:childTnLst>
                              <p:par>
                                <p:cTn id="2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75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75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75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75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75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75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 animBg="1"/>
      <p:bldP spid="44" grpId="0" animBg="1"/>
      <p:bldP spid="45" grpId="0" animBg="1"/>
      <p:bldP spid="46" grpId="0" animBg="1"/>
      <p:bldP spid="4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somov\Desktop\завод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76672"/>
            <a:ext cx="9144000" cy="63813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2300311" y="1052736"/>
            <a:ext cx="3351809" cy="442075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4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Импортозамещение</a:t>
            </a:r>
            <a:endParaRPr lang="ru-RU" sz="2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4355976" y="1480073"/>
            <a:ext cx="3024336" cy="442076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Завод в Ярославле</a:t>
            </a:r>
            <a:endParaRPr lang="ru-RU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100" name="Picture 4" descr="C:\Users\somov\Desktop\Gear-in-red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8224" y="2276872"/>
            <a:ext cx="1939203" cy="19392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1" name="Picture 5" descr="C:\Users\somov\Desktop\jrsl-o-clr-CR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811456"/>
            <a:ext cx="792088" cy="12877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871590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0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8" presetClass="emph" presetSubtype="0" repeatCount="indefinite" accel="51000" decel="4900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animRot by="21600000">
                                      <p:cBhvr>
                                        <p:cTn id="14" dur="30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somov\Desktop\экскаватор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6" y="485061"/>
            <a:ext cx="9141224" cy="63657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2300311" y="1052736"/>
            <a:ext cx="3351809" cy="442075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Спутниковая система</a:t>
            </a:r>
            <a:endParaRPr lang="ru-RU" sz="2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4716016" y="1480073"/>
            <a:ext cx="1872208" cy="442076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Komtrax</a:t>
            </a:r>
            <a:endParaRPr lang="ru-RU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099" name="Picture 3" descr="C:\Users\somov\Desktop\r2069_9_spot6_7_b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380810">
            <a:off x="1516959" y="2253582"/>
            <a:ext cx="1566704" cy="11750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Равнобедренный треугольник 3"/>
          <p:cNvSpPr/>
          <p:nvPr/>
        </p:nvSpPr>
        <p:spPr>
          <a:xfrm rot="18111716">
            <a:off x="3533873" y="1495340"/>
            <a:ext cx="4699872" cy="7459313"/>
          </a:xfrm>
          <a:prstGeom prst="triangle">
            <a:avLst/>
          </a:prstGeom>
          <a:solidFill>
            <a:schemeClr val="tx2">
              <a:lumMod val="75000"/>
              <a:alpha val="2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26" name="Picture 2" descr="C:\Users\somov\Desktop\ipad2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016" y="4365104"/>
            <a:ext cx="3275856" cy="24983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somov\Desktop\okno_1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4793" y="4941168"/>
            <a:ext cx="2463031" cy="19096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somov\Desktop\okno_9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391" y="4949557"/>
            <a:ext cx="2463031" cy="19096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539391" y="4941168"/>
            <a:ext cx="2448433" cy="190962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3" name="Группа 2"/>
          <p:cNvGrpSpPr/>
          <p:nvPr/>
        </p:nvGrpSpPr>
        <p:grpSpPr>
          <a:xfrm>
            <a:off x="611560" y="5085184"/>
            <a:ext cx="2232248" cy="360040"/>
            <a:chOff x="611560" y="5085184"/>
            <a:chExt cx="2232248" cy="360040"/>
          </a:xfrm>
        </p:grpSpPr>
        <p:sp>
          <p:nvSpPr>
            <p:cNvPr id="23" name="Прямоугольник 22"/>
            <p:cNvSpPr/>
            <p:nvPr/>
          </p:nvSpPr>
          <p:spPr>
            <a:xfrm>
              <a:off x="611560" y="5085184"/>
              <a:ext cx="2232248" cy="360040"/>
            </a:xfrm>
            <a:prstGeom prst="rect">
              <a:avLst/>
            </a:prstGeom>
            <a:noFill/>
            <a:ln w="15875"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1200" b="1" dirty="0"/>
                <a:t>Т</a:t>
              </a:r>
              <a:r>
                <a:rPr lang="ru-RU" sz="1200" b="1" dirty="0" smtClean="0"/>
                <a:t>опливо</a:t>
              </a:r>
              <a:endParaRPr lang="ru-RU" sz="1200" b="1" dirty="0"/>
            </a:p>
          </p:txBody>
        </p:sp>
        <p:sp>
          <p:nvSpPr>
            <p:cNvPr id="24" name="Прямоугольник 23"/>
            <p:cNvSpPr/>
            <p:nvPr/>
          </p:nvSpPr>
          <p:spPr>
            <a:xfrm>
              <a:off x="611560" y="5085184"/>
              <a:ext cx="1584176" cy="360040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1200" b="1" dirty="0" smtClean="0">
                  <a:solidFill>
                    <a:schemeClr val="tx1"/>
                  </a:solidFill>
                </a:rPr>
                <a:t>Топливо 70%</a:t>
              </a:r>
              <a:endParaRPr lang="ru-RU" sz="1200" b="1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8" name="Группа 7"/>
          <p:cNvGrpSpPr/>
          <p:nvPr/>
        </p:nvGrpSpPr>
        <p:grpSpPr>
          <a:xfrm>
            <a:off x="611560" y="5517232"/>
            <a:ext cx="2232248" cy="360040"/>
            <a:chOff x="611560" y="5517232"/>
            <a:chExt cx="2232248" cy="360040"/>
          </a:xfrm>
        </p:grpSpPr>
        <p:sp>
          <p:nvSpPr>
            <p:cNvPr id="25" name="Прямоугольник 24"/>
            <p:cNvSpPr/>
            <p:nvPr/>
          </p:nvSpPr>
          <p:spPr>
            <a:xfrm>
              <a:off x="611560" y="5517232"/>
              <a:ext cx="2232248" cy="360040"/>
            </a:xfrm>
            <a:prstGeom prst="rect">
              <a:avLst/>
            </a:prstGeom>
            <a:noFill/>
            <a:ln w="15875"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1200" b="1" dirty="0"/>
                <a:t>Т</a:t>
              </a:r>
              <a:r>
                <a:rPr lang="ru-RU" sz="1200" b="1" dirty="0" smtClean="0"/>
                <a:t>опливо</a:t>
              </a:r>
              <a:endParaRPr lang="ru-RU" sz="1200" b="1" dirty="0"/>
            </a:p>
          </p:txBody>
        </p:sp>
        <p:sp>
          <p:nvSpPr>
            <p:cNvPr id="26" name="Прямоугольник 25"/>
            <p:cNvSpPr/>
            <p:nvPr/>
          </p:nvSpPr>
          <p:spPr>
            <a:xfrm>
              <a:off x="611560" y="5517232"/>
              <a:ext cx="1872208" cy="360040"/>
            </a:xfrm>
            <a:prstGeom prst="rect">
              <a:avLst/>
            </a:prstGeom>
            <a:solidFill>
              <a:schemeClr val="accent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1200" b="1" dirty="0" smtClean="0"/>
                <a:t>Масло 90%</a:t>
              </a:r>
              <a:endParaRPr lang="ru-RU" sz="1200" b="1" dirty="0"/>
            </a:p>
          </p:txBody>
        </p:sp>
      </p:grpSp>
      <p:grpSp>
        <p:nvGrpSpPr>
          <p:cNvPr id="9" name="Группа 8"/>
          <p:cNvGrpSpPr/>
          <p:nvPr/>
        </p:nvGrpSpPr>
        <p:grpSpPr>
          <a:xfrm>
            <a:off x="611560" y="5949280"/>
            <a:ext cx="2232248" cy="360040"/>
            <a:chOff x="611560" y="5949280"/>
            <a:chExt cx="2232248" cy="360040"/>
          </a:xfrm>
        </p:grpSpPr>
        <p:sp>
          <p:nvSpPr>
            <p:cNvPr id="27" name="Прямоугольник 26"/>
            <p:cNvSpPr/>
            <p:nvPr/>
          </p:nvSpPr>
          <p:spPr>
            <a:xfrm>
              <a:off x="611560" y="5949280"/>
              <a:ext cx="2232248" cy="360040"/>
            </a:xfrm>
            <a:prstGeom prst="rect">
              <a:avLst/>
            </a:prstGeom>
            <a:noFill/>
            <a:ln w="15875"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200" b="1" dirty="0"/>
            </a:p>
          </p:txBody>
        </p:sp>
        <p:sp>
          <p:nvSpPr>
            <p:cNvPr id="28" name="Прямоугольник 27"/>
            <p:cNvSpPr/>
            <p:nvPr/>
          </p:nvSpPr>
          <p:spPr>
            <a:xfrm>
              <a:off x="611560" y="5949280"/>
              <a:ext cx="1368152" cy="360040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1200" b="1" dirty="0" smtClean="0">
                  <a:solidFill>
                    <a:schemeClr val="tx1"/>
                  </a:solidFill>
                </a:rPr>
                <a:t>Ресурс 60%</a:t>
              </a:r>
              <a:endParaRPr lang="ru-RU" sz="1200" b="1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10" name="Группа 9"/>
          <p:cNvGrpSpPr/>
          <p:nvPr/>
        </p:nvGrpSpPr>
        <p:grpSpPr>
          <a:xfrm>
            <a:off x="611560" y="6381328"/>
            <a:ext cx="2232248" cy="360040"/>
            <a:chOff x="611560" y="6381328"/>
            <a:chExt cx="2232248" cy="360040"/>
          </a:xfrm>
        </p:grpSpPr>
        <p:sp>
          <p:nvSpPr>
            <p:cNvPr id="29" name="Прямоугольник 28"/>
            <p:cNvSpPr/>
            <p:nvPr/>
          </p:nvSpPr>
          <p:spPr>
            <a:xfrm>
              <a:off x="611560" y="6381328"/>
              <a:ext cx="2232248" cy="360040"/>
            </a:xfrm>
            <a:prstGeom prst="rect">
              <a:avLst/>
            </a:prstGeom>
            <a:noFill/>
            <a:ln w="15875"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1400" dirty="0"/>
                <a:t>Т</a:t>
              </a:r>
              <a:r>
                <a:rPr lang="ru-RU" sz="1400" dirty="0" smtClean="0"/>
                <a:t>опливо</a:t>
              </a:r>
              <a:endParaRPr lang="ru-RU" sz="1400" dirty="0"/>
            </a:p>
          </p:txBody>
        </p:sp>
        <p:sp>
          <p:nvSpPr>
            <p:cNvPr id="30" name="Прямоугольник 29"/>
            <p:cNvSpPr/>
            <p:nvPr/>
          </p:nvSpPr>
          <p:spPr>
            <a:xfrm>
              <a:off x="611560" y="6381328"/>
              <a:ext cx="1688751" cy="360040"/>
            </a:xfrm>
            <a:prstGeom prst="rect">
              <a:avLst/>
            </a:prstGeom>
            <a:solidFill>
              <a:schemeClr val="accent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1200" b="1" dirty="0" smtClean="0"/>
                <a:t>Наработка 85%</a:t>
              </a:r>
              <a:endParaRPr lang="ru-RU" sz="1200" b="1" dirty="0"/>
            </a:p>
          </p:txBody>
        </p:sp>
      </p:grpSp>
    </p:spTree>
    <p:extLst>
      <p:ext uri="{BB962C8B-B14F-4D97-AF65-F5344CB8AC3E}">
        <p14:creationId xmlns:p14="http://schemas.microsoft.com/office/powerpoint/2010/main" val="22490255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5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5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3000"/>
                            </p:stCondLst>
                            <p:childTnLst>
                              <p:par>
                                <p:cTn id="18" presetID="22" presetClass="entr" presetSubtype="1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4000"/>
                            </p:stCondLst>
                            <p:childTnLst>
                              <p:par>
                                <p:cTn id="22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25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25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25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250"/>
                            </p:stCondLst>
                            <p:childTnLst>
                              <p:par>
                                <p:cTn id="28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25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25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25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6500"/>
                            </p:stCondLst>
                            <p:childTnLst>
                              <p:par>
                                <p:cTn id="34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25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25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25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7750"/>
                            </p:stCondLst>
                            <p:childTnLst>
                              <p:par>
                                <p:cTn id="40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8750"/>
                            </p:stCondLst>
                            <p:childTnLst>
                              <p:par>
                                <p:cTn id="44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9750"/>
                            </p:stCondLst>
                            <p:childTnLst>
                              <p:par>
                                <p:cTn id="5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10750"/>
                            </p:stCondLst>
                            <p:childTnLst>
                              <p:par>
                                <p:cTn id="56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11750"/>
                            </p:stCondLst>
                            <p:childTnLst>
                              <p:par>
                                <p:cTn id="62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4" grpId="0" animBg="1"/>
      <p:bldP spid="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76672"/>
            <a:ext cx="9144000" cy="6381328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0148" y="2764534"/>
            <a:ext cx="3663703" cy="1328931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547664" y="980728"/>
            <a:ext cx="6880153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Российские ли Авиалинии?</a:t>
            </a:r>
            <a:endParaRPr lang="ru-RU" sz="44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92690438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76671"/>
            <a:ext cx="9144000" cy="6405893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6163" y="917432"/>
            <a:ext cx="2726278" cy="2726278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46432" y="908720"/>
            <a:ext cx="2753960" cy="2753960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1241976" y="2528997"/>
            <a:ext cx="1205356" cy="1153842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48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144</a:t>
            </a:r>
            <a:r>
              <a:rPr lang="ru-RU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algn="ctr">
              <a:defRPr/>
            </a:pPr>
            <a:r>
              <a:rPr lang="ru-RU" sz="1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воздухе</a:t>
            </a:r>
            <a:endParaRPr lang="ru-RU" sz="1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2281796" y="3299421"/>
            <a:ext cx="764440" cy="766177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36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82</a:t>
            </a:r>
            <a:r>
              <a:rPr lang="ru-RU" sz="4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algn="ctr">
              <a:defRPr/>
            </a:pPr>
            <a:r>
              <a:rPr lang="ru-RU" sz="7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 контракте</a:t>
            </a:r>
            <a:endParaRPr lang="ru-RU" sz="7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5130408" y="2535835"/>
            <a:ext cx="1205356" cy="1153842"/>
          </a:xfrm>
          <a:prstGeom prst="rect">
            <a:avLst/>
          </a:prstGeom>
          <a:solidFill>
            <a:schemeClr val="accent3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48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24</a:t>
            </a:r>
            <a:r>
              <a:rPr lang="ru-RU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algn="ctr">
              <a:defRPr/>
            </a:pPr>
            <a:r>
              <a:rPr lang="ru-RU" sz="1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воздухе</a:t>
            </a:r>
            <a:endParaRPr lang="ru-RU" sz="1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6173558" y="3299421"/>
            <a:ext cx="764440" cy="766177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36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  <a:r>
              <a:rPr lang="ru-RU" sz="4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algn="ctr">
              <a:defRPr/>
            </a:pPr>
            <a:r>
              <a:rPr lang="ru-RU" sz="7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 контракте</a:t>
            </a:r>
            <a:endParaRPr lang="ru-RU" sz="7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404140" y="4026837"/>
            <a:ext cx="3528530" cy="2354491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ru-RU" sz="11500" b="1" dirty="0" smtClean="0">
                <a:solidFill>
                  <a:srgbClr val="C00000"/>
                </a:solidFill>
              </a:rPr>
              <a:t>85%</a:t>
            </a:r>
          </a:p>
          <a:p>
            <a:r>
              <a:rPr lang="ru-RU" sz="1600" b="1" dirty="0" smtClean="0">
                <a:solidFill>
                  <a:srgbClr val="C00000"/>
                </a:solidFill>
              </a:rPr>
              <a:t>Доля зарубежной техники </a:t>
            </a:r>
          </a:p>
          <a:p>
            <a:r>
              <a:rPr lang="ru-RU" sz="1600" b="1" dirty="0" smtClean="0">
                <a:solidFill>
                  <a:srgbClr val="C00000"/>
                </a:solidFill>
              </a:rPr>
              <a:t>во всем флоте и подготовке летчиков</a:t>
            </a:r>
            <a:endParaRPr lang="ru-RU" sz="16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69806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000"/>
                            </p:stCondLst>
                            <p:childTnLst>
                              <p:par>
                                <p:cTn id="2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500"/>
                            </p:stCondLst>
                            <p:childTnLst>
                              <p:par>
                                <p:cTn id="3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3000"/>
                            </p:stCondLst>
                            <p:childTnLst>
                              <p:par>
                                <p:cTn id="40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3010"/>
                            </p:stCondLst>
                            <p:childTnLst>
                              <p:par>
                                <p:cTn id="43" presetID="26" presetClass="emph" presetSubtype="0" repeatCount="indefinite" fill="remove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44" dur="500" tmFilter="0, 0; .2, .5; .8, .5; 1, 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5" dur="250" autoRev="1" fill="hold"/>
                                        <p:tgtEl>
                                          <p:spTgt spid="1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1" grpId="0" animBg="1"/>
      <p:bldP spid="12" grpId="0"/>
      <p:bldP spid="12" grpId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somov\Desktop\siemens_100x10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57223" y="5769690"/>
            <a:ext cx="916057" cy="9160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C:\Users\somov\Desktop\карта2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088" y="3124666"/>
            <a:ext cx="3045485" cy="17411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авая фигурная скобка 4"/>
          <p:cNvSpPr/>
          <p:nvPr/>
        </p:nvSpPr>
        <p:spPr>
          <a:xfrm>
            <a:off x="4428043" y="1687409"/>
            <a:ext cx="720080" cy="4794635"/>
          </a:xfrm>
          <a:prstGeom prst="rightBrace">
            <a:avLst>
              <a:gd name="adj1" fmla="val 52201"/>
              <a:gd name="adj2" fmla="val 50000"/>
            </a:avLst>
          </a:prstGeom>
          <a:noFill/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TextBox 7"/>
          <p:cNvSpPr txBox="1"/>
          <p:nvPr/>
        </p:nvSpPr>
        <p:spPr>
          <a:xfrm>
            <a:off x="2536117" y="696740"/>
            <a:ext cx="393550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b="1" dirty="0" smtClean="0">
                <a:solidFill>
                  <a:schemeClr val="tx2"/>
                </a:solidFill>
              </a:rPr>
              <a:t>Импорт брендов</a:t>
            </a:r>
            <a:endParaRPr lang="ru-RU" sz="4000" b="1" dirty="0">
              <a:solidFill>
                <a:schemeClr val="tx2"/>
              </a:solidFill>
            </a:endParaRPr>
          </a:p>
        </p:txBody>
      </p:sp>
      <p:pic>
        <p:nvPicPr>
          <p:cNvPr id="1028" name="Picture 4" descr="C:\Users\somov\Desktop\sony_100x100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9522" y="5835176"/>
            <a:ext cx="840547" cy="8405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Users\somov\Desktop\starbucks_100x100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4678" y="5317148"/>
            <a:ext cx="527569" cy="5275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C:\Users\somov\Desktop\apple_100x100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52470" y="3412779"/>
            <a:ext cx="504056" cy="5040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5" name="Picture 11" descr="C:\Users\somov\Desktop\bmw-group_100x100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4795" y="5904751"/>
            <a:ext cx="577293" cy="5772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C:\Users\somov\Desktop\canon_100x100.jp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4" y="5105219"/>
            <a:ext cx="693941" cy="6939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1" name="Picture 17" descr="C:\Users\somov\Desktop\cisco-systems_100x100.jp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9787" y="5344577"/>
            <a:ext cx="635000" cy="63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2" name="Picture 18" descr="C:\Users\somov\Desktop\coca-cola_100x100.jpg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7536" y="4033227"/>
            <a:ext cx="1048582" cy="10485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3" name="Picture 19" descr="C:\Users\somov\Desktop\ford-motor_100x100.jpg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69498" y="3925665"/>
            <a:ext cx="1270000" cy="127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4" name="Picture 20" descr="C:\Users\somov\Desktop\general-electric_100x100.jpg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97795" y="5917350"/>
            <a:ext cx="676201" cy="676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5" name="Picture 21" descr="C:\Users\somov\Desktop\gillette_100x100.jpg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9470" y="3195696"/>
            <a:ext cx="1073295" cy="10732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6" name="Picture 22" descr="C:\Users\somov\Desktop\google_100x100.jpg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3942" y="3451162"/>
            <a:ext cx="635000" cy="63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7" name="Picture 23" descr="C:\Users\somov\Desktop\hewlett-packard_100x100.jpg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452" y="3412779"/>
            <a:ext cx="711766" cy="7117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8" name="Picture 24" descr="C:\Users\somov\Desktop\ibm_100x100.jpg"/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14866" y="2545540"/>
            <a:ext cx="789632" cy="7896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9" name="Picture 25" descr="C:\Users\somov\Desktop\ikea_100x100.jpg"/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2173" y="4088458"/>
            <a:ext cx="944414" cy="9444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50" name="Picture 26" descr="C:\Users\somov\Desktop\intel_100x100.jpg"/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896" y="2521221"/>
            <a:ext cx="781472" cy="7814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51" name="Picture 27" descr="C:\Users\somov\Desktop\loreal-group_100x100.jpg"/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69725" y="3466638"/>
            <a:ext cx="631040" cy="6310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52" name="Picture 28" descr="C:\Users\somov\Desktop\mastercard_100x100.jpg"/>
          <p:cNvPicPr>
            <a:picLocks noChangeAspect="1" noChangeArrowheads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5947" y="2633683"/>
            <a:ext cx="596776" cy="5967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53" name="Picture 29" descr="C:\Users\somov\Desktop\mcdonalds_100x100.jpg"/>
          <p:cNvPicPr>
            <a:picLocks noChangeAspect="1" noChangeArrowheads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2247" y="2630099"/>
            <a:ext cx="555281" cy="5552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54" name="Picture 30" descr="C:\Users\somov\Desktop\mercedes-benz_100x100.jpg"/>
          <p:cNvPicPr>
            <a:picLocks noChangeAspect="1" noChangeArrowheads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9282" y="2630099"/>
            <a:ext cx="620514" cy="6205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55" name="Picture 31" descr="C:\Users\somov\Desktop\microsoft_100x100.jpg"/>
          <p:cNvPicPr>
            <a:picLocks noChangeAspect="1" noChangeArrowheads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844824"/>
            <a:ext cx="829647" cy="8296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56" name="Picture 32" descr="C:\Users\somov\Desktop\nescafe_100x100.jpg"/>
          <p:cNvPicPr>
            <a:picLocks noChangeAspect="1" noChangeArrowheads="1"/>
          </p:cNvPicPr>
          <p:nvPr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1848" y="1958939"/>
            <a:ext cx="555383" cy="5553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57" name="Picture 33" descr="C:\Users\somov\Desktop\nestle_100x100.jpg"/>
          <p:cNvPicPr>
            <a:picLocks noChangeAspect="1" noChangeArrowheads="1"/>
          </p:cNvPicPr>
          <p:nvPr/>
        </p:nvPicPr>
        <p:blipFill>
          <a:blip r:embed="rId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4" y="1958939"/>
            <a:ext cx="504368" cy="5043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58" name="Picture 34" descr="C:\Users\somov\Desktop\nike_100x100.jpg"/>
          <p:cNvPicPr>
            <a:picLocks noChangeAspect="1" noChangeArrowheads="1"/>
          </p:cNvPicPr>
          <p:nvPr/>
        </p:nvPicPr>
        <p:blipFill>
          <a:blip r:embed="rId2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3312" y="1792147"/>
            <a:ext cx="837952" cy="8379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59" name="Picture 35" descr="C:\Users\somov\Desktop\samsung-electronics_100x100.jpg"/>
          <p:cNvPicPr>
            <a:picLocks noChangeAspect="1" noChangeArrowheads="1"/>
          </p:cNvPicPr>
          <p:nvPr/>
        </p:nvPicPr>
        <p:blipFill>
          <a:blip r:embed="rId2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20231" y="1844824"/>
            <a:ext cx="732599" cy="7325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0" name="Picture 16" descr="C:\Users\somov\Desktop\chevrolet_100x100.jpg"/>
          <p:cNvPicPr>
            <a:picLocks noChangeAspect="1" noChangeArrowheads="1"/>
          </p:cNvPicPr>
          <p:nvPr/>
        </p:nvPicPr>
        <p:blipFill>
          <a:blip r:embed="rId2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32595" y="4930329"/>
            <a:ext cx="975272" cy="9752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60" name="Picture 36" descr="C:\Users\somov\Desktop\visa_100x100.jpg"/>
          <p:cNvPicPr>
            <a:picLocks noChangeAspect="1" noChangeArrowheads="1"/>
          </p:cNvPicPr>
          <p:nvPr/>
        </p:nvPicPr>
        <p:blipFill>
          <a:blip r:embed="rId2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7228" y="4865860"/>
            <a:ext cx="478717" cy="4787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61" name="Picture 37" descr="C:\Users\somov\Desktop\volkswagen-group_100x100.jpg"/>
          <p:cNvPicPr>
            <a:picLocks noChangeAspect="1" noChangeArrowheads="1"/>
          </p:cNvPicPr>
          <p:nvPr/>
        </p:nvPicPr>
        <p:blipFill>
          <a:blip r:embed="rId3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57553" y="4729166"/>
            <a:ext cx="587982" cy="5879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8373186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somov\Desktop\urisdikcia201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772816"/>
            <a:ext cx="7946380" cy="37555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07437894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1735</TotalTime>
  <Words>132</Words>
  <Application>Microsoft Office PowerPoint</Application>
  <PresentationFormat>Экран (4:3)</PresentationFormat>
  <Paragraphs>61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Grizli777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Сомов Александр</dc:creator>
  <cp:lastModifiedBy>Сомов Александр</cp:lastModifiedBy>
  <cp:revision>234</cp:revision>
  <cp:lastPrinted>2015-12-08T07:29:32Z</cp:lastPrinted>
  <dcterms:created xsi:type="dcterms:W3CDTF">2015-10-30T06:48:02Z</dcterms:created>
  <dcterms:modified xsi:type="dcterms:W3CDTF">2015-12-08T08:35:51Z</dcterms:modified>
</cp:coreProperties>
</file>