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81" r:id="rId4"/>
    <p:sldId id="257" r:id="rId5"/>
    <p:sldId id="282" r:id="rId6"/>
    <p:sldId id="269" r:id="rId7"/>
    <p:sldId id="279" r:id="rId8"/>
    <p:sldId id="280" r:id="rId9"/>
    <p:sldId id="283" r:id="rId10"/>
    <p:sldId id="276" r:id="rId11"/>
    <p:sldId id="270" r:id="rId12"/>
    <p:sldId id="264" r:id="rId13"/>
    <p:sldId id="284" r:id="rId14"/>
    <p:sldId id="285" r:id="rId15"/>
    <p:sldId id="286" r:id="rId16"/>
    <p:sldId id="288" r:id="rId17"/>
    <p:sldId id="272" r:id="rId18"/>
    <p:sldId id="289" r:id="rId19"/>
    <p:sldId id="290" r:id="rId20"/>
    <p:sldId id="258" r:id="rId21"/>
    <p:sldId id="262" r:id="rId22"/>
    <p:sldId id="266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8D735-E6AD-4F9A-B7A0-024151589DA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F703-218A-4C9D-96E2-DCF2D55EC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8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F703-218A-4C9D-96E2-DCF2D55ECB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07668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1842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6200" y="451331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воспроизводстве потенциала хозяйствующих субъектов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условиях приоритета производства и социального развития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52" y="321297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Л.А. Карасёва</a:t>
            </a:r>
          </a:p>
          <a:p>
            <a:pPr algn="ctr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Тверской государственный университет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dd560830d39ded1c9072e1ba0920c1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24336" cy="2520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2348881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 взаимодействие предпринимателя и научного работника</a:t>
            </a:r>
          </a:p>
          <a:p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0648"/>
            <a:ext cx="555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ОБЪЕКТИВНО ТРЕБУЮТСЯ:</a:t>
            </a:r>
          </a:p>
          <a:p>
            <a:r>
              <a:rPr lang="ru-RU" sz="2000" dirty="0" smtClean="0"/>
              <a:t> </a:t>
            </a:r>
            <a:r>
              <a:rPr lang="ru-RU" sz="2000" b="1" i="1" dirty="0" smtClean="0"/>
              <a:t>новая предпринимательская активность</a:t>
            </a:r>
            <a:r>
              <a:rPr lang="ru-RU" sz="2000" dirty="0" smtClean="0"/>
              <a:t>, в первую очередь по образу мышления адекватная переживаемым периодам и способная гибко реагировать на происходящие перемены;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3888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предприниматель должен </a:t>
            </a:r>
            <a:r>
              <a:rPr lang="ru-RU" sz="2000" i="1" dirty="0" smtClean="0"/>
              <a:t>формировать и экономизировать</a:t>
            </a:r>
            <a:r>
              <a:rPr lang="ru-RU" sz="2000" dirty="0" smtClean="0"/>
              <a:t> </a:t>
            </a:r>
            <a:r>
              <a:rPr lang="ru-RU" sz="2000" i="1" dirty="0" smtClean="0"/>
              <a:t>не только технологическое пространство, но и научно-исследовательское</a:t>
            </a:r>
            <a:r>
              <a:rPr lang="ru-RU" sz="2000" dirty="0" smtClean="0"/>
              <a:t>; </a:t>
            </a:r>
          </a:p>
          <a:p>
            <a:endParaRPr lang="ru-RU" sz="2000" dirty="0" smtClean="0"/>
          </a:p>
          <a:p>
            <a:r>
              <a:rPr lang="ru-RU" sz="2000" dirty="0" smtClean="0"/>
              <a:t>задать норму функционирования новой инфраструктуры, в которой получили бы осуществление и развитие ряд </a:t>
            </a:r>
            <a:r>
              <a:rPr lang="ru-RU" sz="2000" b="1" dirty="0" smtClean="0"/>
              <a:t>принципов</a:t>
            </a:r>
            <a:r>
              <a:rPr lang="ru-RU" sz="2000" dirty="0" smtClean="0"/>
              <a:t>: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5661248"/>
            <a:ext cx="10801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149352"/>
            <a:ext cx="36724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Интегративность </a:t>
            </a:r>
            <a:r>
              <a:rPr lang="ru-RU" sz="2000" i="1" dirty="0" smtClean="0"/>
              <a:t> как </a:t>
            </a:r>
            <a:r>
              <a:rPr lang="ru-RU" dirty="0" smtClean="0"/>
              <a:t>аккумулирование основных процессов накопления индивидуальных потенциалов научных работников, создавая синергетический эффект совместного действия.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522920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Стимулирование</a:t>
            </a:r>
            <a:r>
              <a:rPr lang="ru-RU" i="1" dirty="0" smtClean="0"/>
              <a:t> как </a:t>
            </a:r>
            <a:r>
              <a:rPr lang="ru-RU" dirty="0" smtClean="0"/>
              <a:t>мотивирование научного работника на постоянное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412776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Принцип </a:t>
            </a:r>
            <a:r>
              <a:rPr lang="ru-RU" b="1" i="1" dirty="0" smtClean="0">
                <a:solidFill>
                  <a:srgbClr val="7030A0"/>
                </a:solidFill>
              </a:rPr>
              <a:t>быстрого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адаптирования </a:t>
            </a:r>
            <a:r>
              <a:rPr lang="ru-RU" dirty="0" smtClean="0">
                <a:solidFill>
                  <a:srgbClr val="7030A0"/>
                </a:solidFill>
              </a:rPr>
              <a:t>как обеспечение соответствия качественных и количественных свойств потенциала научного работника уровню экономического и социального развития;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Принцип </a:t>
            </a:r>
            <a:r>
              <a:rPr lang="ru-RU" b="1" i="1" dirty="0" smtClean="0">
                <a:solidFill>
                  <a:srgbClr val="7030A0"/>
                </a:solidFill>
              </a:rPr>
              <a:t>актуализации научно-исследовательского пространства  </a:t>
            </a:r>
            <a:r>
              <a:rPr lang="ru-RU" dirty="0" smtClean="0">
                <a:solidFill>
                  <a:srgbClr val="7030A0"/>
                </a:solidFill>
              </a:rPr>
              <a:t>как формирование, развитие и поддержание устойчивых связей между исследователями, научными организациями, </a:t>
            </a:r>
            <a:r>
              <a:rPr lang="ru-RU" dirty="0" err="1" smtClean="0">
                <a:solidFill>
                  <a:srgbClr val="7030A0"/>
                </a:solidFill>
              </a:rPr>
              <a:t>бизнес-сектором</a:t>
            </a:r>
            <a:r>
              <a:rPr lang="ru-RU" dirty="0" smtClean="0">
                <a:solidFill>
                  <a:srgbClr val="7030A0"/>
                </a:solidFill>
              </a:rPr>
              <a:t> и государством.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20688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 взаимодействие предпринимателя и научного работника</a:t>
            </a:r>
          </a:p>
        </p:txBody>
      </p:sp>
      <p:pic>
        <p:nvPicPr>
          <p:cNvPr id="4" name="Picture 2" descr="C:\Users\user\Desktop\dd560830d39ded1c9072e1ba0920c1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52839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Зинатулин\знаки сезонников\на бис\фото образы нов\Greg Kucera_KENTRIDGE_music 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176464" cy="43555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795897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Кризис социально-экономического управления и хозяйственный популизм управленческой элиты</a:t>
            </a:r>
          </a:p>
          <a:p>
            <a:pPr algn="ctr"/>
            <a:endParaRPr lang="ru-RU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- ЭКОНОМИЧЕСКОГО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.arts.in.ua/i/c/f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2433766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Каковы его основные формы проявления, которые снова и снова воспроизводятся?</a:t>
            </a:r>
          </a:p>
          <a:p>
            <a:pPr>
              <a:lnSpc>
                <a:spcPts val="2400"/>
              </a:lnSpc>
            </a:pPr>
            <a:endParaRPr lang="ru-RU" sz="23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контексте рассматривается его связь с проблемой воспроизводства потенциала хозяйствующих субъектов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2400"/>
              </a:lnSpc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усиливает системность проблемы;</a:t>
            </a:r>
          </a:p>
          <a:p>
            <a:pPr>
              <a:lnSpc>
                <a:spcPts val="2400"/>
              </a:lnSpc>
            </a:pPr>
            <a:endParaRPr lang="ru-RU" sz="2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предполагает включение механизма качественных изменений в системе государственного социально-экономического управления,</a:t>
            </a:r>
          </a:p>
          <a:p>
            <a:pPr marL="173038" indent="9525">
              <a:lnSpc>
                <a:spcPts val="2400"/>
              </a:lnSpc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 реформирования профессионального образования</a:t>
            </a:r>
            <a:endParaRPr lang="ru-RU" sz="2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5112568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кризис адекватности системы управления экономическим реалиям;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кризис адекватности интересов управленческой элиты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целям прогрессивного социально-экономического развития России;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кризис компетентности управленческой элиты;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кризис бюрократической системы.</a:t>
            </a:r>
          </a:p>
        </p:txBody>
      </p:sp>
      <p:pic>
        <p:nvPicPr>
          <p:cNvPr id="3" name="Picture 2" descr="C:\Users\user\Desktop\Kabakov_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3240360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ПРОЯВЛЕНИЯ КРИЗИСА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УПРАВЛЕНИЯ: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ХОЗЯЙСТВЕННЫЙ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ПОПУЛИЗМ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122912" cy="485740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обнаруживает себя в лозунгах, иллюзорных программах и мерах, которые не решают проблемы, а отвлекают внимание граждан России от их углубления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экономические корни, отражающиеся в экономических интересах той части элиты, которая через предлагаемые меры надеется в очередной раз переделить государственный бюджет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Kabakov_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95232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НЕОБХОДИМОСТЬ   ПРИНЦИПИАЛЬНЫХ   ИЗМЕНЕНИЙ КАДРОВОГО  ПОТЕНЦИАЛА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ГОСУДАРСТВЕННОГО  УПРАВЛЕНИЯ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в части профессиональной подготовки</a:t>
            </a:r>
            <a:r>
              <a:rPr lang="ru-RU" sz="2400" i="1" dirty="0" smtClean="0"/>
              <a:t>,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формирования нового управленческого мышления</a:t>
            </a:r>
            <a:r>
              <a:rPr lang="ru-RU" sz="2400" i="1" dirty="0" smtClean="0"/>
              <a:t>,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i="1" dirty="0" smtClean="0"/>
              <a:t> </a:t>
            </a:r>
            <a:r>
              <a:rPr lang="ru-RU" sz="2200" dirty="0" smtClean="0"/>
              <a:t>способного преодолеть хозяйственный популизм;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200" dirty="0" smtClean="0"/>
              <a:t>не на словах, а на деле обеспечить прогрессивное развитие национального хозяйства в интересах собственного народа</a:t>
            </a:r>
          </a:p>
          <a:p>
            <a:endParaRPr lang="ru-RU" dirty="0"/>
          </a:p>
        </p:txBody>
      </p:sp>
      <p:pic>
        <p:nvPicPr>
          <p:cNvPr id="4" name="Picture 2" descr="C:\Users\user\Desktop\Kabakov_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444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oodman-gallery.com/files/upload/inventory/10470Inventory17281-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706277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157192"/>
            <a:ext cx="60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Серьезные преобразования в сфере образования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ПРОЦЕСС   ОБРАЗОВАНИЯ   ДОЛЖЕН   РАБОТАТЬ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БУДУЩЕЕ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3888432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формировать и развивать способности получающего образование 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i="1" dirty="0" smtClean="0"/>
              <a:t>развивающей, </a:t>
            </a:r>
            <a:r>
              <a:rPr lang="ru-RU" i="1" dirty="0" err="1" smtClean="0"/>
              <a:t>культуросообразной</a:t>
            </a:r>
            <a:r>
              <a:rPr lang="ru-RU" i="1" dirty="0" smtClean="0"/>
              <a:t> деятельности, самоопределению, </a:t>
            </a:r>
          </a:p>
          <a:p>
            <a:pPr marL="0" indent="0">
              <a:buNone/>
            </a:pPr>
            <a:r>
              <a:rPr lang="ru-RU" i="1" dirty="0" smtClean="0"/>
              <a:t>рефлексии, </a:t>
            </a:r>
          </a:p>
          <a:p>
            <a:pPr marL="0" indent="0">
              <a:buNone/>
            </a:pPr>
            <a:r>
              <a:rPr lang="ru-RU" i="1" dirty="0" smtClean="0"/>
              <a:t>мышлению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изменить  систему требований </a:t>
            </a:r>
          </a:p>
          <a:p>
            <a:pPr marL="0" indent="0">
              <a:buNone/>
            </a:pPr>
            <a:r>
              <a:rPr lang="ru-RU" sz="2000" dirty="0" smtClean="0"/>
              <a:t>к способностям выпускника, личным качествам, профессиональной культуре;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на деле </a:t>
            </a:r>
            <a:r>
              <a:rPr lang="ru-RU" sz="2000" i="1" dirty="0" smtClean="0">
                <a:solidFill>
                  <a:srgbClr val="C00000"/>
                </a:solidFill>
              </a:rPr>
              <a:t>дополнить  практицизм 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dirty="0" smtClean="0"/>
              <a:t>мыслительной деятельностью, нормами профессиональной этики, 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dirty="0" smtClean="0"/>
              <a:t>основами аксиологии и акмеологии, 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dirty="0" smtClean="0"/>
              <a:t>технологиями социокультурной коммуникации и делового общения.</a:t>
            </a:r>
            <a:endParaRPr lang="ru-RU" sz="2000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1115617" y="1052737"/>
            <a:ext cx="6912768" cy="36003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процесс образования должен: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57200" y="5589241"/>
            <a:ext cx="8579296" cy="86409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Ключевое требование к выпускнику:  готовность к </a:t>
            </a:r>
            <a:r>
              <a:rPr lang="ru-RU" sz="2200" i="1" dirty="0" smtClean="0">
                <a:solidFill>
                  <a:srgbClr val="C00000"/>
                </a:solidFill>
              </a:rPr>
              <a:t>самоопределению, саморазвитию и  развивающей деятельности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oodman-gallery.com/files/upload/inventory/10470Inventory17281-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28792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861048"/>
            <a:ext cx="6084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Дополнительное    образование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43711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его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миссия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создание условий для разрешения проблем деятельности и профессионального развития личности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365104"/>
            <a:ext cx="38164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 обеспечить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реализации и развития базы поступательного развития социума как основы для преодоления обозначившихся</a:t>
            </a:r>
          </a:p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кризисных проблем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kentridge-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32648" cy="44176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013176"/>
            <a:ext cx="6084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Многоаспектность проблемы</a:t>
            </a:r>
            <a:endParaRPr lang="ru-RU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lliam Kentridge at Marian Good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4248472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6064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СПЕЦИФИКА   СОДЕРЖАНИЯ   ДОПОЛНИТЕЛЬНОГО     ОБРАЗОВАНИЯ</a:t>
            </a:r>
            <a:endParaRPr lang="ru-RU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96752"/>
            <a:ext cx="4392488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определение </a:t>
            </a:r>
            <a:r>
              <a:rPr lang="ru-RU" sz="2000" b="1" i="1" dirty="0" smtClean="0">
                <a:solidFill>
                  <a:srgbClr val="002060"/>
                </a:solidFill>
              </a:rPr>
              <a:t>потребностей</a:t>
            </a:r>
            <a:r>
              <a:rPr lang="ru-RU" sz="2000" b="1" dirty="0" smtClean="0">
                <a:solidFill>
                  <a:srgbClr val="002060"/>
                </a:solidFill>
              </a:rPr>
              <a:t> потенциальных слушателей в профессиональном развитии и (или) социального заказа организации;  </a:t>
            </a:r>
          </a:p>
          <a:p>
            <a:pPr lvl="0">
              <a:lnSpc>
                <a:spcPts val="2000"/>
              </a:lnSpc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выявление  и типологизация профессиональных и личностных проблем слушателей в качестве самостоятельного элемента образовательного процесса;</a:t>
            </a:r>
          </a:p>
          <a:p>
            <a:pPr lvl="0">
              <a:lnSpc>
                <a:spcPts val="2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организацию учебного процесса на основе сочетания требований образовательного стандарта и вариативности, диктуемой выявленными проблемами слушателей. </a:t>
            </a: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g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744416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 ЕДИНОГО  ОБРАЗОВАТЕЛЬНОГО ПРОСТРАНСТВА,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СОЧЕТАЮЩЕГО В СЕБЕ ДВЕ ОБЯЗАТЕЛЬНЫЕ КАЧЕСТВЕННЫЕ СТОРОНЫ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340768"/>
            <a:ext cx="4680520" cy="611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во-первых, это </a:t>
            </a:r>
            <a:r>
              <a:rPr lang="ru-RU" sz="2200" b="1" i="1" dirty="0" smtClean="0">
                <a:solidFill>
                  <a:srgbClr val="7030A0"/>
                </a:solidFill>
              </a:rPr>
              <a:t>гибкость, подвижность,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креативность</a:t>
            </a:r>
            <a:r>
              <a:rPr lang="ru-RU" sz="2200" b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smtClean="0">
                <a:solidFill>
                  <a:srgbClr val="7030A0"/>
                </a:solidFill>
              </a:rPr>
              <a:t>свобода </a:t>
            </a:r>
            <a:r>
              <a:rPr lang="ru-RU" sz="2200" b="1" dirty="0" smtClean="0">
                <a:solidFill>
                  <a:srgbClr val="7030A0"/>
                </a:solidFill>
              </a:rPr>
              <a:t>внутренних образовательных процессов и локальных действий  в рамках определенного образовательного уровня, структуры; 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во-вторых, это необходимость </a:t>
            </a:r>
            <a:r>
              <a:rPr lang="ru-RU" sz="2200" b="1" i="1" dirty="0" smtClean="0">
                <a:solidFill>
                  <a:srgbClr val="7030A0"/>
                </a:solidFill>
              </a:rPr>
              <a:t>согласованности,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синхронизированности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по горизонтали и вертикали процессов, уровней в рамках образовательного пространства</a:t>
            </a:r>
          </a:p>
          <a:p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cbebdc87fa14c13bad32ee59c598a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98145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Свобода выбора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908720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свободы, понимаемой разумно,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свободы в выборе технологий, дифференциации </a:t>
            </a:r>
            <a:r>
              <a:rPr lang="ru-RU" sz="2400" b="1" i="1" dirty="0" smtClean="0">
                <a:solidFill>
                  <a:srgbClr val="7030A0"/>
                </a:solidFill>
              </a:rPr>
              <a:t>путей и методов</a:t>
            </a:r>
            <a:r>
              <a:rPr lang="ru-RU" sz="2400" b="1" dirty="0" smtClean="0">
                <a:solidFill>
                  <a:srgbClr val="7030A0"/>
                </a:solidFill>
              </a:rPr>
              <a:t> образовательной деятельности,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свободы, ведущей к государственно, общественно и личностно значимым результатам, заложенным в виде </a:t>
            </a:r>
            <a:r>
              <a:rPr lang="ru-RU" sz="2400" b="1" i="1" dirty="0" smtClean="0">
                <a:solidFill>
                  <a:srgbClr val="7030A0"/>
                </a:solidFill>
              </a:rPr>
              <a:t>образовательных ценностей и целей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otiondesign.files.wordpress.com/2008/01/kentridge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52144" y="1152143"/>
            <a:ext cx="6858002" cy="455371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32" y="2420888"/>
            <a:ext cx="7416056" cy="1368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2400"/>
              </a:spcBef>
              <a:defRPr/>
            </a:pPr>
            <a:endParaRPr lang="ru-RU" b="1" dirty="0">
              <a:solidFill>
                <a:schemeClr val="tx2"/>
              </a:solidFill>
              <a:latin typeface="Tahoma" pitchFamily="34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ru-RU" sz="3600" b="1" dirty="0">
                <a:solidFill>
                  <a:schemeClr val="tx2"/>
                </a:solidFill>
                <a:latin typeface="Tahoma" pitchFamily="34" charset="0"/>
              </a:rPr>
              <a:t>Спасибо за внимание !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karasevatvgy@yandex.ru</a:t>
            </a:r>
            <a:r>
              <a:rPr lang="ru-RU" sz="3600" b="1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ahoma" pitchFamily="34" charset="0"/>
              </a:rPr>
            </a:br>
            <a:endParaRPr lang="en-US" sz="36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uise Bourge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168352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14908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системный характер</a:t>
            </a:r>
          </a:p>
          <a:p>
            <a:r>
              <a:rPr lang="ru-RU" sz="2000" b="1" dirty="0" smtClean="0"/>
              <a:t>воспроизводства потенциала хозяйствующих субъектов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в условиях приоритета производства и социального развития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Два аспекта темы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4149080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воспроизводство кризиса социально-экономического управления,</a:t>
            </a:r>
          </a:p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прикрывающегося хозяйственным популизмом управленческой элиты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kent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684858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8610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Системность проблемы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методологические основания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38164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010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29122"/>
            <a:ext cx="354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решения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268759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Системный характер самой проблемы, определяемый необходимостью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качественных  изменений в потенциале  не только рабочей силы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Три важных акцента в исследовании системности проблемы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2564904"/>
            <a:ext cx="4813252" cy="224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/>
              <a:t>Воспроизводство потенциала хозяйствующих субъектов не может рассматриваться как самостоятельный процесс </a:t>
            </a:r>
            <a:r>
              <a:rPr lang="ru-RU" sz="2000" b="1" i="1" dirty="0" smtClean="0"/>
              <a:t>вне государственной программы стратегического развития российской экономики  на основе приоритета производства и социального развития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941168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механизм ее разрешения не может не быть встроен   в  </a:t>
            </a:r>
            <a:r>
              <a:rPr lang="ru-RU" sz="2000" i="1" dirty="0" smtClean="0"/>
              <a:t>серьезные преобразования в сфере образования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otiondesign.files.wordpress.com/2008/01/kentridge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52144" y="1152143"/>
            <a:ext cx="6858002" cy="45537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6064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Многоуровневое устройство хозяйственной системы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268761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технико-экономический, </a:t>
            </a:r>
          </a:p>
          <a:p>
            <a:pPr algn="r"/>
            <a:r>
              <a:rPr lang="ru-RU" sz="2400" dirty="0" smtClean="0"/>
              <a:t>социально-экономический, организационно-экономический, институциональный </a:t>
            </a:r>
          </a:p>
          <a:p>
            <a:pPr algn="r"/>
            <a:r>
              <a:rPr lang="ru-RU" sz="2400" dirty="0" smtClean="0"/>
              <a:t>и собственно-хозяйственный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 каждом из уровней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можно обнаружить проблемы,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имеющие прямое отношение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к проблеме воспроизводства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потенциала хозяйствующих субъектов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ТЕХНИКО-ЭКОНОМИЧЕСКИЙ УРОВЕНЬ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970784" cy="5400600"/>
          </a:xfrm>
        </p:spPr>
        <p:txBody>
          <a:bodyPr>
            <a:normAutofit fontScale="2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проблема концентрации и централизации производства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 для выпуска конкурентоспособной продукции необходимо понести огромные </a:t>
            </a:r>
            <a:r>
              <a:rPr lang="ru-RU" sz="7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квазипостоянные</a:t>
            </a: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идержки</a:t>
            </a: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чтобы обеспечить </a:t>
            </a:r>
            <a:r>
              <a:rPr lang="ru-RU" sz="7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систематический</a:t>
            </a:r>
            <a:r>
              <a:rPr lang="ru-RU" sz="7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НТП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Конкурентоспособными по-настоящему могут быть в только предприятия незначительного числа отраслей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8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indent="7938">
              <a:lnSpc>
                <a:spcPct val="170000"/>
              </a:lnSpc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indent="7938">
              <a:lnSpc>
                <a:spcPct val="17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соответствующий уровень развития носителей </a:t>
            </a:r>
            <a:r>
              <a:rPr lang="ru-RU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способностей к труду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7938">
              <a:lnSpc>
                <a:spcPct val="170000"/>
              </a:lnSpc>
              <a:buNone/>
            </a:pP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управленческой 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деятельностей,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предпринимательской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способности</a:t>
            </a:r>
          </a:p>
          <a:p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764704"/>
            <a:ext cx="87484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качественные изменения в технологическом укладе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39752" y="184482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411760" y="429309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КРИЗИС   ЧЕЛОВЕЧЕСКОГО КАПИТАЛА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1152128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/>
              <a:t>Депрофессионализация</a:t>
            </a:r>
            <a:r>
              <a:rPr lang="ru-RU" dirty="0" smtClean="0"/>
              <a:t> как снижение качества рабочей силы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3538736" cy="129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кризис  использования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креативного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«человеческого капитала» 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07704" y="76470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764704"/>
            <a:ext cx="504056" cy="792088"/>
          </a:xfrm>
          <a:prstGeom prst="downArrow">
            <a:avLst>
              <a:gd name="adj1" fmla="val 50000"/>
              <a:gd name="adj2" fmla="val 43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68288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структурные сдвиги спроса и предложения профессионально-квалификационных групп;</a:t>
            </a:r>
          </a:p>
          <a:p>
            <a:pPr marL="0" indent="0">
              <a:buNone/>
            </a:pPr>
            <a:endParaRPr lang="ru-RU" b="1" dirty="0" smtClean="0"/>
          </a:p>
          <a:p>
            <a:pPr marL="268288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противоречие между  высокой текучестью и низкой мобильностью хозяйствующих субъектов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Формы проявления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467545" y="4581128"/>
            <a:ext cx="374441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компетентности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субъектов научной, управленческой деятельностей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СПЕЦИФИЧЕСКИЙ ПОТЕНЦИАЛ ПРЕДПРИНИМАТЕЛЬСКОЙ СПОСОБНОСТИ:</a:t>
            </a:r>
          </a:p>
        </p:txBody>
      </p:sp>
      <p:pic>
        <p:nvPicPr>
          <p:cNvPr id="7" name="Picture 2" descr="C:\Users\user\Desktop\dd560830d39ded1c9072e1ba0920c15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464496" cy="4857403"/>
          </a:xfrm>
          <a:prstGeom prst="rect">
            <a:avLst/>
          </a:prstGeom>
          <a:noFill/>
        </p:spPr>
      </p:pic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980728"/>
            <a:ext cx="4032448" cy="5616624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endParaRPr lang="ru-RU" sz="2000" i="1" dirty="0" smtClean="0"/>
          </a:p>
          <a:p>
            <a:pPr marL="0" indent="0">
              <a:lnSpc>
                <a:spcPts val="2000"/>
              </a:lnSpc>
            </a:pPr>
            <a:r>
              <a:rPr lang="ru-RU" sz="2000" i="1" dirty="0" smtClean="0"/>
              <a:t> сформировалось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 smtClean="0"/>
              <a:t>«целое поколение людей, которые не знают, как работать в условиях кризиса и глубокой стагнации, не склонны к риску и привыкли жить в регулируемой экономике с высокой долей государственного участия …» </a:t>
            </a:r>
          </a:p>
          <a:p>
            <a:pPr marL="0" indent="0" algn="r">
              <a:lnSpc>
                <a:spcPts val="2000"/>
              </a:lnSpc>
              <a:buNone/>
            </a:pPr>
            <a:r>
              <a:rPr lang="ru-RU" sz="1800" i="1" dirty="0" err="1" smtClean="0"/>
              <a:t>Шапенко</a:t>
            </a:r>
            <a:r>
              <a:rPr lang="ru-RU" sz="1800" i="1" dirty="0" smtClean="0"/>
              <a:t> А. Десять лет без роста: сможет ли поколение восьмидесятых изменить Россию</a:t>
            </a:r>
          </a:p>
          <a:p>
            <a:pPr marL="0" indent="0">
              <a:lnSpc>
                <a:spcPts val="2000"/>
              </a:lnSpc>
              <a:buNone/>
            </a:pPr>
            <a:endParaRPr lang="ru-RU" sz="2000" dirty="0" smtClean="0"/>
          </a:p>
          <a:p>
            <a:pPr marL="0" indent="0">
              <a:lnSpc>
                <a:spcPts val="2000"/>
              </a:lnSpc>
              <a:buNone/>
            </a:pPr>
            <a:endParaRPr lang="ru-RU" sz="2000" dirty="0" smtClean="0"/>
          </a:p>
          <a:p>
            <a:pPr marL="0" indent="0">
              <a:lnSpc>
                <a:spcPts val="2000"/>
              </a:lnSpc>
            </a:pPr>
            <a:r>
              <a:rPr lang="ru-RU" sz="2000" dirty="0" smtClean="0"/>
              <a:t> предпринимательский потенциал </a:t>
            </a:r>
            <a:r>
              <a:rPr lang="ru-RU" sz="2000" i="1" dirty="0" smtClean="0"/>
              <a:t>формировался в условиях экстенсивного роста сырьевой экономики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890</Words>
  <Application>Microsoft Office PowerPoint</Application>
  <PresentationFormat>Экран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ТЕХНИКО-ЭКОНОМИЧЕСКИЙ УРОВЕНЬ</vt:lpstr>
      <vt:lpstr>КРИЗИС   ЧЕЛОВЕЧЕСКОГО КАПИТАЛА</vt:lpstr>
      <vt:lpstr>СПЕЦИФИЧЕСКИЙ ПОТЕНЦИАЛ ПРЕДПРИНИМАТЕЛЬСКОЙ СПОСОБНОСТИ: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ХОЗЯЙСТВЕННЫЙ ПОПУЛИЗМ</vt:lpstr>
      <vt:lpstr>НЕОБХОДИМОСТЬ   ПРИНЦИПИАЛЬНЫХ   ИЗМЕНЕНИЙ КАДРОВОГО  ПОТЕНЦИАЛА  ГОСУДАРСТВЕННОГО  УПРАВЛЕНИЯ </vt:lpstr>
      <vt:lpstr>Презентация PowerPoint</vt:lpstr>
      <vt:lpstr>ПРОЦЕСС   ОБРАЗОВАНИЯ   ДОЛЖЕН   РАБОТАТЬ    НА БУДУЩЕЕ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Зинатулины</dc:creator>
  <cp:lastModifiedBy>Светлана</cp:lastModifiedBy>
  <cp:revision>52</cp:revision>
  <dcterms:created xsi:type="dcterms:W3CDTF">2015-03-11T16:47:14Z</dcterms:created>
  <dcterms:modified xsi:type="dcterms:W3CDTF">2015-03-25T18:44:01Z</dcterms:modified>
</cp:coreProperties>
</file>