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5"/>
  </p:notesMasterIdLst>
  <p:sldIdLst>
    <p:sldId id="256" r:id="rId2"/>
    <p:sldId id="375" r:id="rId3"/>
    <p:sldId id="341" r:id="rId4"/>
    <p:sldId id="382" r:id="rId5"/>
    <p:sldId id="258" r:id="rId6"/>
    <p:sldId id="379" r:id="rId7"/>
    <p:sldId id="396" r:id="rId8"/>
    <p:sldId id="397" r:id="rId9"/>
    <p:sldId id="398" r:id="rId10"/>
    <p:sldId id="399" r:id="rId11"/>
    <p:sldId id="400" r:id="rId12"/>
    <p:sldId id="401" r:id="rId13"/>
    <p:sldId id="402" r:id="rId14"/>
    <p:sldId id="403" r:id="rId15"/>
    <p:sldId id="404" r:id="rId16"/>
    <p:sldId id="328" r:id="rId17"/>
    <p:sldId id="343" r:id="rId18"/>
    <p:sldId id="372" r:id="rId19"/>
    <p:sldId id="344" r:id="rId20"/>
    <p:sldId id="345" r:id="rId21"/>
    <p:sldId id="364" r:id="rId22"/>
    <p:sldId id="365" r:id="rId23"/>
    <p:sldId id="346" r:id="rId24"/>
    <p:sldId id="312" r:id="rId25"/>
    <p:sldId id="347" r:id="rId26"/>
    <p:sldId id="348" r:id="rId27"/>
    <p:sldId id="349" r:id="rId28"/>
    <p:sldId id="350" r:id="rId29"/>
    <p:sldId id="386" r:id="rId30"/>
    <p:sldId id="385" r:id="rId31"/>
    <p:sldId id="394" r:id="rId32"/>
    <p:sldId id="367" r:id="rId33"/>
    <p:sldId id="368" r:id="rId34"/>
    <p:sldId id="354" r:id="rId35"/>
    <p:sldId id="352" r:id="rId36"/>
    <p:sldId id="356" r:id="rId37"/>
    <p:sldId id="357" r:id="rId38"/>
    <p:sldId id="351" r:id="rId39"/>
    <p:sldId id="355" r:id="rId40"/>
    <p:sldId id="358" r:id="rId41"/>
    <p:sldId id="376" r:id="rId42"/>
    <p:sldId id="359" r:id="rId43"/>
    <p:sldId id="360" r:id="rId44"/>
    <p:sldId id="361" r:id="rId45"/>
    <p:sldId id="362" r:id="rId46"/>
    <p:sldId id="369" r:id="rId47"/>
    <p:sldId id="370" r:id="rId48"/>
    <p:sldId id="371" r:id="rId49"/>
    <p:sldId id="377" r:id="rId50"/>
    <p:sldId id="383" r:id="rId51"/>
    <p:sldId id="384" r:id="rId52"/>
    <p:sldId id="378" r:id="rId53"/>
    <p:sldId id="395" r:id="rId54"/>
    <p:sldId id="323" r:id="rId55"/>
    <p:sldId id="324" r:id="rId56"/>
    <p:sldId id="325" r:id="rId57"/>
    <p:sldId id="326" r:id="rId58"/>
    <p:sldId id="327" r:id="rId59"/>
    <p:sldId id="380" r:id="rId60"/>
    <p:sldId id="387" r:id="rId61"/>
    <p:sldId id="388" r:id="rId62"/>
    <p:sldId id="389" r:id="rId63"/>
    <p:sldId id="390" r:id="rId64"/>
    <p:sldId id="391" r:id="rId65"/>
    <p:sldId id="392" r:id="rId66"/>
    <p:sldId id="393" r:id="rId67"/>
    <p:sldId id="278" r:id="rId68"/>
    <p:sldId id="366" r:id="rId69"/>
    <p:sldId id="280" r:id="rId70"/>
    <p:sldId id="281" r:id="rId71"/>
    <p:sldId id="337" r:id="rId72"/>
    <p:sldId id="339" r:id="rId73"/>
    <p:sldId id="338" r:id="rId74"/>
  </p:sldIdLst>
  <p:sldSz cx="9144000" cy="6858000" type="screen4x3"/>
  <p:notesSz cx="6858000" cy="97107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553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8553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133F7A-1C2A-47FE-933D-107BD703842D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01713" y="728663"/>
            <a:ext cx="4854575" cy="3641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612601"/>
            <a:ext cx="5486400" cy="43698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223516"/>
            <a:ext cx="2971800" cy="485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223516"/>
            <a:ext cx="2971800" cy="485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D9FEB4-3376-41AF-80E7-7BF7A7870DB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98BD-A312-42FA-A583-C600B94805C4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2F7B5-CC68-4D21-ACFE-2EA19915F7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98BD-A312-42FA-A583-C600B94805C4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2F7B5-CC68-4D21-ACFE-2EA19915F7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98BD-A312-42FA-A583-C600B94805C4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2F7B5-CC68-4D21-ACFE-2EA19915F7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98BD-A312-42FA-A583-C600B94805C4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2F7B5-CC68-4D21-ACFE-2EA19915F7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98BD-A312-42FA-A583-C600B94805C4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2F7B5-CC68-4D21-ACFE-2EA19915F7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98BD-A312-42FA-A583-C600B94805C4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2F7B5-CC68-4D21-ACFE-2EA19915F7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98BD-A312-42FA-A583-C600B94805C4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2F7B5-CC68-4D21-ACFE-2EA19915F7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98BD-A312-42FA-A583-C600B94805C4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2F7B5-CC68-4D21-ACFE-2EA19915F7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98BD-A312-42FA-A583-C600B94805C4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2F7B5-CC68-4D21-ACFE-2EA19915F7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98BD-A312-42FA-A583-C600B94805C4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2F7B5-CC68-4D21-ACFE-2EA19915F7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98BD-A312-42FA-A583-C600B94805C4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2F7B5-CC68-4D21-ACFE-2EA19915F7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998BD-A312-42FA-A583-C600B94805C4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2F7B5-CC68-4D21-ACFE-2EA19915F75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shpp.ru/about/journal" TargetMode="External"/><Relationship Id="rId2" Type="http://schemas.openxmlformats.org/officeDocument/2006/relationships/hyperlink" Target="http://econ-plus.ru/opinion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kf2011.ru/" TargetMode="Externa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428604"/>
            <a:ext cx="7843838" cy="4214842"/>
          </a:xfrm>
        </p:spPr>
        <p:txBody>
          <a:bodyPr>
            <a:noAutofit/>
          </a:bodyPr>
          <a:lstStyle/>
          <a:p>
            <a:r>
              <a:rPr lang="ru-RU" sz="3600" b="1" u="sng" dirty="0" smtClean="0"/>
              <a:t>Генезис отношений собственности в России в свете теории сложности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КРЕТОВ С.И., д.э.н.,</a:t>
            </a:r>
            <a:br>
              <a:rPr lang="ru-RU" sz="3600" dirty="0" smtClean="0"/>
            </a:br>
            <a:r>
              <a:rPr lang="ru-RU" sz="3600" dirty="0" smtClean="0"/>
              <a:t>АНО ВПО «Российская академия предпринимательства»</a:t>
            </a:r>
            <a:br>
              <a:rPr lang="ru-RU" sz="3600" dirty="0" smtClean="0"/>
            </a:br>
            <a:r>
              <a:rPr lang="ru-RU" sz="3600" dirty="0" smtClean="0"/>
              <a:t>Руководитель научно-исследовательского центра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4572008"/>
            <a:ext cx="7643866" cy="150019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Доклад подготовлен для презентации на Московском экономическом форуме </a:t>
            </a:r>
          </a:p>
          <a:p>
            <a:pPr>
              <a:spcBef>
                <a:spcPts val="0"/>
              </a:spcBef>
            </a:pPr>
            <a:r>
              <a:rPr lang="ru-RU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26-27</a:t>
            </a:r>
            <a:r>
              <a:rPr lang="en-US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/03/2014</a:t>
            </a:r>
            <a:endParaRPr lang="ru-RU" sz="2800" dirty="0" smtClean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9. Формы </a:t>
            </a:r>
            <a:r>
              <a:rPr lang="ru-RU" dirty="0" smtClean="0"/>
              <a:t>собственности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 algn="ctr">
              <a:buNone/>
            </a:pPr>
            <a:r>
              <a:rPr lang="ru-RU" dirty="0" smtClean="0"/>
              <a:t>До появления бумажных законов:</a:t>
            </a:r>
          </a:p>
          <a:p>
            <a:pPr lvl="1">
              <a:buNone/>
            </a:pPr>
            <a:r>
              <a:rPr lang="ru-RU" dirty="0" smtClean="0"/>
              <a:t>- индивидуальная собственность особи по силе;</a:t>
            </a:r>
          </a:p>
          <a:p>
            <a:pPr lvl="1">
              <a:buNone/>
            </a:pPr>
            <a:r>
              <a:rPr lang="ru-RU" dirty="0" smtClean="0"/>
              <a:t>- коллективная собственность стаи по силе.</a:t>
            </a:r>
          </a:p>
          <a:p>
            <a:pPr lvl="1" algn="ctr">
              <a:buNone/>
            </a:pPr>
            <a:r>
              <a:rPr lang="ru-RU" dirty="0" smtClean="0"/>
              <a:t>После появления бумажных законов:</a:t>
            </a:r>
          </a:p>
          <a:p>
            <a:pPr lvl="1">
              <a:buNone/>
            </a:pPr>
            <a:r>
              <a:rPr lang="ru-RU" dirty="0" smtClean="0"/>
              <a:t>- индивидуальная (частная) собственность;</a:t>
            </a:r>
          </a:p>
          <a:p>
            <a:pPr lvl="1">
              <a:buNone/>
            </a:pPr>
            <a:r>
              <a:rPr lang="ru-RU" dirty="0" smtClean="0"/>
              <a:t>- коллективная (частная) собственность;</a:t>
            </a:r>
          </a:p>
          <a:p>
            <a:pPr lvl="1">
              <a:buNone/>
            </a:pPr>
            <a:r>
              <a:rPr lang="ru-RU" dirty="0" smtClean="0"/>
              <a:t>- общенародная (частная) собственность;</a:t>
            </a:r>
          </a:p>
          <a:p>
            <a:pPr lvl="1">
              <a:buNone/>
            </a:pPr>
            <a:r>
              <a:rPr lang="ru-RU" dirty="0" smtClean="0"/>
              <a:t>- ассоциированная (частная) собственность;</a:t>
            </a:r>
          </a:p>
          <a:p>
            <a:pPr lvl="1">
              <a:buNone/>
            </a:pPr>
            <a:r>
              <a:rPr lang="ru-RU" dirty="0" smtClean="0"/>
              <a:t>- </a:t>
            </a:r>
            <a:r>
              <a:rPr lang="ru-RU" dirty="0" err="1" smtClean="0"/>
              <a:t>общепланетарная</a:t>
            </a:r>
            <a:r>
              <a:rPr lang="ru-RU" dirty="0" smtClean="0"/>
              <a:t> (частная) собственность.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10. Почему </a:t>
            </a:r>
            <a:r>
              <a:rPr lang="ru-RU" dirty="0" smtClean="0"/>
              <a:t>приватизации не было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	Общенародная частная собственность находилась в коллективной долевой собственности граждан</a:t>
            </a:r>
          </a:p>
          <a:p>
            <a:pPr>
              <a:buNone/>
            </a:pPr>
            <a:r>
              <a:rPr lang="ru-RU" dirty="0" smtClean="0"/>
              <a:t>	Они получали часть дивидендов по труду часть по потребностям</a:t>
            </a:r>
          </a:p>
          <a:p>
            <a:pPr>
              <a:buNone/>
            </a:pPr>
            <a:r>
              <a:rPr lang="ru-RU" dirty="0" smtClean="0"/>
              <a:t>	Владение было частным, долевым</a:t>
            </a:r>
          </a:p>
          <a:p>
            <a:pPr>
              <a:buNone/>
            </a:pPr>
            <a:r>
              <a:rPr lang="ru-RU" dirty="0" smtClean="0"/>
              <a:t>	Пользование и распоряжение было передано партийно-хозяйственной руководящей подсистеме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11. Почему </a:t>
            </a:r>
            <a:r>
              <a:rPr lang="ru-RU" dirty="0" smtClean="0"/>
              <a:t>приватизации не было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Пользование и распоряжение было передано индивидуумам за плату</a:t>
            </a:r>
          </a:p>
          <a:p>
            <a:pPr>
              <a:buNone/>
            </a:pPr>
            <a:r>
              <a:rPr lang="ru-RU" dirty="0" smtClean="0"/>
              <a:t>	Для передачи владения необходимо было подписать договор между прежним и новым собственниками</a:t>
            </a:r>
          </a:p>
          <a:p>
            <a:pPr>
              <a:buNone/>
            </a:pPr>
            <a:r>
              <a:rPr lang="ru-RU" dirty="0" smtClean="0"/>
              <a:t>	Именные ваучеры – суррогаты этого договора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12. Почему </a:t>
            </a:r>
            <a:r>
              <a:rPr lang="ru-RU" dirty="0" smtClean="0"/>
              <a:t>приватизации не было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Оплата за приобретаемое имущество должна быть:</a:t>
            </a:r>
          </a:p>
          <a:p>
            <a:pPr>
              <a:buNone/>
            </a:pPr>
            <a:r>
              <a:rPr lang="ru-RU" dirty="0" smtClean="0"/>
              <a:t>	- эквивалентной;</a:t>
            </a:r>
          </a:p>
          <a:p>
            <a:pPr>
              <a:buNone/>
            </a:pPr>
            <a:r>
              <a:rPr lang="ru-RU" dirty="0" smtClean="0"/>
              <a:t>	- из личных средств гражданина или чистой прибыли частных предприятий после ПРЕДВАРИТЕЛЬНОЙ УПЛАТЫ ВСЕХ НАЛОГОВ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13. Приватизация </a:t>
            </a:r>
            <a:r>
              <a:rPr lang="ru-RU" dirty="0" smtClean="0"/>
              <a:t>- мздоимство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Оборот собственности, переписанной на немногих </a:t>
            </a:r>
            <a:r>
              <a:rPr lang="ru-RU" dirty="0" err="1" smtClean="0"/>
              <a:t>скоробогатых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ru-RU" dirty="0" smtClean="0"/>
              <a:t>	- лишил население страны законных дивидендов,</a:t>
            </a:r>
          </a:p>
          <a:p>
            <a:pPr>
              <a:buNone/>
            </a:pPr>
            <a:r>
              <a:rPr lang="ru-RU" dirty="0" smtClean="0"/>
              <a:t>	- является теневым по сути,</a:t>
            </a:r>
          </a:p>
          <a:p>
            <a:pPr>
              <a:buNone/>
            </a:pPr>
            <a:r>
              <a:rPr lang="ru-RU" dirty="0" smtClean="0"/>
              <a:t>	- является материальной базой массового мздоимства.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14. Вспомним </a:t>
            </a:r>
            <a:r>
              <a:rPr lang="ru-RU" dirty="0" smtClean="0"/>
              <a:t>классиков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err="1" smtClean="0"/>
              <a:t>Цезарий</a:t>
            </a:r>
            <a:r>
              <a:rPr lang="ru-RU" dirty="0" smtClean="0"/>
              <a:t> </a:t>
            </a:r>
            <a:r>
              <a:rPr lang="ru-RU" dirty="0" err="1" smtClean="0"/>
              <a:t>Гейстербахский</a:t>
            </a:r>
            <a:r>
              <a:rPr lang="ru-RU" dirty="0" smtClean="0"/>
              <a:t>: </a:t>
            </a:r>
          </a:p>
          <a:p>
            <a:pPr algn="ctr">
              <a:buNone/>
            </a:pPr>
            <a:r>
              <a:rPr lang="ru-RU" smtClean="0"/>
              <a:t>	«всякий </a:t>
            </a:r>
            <a:r>
              <a:rPr lang="ru-RU" dirty="0" smtClean="0"/>
              <a:t>богатый есть вор или наследник вора»</a:t>
            </a:r>
          </a:p>
          <a:p>
            <a:pPr algn="ctr">
              <a:buNone/>
            </a:pPr>
            <a:r>
              <a:rPr lang="ru-RU" dirty="0" smtClean="0"/>
              <a:t>Прудон: </a:t>
            </a:r>
          </a:p>
          <a:p>
            <a:pPr algn="ctr">
              <a:buNone/>
            </a:pPr>
            <a:r>
              <a:rPr lang="ru-RU" dirty="0" smtClean="0"/>
              <a:t>«собственность – есть кража» 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4800" dirty="0" smtClean="0"/>
          </a:p>
          <a:p>
            <a:pPr marL="0" indent="0" algn="ctr">
              <a:buNone/>
            </a:pPr>
            <a:r>
              <a:rPr lang="ru-RU" sz="4800" dirty="0" smtClean="0"/>
              <a:t>Спасибо за </a:t>
            </a:r>
          </a:p>
          <a:p>
            <a:pPr marL="0" indent="0" algn="ctr">
              <a:buNone/>
            </a:pPr>
            <a:r>
              <a:rPr lang="ru-RU" sz="4800" dirty="0" smtClean="0"/>
              <a:t>внимание</a:t>
            </a:r>
            <a:endParaRPr lang="ru-RU" sz="4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4.1. Отличие классической методологии и методологии теории сложности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dirty="0" smtClean="0"/>
              <a:t>	</a:t>
            </a:r>
            <a:r>
              <a:rPr lang="ru-RU" sz="3600" u="sng" dirty="0" smtClean="0"/>
              <a:t>ПРИНЦИП    НЕОПРЕДЕЛЕННОСТИ (РЕКУРСИВНОСТЬ)</a:t>
            </a:r>
          </a:p>
          <a:p>
            <a:pPr indent="14288">
              <a:buNone/>
            </a:pPr>
            <a:r>
              <a:rPr lang="ru-RU" dirty="0" smtClean="0"/>
              <a:t>	</a:t>
            </a:r>
            <a:r>
              <a:rPr lang="ru-RU" sz="4600" b="1" dirty="0" smtClean="0"/>
              <a:t>y</a:t>
            </a:r>
            <a:r>
              <a:rPr lang="en-US" sz="4600" b="1" baseline="-25000" dirty="0" smtClean="0"/>
              <a:t>n</a:t>
            </a:r>
            <a:r>
              <a:rPr lang="ru-RU" sz="4600" b="1" dirty="0" smtClean="0"/>
              <a:t> = f (x,у</a:t>
            </a:r>
            <a:r>
              <a:rPr lang="ru-RU" sz="4600" b="1" baseline="-25000" dirty="0" smtClean="0"/>
              <a:t>1,</a:t>
            </a:r>
            <a:r>
              <a:rPr lang="ru-RU" sz="4600" b="1" dirty="0" smtClean="0"/>
              <a:t>...,</a:t>
            </a:r>
            <a:r>
              <a:rPr lang="en-US" sz="4600" b="1" dirty="0" smtClean="0"/>
              <a:t>y</a:t>
            </a:r>
            <a:r>
              <a:rPr lang="ru-RU" sz="4600" b="1" baseline="-25000" dirty="0" smtClean="0"/>
              <a:t>(</a:t>
            </a:r>
            <a:r>
              <a:rPr lang="en-US" sz="4600" b="1" baseline="-25000" dirty="0" smtClean="0"/>
              <a:t>n</a:t>
            </a:r>
            <a:r>
              <a:rPr lang="ru-RU" sz="4600" b="1" baseline="-25000" dirty="0" smtClean="0"/>
              <a:t>-1)</a:t>
            </a:r>
            <a:r>
              <a:rPr lang="ru-RU" sz="4600" b="1" dirty="0" smtClean="0"/>
              <a:t>) + ξ</a:t>
            </a:r>
            <a:r>
              <a:rPr lang="ru-RU" sz="4600" b="1" baseline="-25000" dirty="0" smtClean="0"/>
              <a:t>1</a:t>
            </a:r>
            <a:r>
              <a:rPr lang="ru-RU" sz="4600" b="1" dirty="0" smtClean="0"/>
              <a:t> + ξ</a:t>
            </a:r>
            <a:r>
              <a:rPr lang="ru-RU" sz="4600" b="1" baseline="-25000" dirty="0" smtClean="0"/>
              <a:t>2</a:t>
            </a:r>
            <a:r>
              <a:rPr lang="ru-RU" sz="4600" b="1" dirty="0" smtClean="0"/>
              <a:t>, </a:t>
            </a:r>
            <a:r>
              <a:rPr lang="ru-RU" dirty="0" smtClean="0"/>
              <a:t>где:</a:t>
            </a:r>
          </a:p>
          <a:p>
            <a:pPr indent="14288">
              <a:buNone/>
            </a:pPr>
            <a:r>
              <a:rPr lang="ru-RU" sz="3600" b="1" dirty="0" smtClean="0"/>
              <a:t>у</a:t>
            </a:r>
            <a:r>
              <a:rPr lang="ru-RU" dirty="0" smtClean="0"/>
              <a:t> – это будущий, прогнозируемый результат взаимодействия параметров системы, познанных и непознанных наукой.</a:t>
            </a:r>
          </a:p>
          <a:p>
            <a:pPr indent="14288">
              <a:buNone/>
            </a:pPr>
            <a:r>
              <a:rPr lang="ru-RU" sz="3600" b="1" dirty="0" smtClean="0"/>
              <a:t>f (x,у</a:t>
            </a:r>
            <a:r>
              <a:rPr lang="ru-RU" sz="3600" b="1" baseline="-25000" dirty="0" smtClean="0"/>
              <a:t>1</a:t>
            </a:r>
            <a:r>
              <a:rPr lang="ru-RU" sz="3600" b="1" dirty="0" smtClean="0"/>
              <a:t>,...,</a:t>
            </a:r>
            <a:r>
              <a:rPr lang="en-US" sz="3600" b="1" dirty="0" smtClean="0"/>
              <a:t>y</a:t>
            </a:r>
            <a:r>
              <a:rPr lang="ru-RU" sz="3600" b="1" baseline="-25000" dirty="0" smtClean="0"/>
              <a:t>(</a:t>
            </a:r>
            <a:r>
              <a:rPr lang="en-US" sz="3600" b="1" baseline="-25000" dirty="0" smtClean="0"/>
              <a:t>n</a:t>
            </a:r>
            <a:r>
              <a:rPr lang="ru-RU" sz="3600" b="1" baseline="-25000" dirty="0" smtClean="0"/>
              <a:t>-1)</a:t>
            </a:r>
            <a:r>
              <a:rPr lang="ru-RU" sz="3600" b="1" dirty="0" smtClean="0"/>
              <a:t>)</a:t>
            </a:r>
            <a:r>
              <a:rPr lang="ru-RU" dirty="0" smtClean="0"/>
              <a:t>  – это нелинейная, рекурсивная формализованная система взаимодействия изученных и учитываемых параметров системы, которые получили научное объяснение, и ученые познали зависимость будущего состояния системы от значения данных параметров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4.1.А. Отличие классической методологии и методологии теории сложности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14974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ξ</a:t>
            </a:r>
            <a:r>
              <a:rPr lang="ru-RU" baseline="-25000" dirty="0" smtClean="0"/>
              <a:t>1</a:t>
            </a:r>
            <a:r>
              <a:rPr lang="ru-RU" dirty="0" smtClean="0"/>
              <a:t> – это неизвестные в данный момент аргументы функции, которые влияют на будущее состояние сложной системы, но в настоящий момент нет никаких свидетельств, что они не могут быть познаны по мере развития научного инструментария. </a:t>
            </a:r>
          </a:p>
          <a:p>
            <a:r>
              <a:rPr lang="ru-RU" b="1" dirty="0" smtClean="0"/>
              <a:t>ξ</a:t>
            </a:r>
            <a:r>
              <a:rPr lang="ru-RU" baseline="-25000" dirty="0" smtClean="0"/>
              <a:t>2</a:t>
            </a:r>
            <a:r>
              <a:rPr lang="ru-RU" dirty="0" smtClean="0"/>
              <a:t> – это параметры сложной системы, которые в рамках современной научной парадигмы признаются принципиально не познаваемыми человеком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4.2. Отличие классической методологии и методологии теории сложности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u="sng" dirty="0" smtClean="0"/>
              <a:t>ПРИНЦИП НЕОБРАТИМОСТИ </a:t>
            </a:r>
            <a:r>
              <a:rPr lang="ru-RU" dirty="0" smtClean="0"/>
              <a:t>	</a:t>
            </a:r>
          </a:p>
          <a:p>
            <a:pPr>
              <a:buNone/>
            </a:pPr>
            <a:r>
              <a:rPr lang="ru-RU" dirty="0" smtClean="0"/>
              <a:t>	Нельзя дважды войти в одну и ту же реку.</a:t>
            </a:r>
          </a:p>
          <a:p>
            <a:pPr>
              <a:buNone/>
            </a:pPr>
            <a:r>
              <a:rPr lang="ru-RU" dirty="0" smtClean="0"/>
              <a:t>	Все процессы на Земле протекают в сопряжении со стрелой времени. Поэтому принцип необратимости является естественным для социально-экономических наук и наук о живом. Науки об искусственном ввели принцип обратимости (доказательство через повторяемость) в свою методологию, но по мере развития инструментария это искусственное ограничение стало негативно влиять на результаты теоретического обобщения эмпирических наблюдений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1. Теория сложности в истории развития науки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44" y="1571612"/>
          <a:ext cx="8887234" cy="3714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314"/>
                <a:gridCol w="627012"/>
                <a:gridCol w="116840"/>
                <a:gridCol w="785818"/>
                <a:gridCol w="428628"/>
                <a:gridCol w="116840"/>
                <a:gridCol w="965894"/>
                <a:gridCol w="235190"/>
                <a:gridCol w="1030902"/>
                <a:gridCol w="116840"/>
                <a:gridCol w="116840"/>
                <a:gridCol w="1393378"/>
                <a:gridCol w="116840"/>
                <a:gridCol w="208280"/>
                <a:gridCol w="1290458"/>
                <a:gridCol w="285752"/>
                <a:gridCol w="208280"/>
                <a:gridCol w="629128"/>
              </a:tblGrid>
              <a:tr h="400040">
                <a:tc gridSpan="18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Античная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ф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илософия </a:t>
                      </a:r>
                    </a:p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(натурфилософия и моральная философия) 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004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73819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Науки о живых</a:t>
                      </a:r>
                    </a:p>
                    <a:p>
                      <a:pPr algn="ctr"/>
                      <a:r>
                        <a:rPr lang="ru-RU" sz="1400" dirty="0" smtClean="0"/>
                        <a:t>системах</a:t>
                      </a:r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НАУКИ</a:t>
                      </a:r>
                    </a:p>
                    <a:p>
                      <a:pPr algn="ctr"/>
                      <a:endParaRPr lang="ru-RU" sz="1300" dirty="0" smtClean="0"/>
                    </a:p>
                    <a:p>
                      <a:pPr algn="ctr"/>
                      <a:endParaRPr lang="ru-RU" sz="1300" dirty="0" smtClean="0"/>
                    </a:p>
                    <a:p>
                      <a:pPr algn="ctr"/>
                      <a:r>
                        <a:rPr lang="ru-RU" sz="1400" dirty="0" smtClean="0"/>
                        <a:t>Химия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ОБ</a:t>
                      </a:r>
                    </a:p>
                    <a:p>
                      <a:pPr algn="ctr"/>
                      <a:endParaRPr lang="ru-RU" sz="1300" dirty="0" smtClean="0"/>
                    </a:p>
                    <a:p>
                      <a:pPr algn="ctr"/>
                      <a:endParaRPr lang="ru-RU" sz="1300" dirty="0" smtClean="0"/>
                    </a:p>
                    <a:p>
                      <a:pPr algn="ctr"/>
                      <a:r>
                        <a:rPr lang="ru-RU" sz="1400" dirty="0" smtClean="0"/>
                        <a:t>Физика</a:t>
                      </a:r>
                      <a:endParaRPr lang="ru-RU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ИСКУССТВЕННОМ</a:t>
                      </a:r>
                    </a:p>
                    <a:p>
                      <a:pPr algn="ctr"/>
                      <a:endParaRPr lang="ru-RU" sz="1300" dirty="0" smtClean="0"/>
                    </a:p>
                    <a:p>
                      <a:pPr algn="ctr"/>
                      <a:endParaRPr lang="ru-RU" sz="1300" dirty="0" smtClean="0"/>
                    </a:p>
                    <a:p>
                      <a:pPr algn="ctr"/>
                      <a:r>
                        <a:rPr lang="ru-RU" sz="1400" dirty="0" smtClean="0"/>
                        <a:t>Математика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Социально-экономические науки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90532">
                <a:tc gridSpan="18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5286">
                <a:tc gridSpan="18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Теория сложности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33428">
                <a:tc gridSpan="3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теория сетей</a:t>
                      </a:r>
                    </a:p>
                    <a:p>
                      <a:pPr algn="ctr"/>
                      <a:r>
                        <a:rPr lang="ru-RU" sz="1400" dirty="0" smtClean="0"/>
                        <a:t>аутопоэза</a:t>
                      </a:r>
                      <a:endParaRPr lang="ru-RU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400" smtClean="0"/>
                        <a:t>теория динамических систем </a:t>
                      </a:r>
                      <a:endParaRPr lang="ru-RU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smtClean="0"/>
                        <a:t>нелинейная </a:t>
                      </a:r>
                    </a:p>
                    <a:p>
                      <a:pPr algn="ctr"/>
                      <a:endParaRPr lang="ru-RU" sz="1400" smtClean="0"/>
                    </a:p>
                    <a:p>
                      <a:pPr algn="ctr"/>
                      <a:r>
                        <a:rPr lang="ru-RU" sz="1400" smtClean="0"/>
                        <a:t>динамика</a:t>
                      </a:r>
                      <a:endParaRPr lang="ru-RU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smtClean="0"/>
                        <a:t>сетевая </a:t>
                      </a:r>
                    </a:p>
                    <a:p>
                      <a:pPr algn="ctr"/>
                      <a:endParaRPr lang="ru-RU" sz="1400" smtClean="0"/>
                    </a:p>
                    <a:p>
                      <a:pPr algn="ctr"/>
                      <a:r>
                        <a:rPr lang="ru-RU" sz="1400" smtClean="0"/>
                        <a:t>динамика</a:t>
                      </a:r>
                      <a:endParaRPr lang="ru-RU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теория диссипативных</a:t>
                      </a:r>
                    </a:p>
                    <a:p>
                      <a:pPr algn="ctr"/>
                      <a:r>
                        <a:rPr lang="ru-RU" sz="1400" dirty="0" smtClean="0"/>
                        <a:t>систем</a:t>
                      </a:r>
                      <a:endParaRPr lang="ru-RU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теория хаотических </a:t>
                      </a:r>
                    </a:p>
                    <a:p>
                      <a:pPr algn="ctr"/>
                      <a:r>
                        <a:rPr lang="ru-RU" sz="1400" dirty="0" smtClean="0"/>
                        <a:t>аттракторов</a:t>
                      </a:r>
                      <a:endParaRPr lang="ru-RU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глубокая</a:t>
                      </a:r>
                    </a:p>
                    <a:p>
                      <a:pPr algn="ctr"/>
                      <a:endParaRPr lang="ru-RU" sz="1400" dirty="0" smtClean="0"/>
                    </a:p>
                    <a:p>
                      <a:pPr algn="ctr"/>
                      <a:r>
                        <a:rPr lang="ru-RU" sz="1400" dirty="0" smtClean="0"/>
                        <a:t> экология </a:t>
                      </a:r>
                      <a:endParaRPr lang="ru-RU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Прямая соединительная линия 5"/>
          <p:cNvCxnSpPr>
            <a:stCxn id="8" idx="0"/>
          </p:cNvCxnSpPr>
          <p:nvPr/>
        </p:nvCxnSpPr>
        <p:spPr>
          <a:xfrm rot="16200000" flipH="1">
            <a:off x="4332603" y="-523585"/>
            <a:ext cx="1588" cy="57636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Стрелка вниз 7"/>
          <p:cNvSpPr/>
          <p:nvPr/>
        </p:nvSpPr>
        <p:spPr>
          <a:xfrm>
            <a:off x="1428728" y="2357430"/>
            <a:ext cx="45719" cy="35719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2857488" y="2357430"/>
            <a:ext cx="71438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4143372" y="2357430"/>
            <a:ext cx="71438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5643570" y="2357430"/>
            <a:ext cx="45719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7215206" y="2357430"/>
            <a:ext cx="45719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1428728" y="3714752"/>
            <a:ext cx="2786082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2857488" y="3714752"/>
            <a:ext cx="1428760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16200000" flipH="1">
            <a:off x="4037009" y="3894141"/>
            <a:ext cx="427834" cy="706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10800000" flipV="1">
            <a:off x="4286248" y="3714752"/>
            <a:ext cx="1285884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10800000" flipV="1">
            <a:off x="4286248" y="3714752"/>
            <a:ext cx="3071834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/>
              <a:t>4.3.</a:t>
            </a:r>
            <a:r>
              <a:rPr lang="ru-RU" sz="3200" dirty="0" smtClean="0"/>
              <a:t> </a:t>
            </a:r>
            <a:r>
              <a:rPr lang="ru-RU" sz="3200" b="1" dirty="0" smtClean="0"/>
              <a:t>Отличие классической методологии и методологии теории сложности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spcBef>
                <a:spcPts val="0"/>
              </a:spcBef>
              <a:buNone/>
            </a:pPr>
            <a:endParaRPr lang="ru-RU" sz="1300" b="1" dirty="0" smtClean="0"/>
          </a:p>
          <a:p>
            <a:pPr>
              <a:buNone/>
            </a:pPr>
            <a:r>
              <a:rPr lang="ru-RU" sz="1300" b="1" dirty="0" smtClean="0"/>
              <a:t>	</a:t>
            </a:r>
            <a:r>
              <a:rPr lang="ru-RU" sz="2800" b="1" dirty="0" smtClean="0"/>
              <a:t> ПРИНЦИП ВЗАИМОДЕЙСТВИЯ УЧЕНОГО И НАБЛЮДАЕМОЙ СЛОЖНОЙ СИСТЕМЫ:</a:t>
            </a:r>
          </a:p>
          <a:p>
            <a:pPr>
              <a:buNone/>
            </a:pPr>
            <a:r>
              <a:rPr lang="ru-RU" sz="2800" b="1" dirty="0" smtClean="0"/>
              <a:t>	</a:t>
            </a:r>
            <a:r>
              <a:rPr lang="ru-RU" sz="3000" b="1" dirty="0" smtClean="0"/>
              <a:t>Два способа мышления: гуманитарное и естественнонаучное  мышление</a:t>
            </a:r>
          </a:p>
          <a:p>
            <a:pPr>
              <a:buNone/>
            </a:pPr>
            <a:r>
              <a:rPr lang="ru-RU" sz="3000" dirty="0" smtClean="0"/>
              <a:t>	</a:t>
            </a:r>
            <a:r>
              <a:rPr lang="ru-RU" sz="3000" b="1" dirty="0" smtClean="0"/>
              <a:t>Динамика процесса познания: личная субъективная интерпретация – историческая научная интерпретация – цивилизационная научная интерпретация (научная парадигма, эпистема) – факт</a:t>
            </a:r>
          </a:p>
          <a:p>
            <a:pPr>
              <a:buNone/>
            </a:pPr>
            <a:r>
              <a:rPr lang="ru-RU" sz="3000" dirty="0" smtClean="0"/>
              <a:t>	</a:t>
            </a:r>
            <a:r>
              <a:rPr lang="ru-RU" sz="3000" b="1" dirty="0" smtClean="0"/>
              <a:t>Роль подсознания в процессе познания</a:t>
            </a:r>
            <a:endParaRPr lang="ru-RU" sz="2400" b="1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/>
              <a:t>4.3.А.</a:t>
            </a:r>
            <a:r>
              <a:rPr lang="ru-RU" sz="2800" dirty="0" smtClean="0"/>
              <a:t> </a:t>
            </a:r>
            <a:r>
              <a:rPr lang="ru-RU" sz="2800" b="1" dirty="0" smtClean="0"/>
              <a:t>ПРИНЦИП ВЗАИМОДЕЙСТВИЯ УЧЕНОГО И НАБЛЮДАЕМОЙ СЛОЖНОЙ СИСТЕМЫ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dirty="0" smtClean="0"/>
              <a:t>	</a:t>
            </a:r>
            <a:r>
              <a:rPr lang="ru-RU" b="1" u="sng" dirty="0" smtClean="0"/>
              <a:t>Два способа мышления по Раушенбаху</a:t>
            </a:r>
          </a:p>
          <a:p>
            <a:r>
              <a:rPr lang="ru-RU" b="1" dirty="0" smtClean="0"/>
              <a:t>Естественнонаучное</a:t>
            </a:r>
            <a:r>
              <a:rPr lang="ru-RU" dirty="0" smtClean="0"/>
              <a:t> мышление, связанное в строгие логические, причинно-следственные цепочки, описанные математическими зависимостями и бесчисленное количество раз проверенные в лабораторных опытах</a:t>
            </a:r>
          </a:p>
          <a:p>
            <a:r>
              <a:rPr lang="ru-RU" b="1" dirty="0" smtClean="0"/>
              <a:t>Гуманитарное</a:t>
            </a:r>
            <a:r>
              <a:rPr lang="ru-RU" dirty="0" smtClean="0"/>
              <a:t> мышление размытыми множествами, образами, их нечеткими взаимными связями, перетеканием одного множества в другое, для описания которых  причинно-следственная логика не только излишня, но и вредна, так как не дает никакого строгого ответа в условиях непрерывно меняющейся, текучей социально-экономической действительности</a:t>
            </a:r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/>
              <a:t>4.3.Б.</a:t>
            </a:r>
            <a:r>
              <a:rPr lang="ru-RU" sz="2800" dirty="0" smtClean="0"/>
              <a:t> </a:t>
            </a:r>
            <a:r>
              <a:rPr lang="ru-RU" sz="2800" b="1" dirty="0" smtClean="0"/>
              <a:t>ПРИНЦИП ВЗАИМОДЕЙСТВИЯ УЧЕНОГО И НАБЛЮДАЕМОЙ СЛОЖНОЙ СИСТЕМЫ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ru-RU" dirty="0" smtClean="0"/>
              <a:t>	</a:t>
            </a:r>
            <a:r>
              <a:rPr lang="ru-RU" b="1" u="sng" dirty="0" smtClean="0"/>
              <a:t>АБСОЛЮТНАЯ ОТНОСИТЕЛЬНОСТЬ ЗНАНИЙ</a:t>
            </a:r>
            <a:endParaRPr lang="ru-RU" u="sng" dirty="0" smtClean="0"/>
          </a:p>
          <a:p>
            <a:pPr>
              <a:buNone/>
            </a:pPr>
            <a:r>
              <a:rPr lang="ru-RU" dirty="0" smtClean="0"/>
              <a:t>	Развитие интерпретаций приближает человечество к комнате фактов. Этот процесс бесконечен</a:t>
            </a:r>
          </a:p>
          <a:p>
            <a:pPr>
              <a:buNone/>
            </a:pPr>
            <a:r>
              <a:rPr lang="ru-RU" dirty="0" smtClean="0"/>
              <a:t>	Представление о плоской Земле постепенно трансформировалось в современное знание, которое не является окончательным </a:t>
            </a:r>
          </a:p>
          <a:p>
            <a:pPr>
              <a:buNone/>
            </a:pPr>
            <a:r>
              <a:rPr lang="ru-RU" dirty="0" smtClean="0"/>
              <a:t>	Открытие Ньютоном силы взаимного притяжения вызвало бурю критики со стороны адептов бытующей парадигмы. Они утверждали, что тела могут взаимодействовать лишь при соприкосновении друг с другом </a:t>
            </a:r>
          </a:p>
          <a:p>
            <a:pPr>
              <a:buNone/>
            </a:pPr>
            <a:r>
              <a:rPr lang="ru-RU" dirty="0" smtClean="0"/>
              <a:t>	Теория относительности Эйнштейна за исключением Макса Планка была встречена в штыки классическими профессорами физики того времени</a:t>
            </a:r>
          </a:p>
          <a:p>
            <a:pPr>
              <a:buNone/>
            </a:pPr>
            <a:r>
              <a:rPr lang="ru-RU" dirty="0" smtClean="0"/>
              <a:t>	Крах рабовладения и феодализма казался мудрецам того времени совершенно абсурдной идеей</a:t>
            </a:r>
          </a:p>
          <a:p>
            <a:pPr>
              <a:buNone/>
            </a:pPr>
            <a:r>
              <a:rPr lang="ru-RU" dirty="0" smtClean="0"/>
              <a:t>	Смерть капиталитарной рыночной экономики также рассматривается как абсурдная гипотеза вопреки всему историческому опыту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/>
              <a:t>4.3.В.</a:t>
            </a:r>
            <a:r>
              <a:rPr lang="ru-RU" sz="2800" dirty="0" smtClean="0"/>
              <a:t> </a:t>
            </a:r>
            <a:r>
              <a:rPr lang="ru-RU" sz="2800" b="1" dirty="0" smtClean="0"/>
              <a:t>КИБЕРНЕТИЧЕСКАЯ ЭПИСТЕМОЛОГИЯ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dirty="0" smtClean="0"/>
              <a:t>	</a:t>
            </a:r>
            <a:r>
              <a:rPr lang="ru-RU" sz="2600" b="1" u="sng" dirty="0" smtClean="0"/>
              <a:t>ПРОЦЕСС ПОЗНАНИЯ  В СВЕТЕ ТЕОРИИ СЛОЖНОСТИ</a:t>
            </a:r>
            <a:endParaRPr lang="ru-RU" sz="2000" b="1" u="sng" dirty="0" smtClean="0"/>
          </a:p>
          <a:p>
            <a:pPr algn="ctr">
              <a:buNone/>
            </a:pPr>
            <a:r>
              <a:rPr lang="ru-RU" dirty="0" smtClean="0"/>
              <a:t>Подсознательный образец системы и его компоненты - это категория специфического языка подсознания, который сообщает исследователю значения воспринимаемых органами чувств косвенных раздражителей звуков, света и т.п. Без создания «таблицы Менделеева» ПОДСОЗНАТЕЛЬНЫХ ОБРАЗЦОВ (паттернов организации) системы в экономической теории, познание социально-экономических явлений может осуществляться лишь апостериорно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5. Кризисы в свете теории сложности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/>
              <a:t>	Руководящая подсистема становится недопустимо простой относительно сложности управляемой подсистемы</a:t>
            </a:r>
          </a:p>
          <a:p>
            <a:pPr algn="ctr">
              <a:buNone/>
            </a:pPr>
            <a:r>
              <a:rPr lang="ru-RU" dirty="0" smtClean="0"/>
              <a:t>В технических системах механизмы и приборы выйдут из строя</a:t>
            </a:r>
          </a:p>
          <a:p>
            <a:pPr algn="ctr">
              <a:buNone/>
            </a:pPr>
            <a:r>
              <a:rPr lang="ru-RU" dirty="0" smtClean="0"/>
              <a:t>В живых системах происходит эволюционный скачек</a:t>
            </a:r>
          </a:p>
          <a:p>
            <a:pPr algn="ctr">
              <a:buNone/>
            </a:pPr>
            <a:r>
              <a:rPr lang="ru-RU" dirty="0" smtClean="0"/>
              <a:t>В обществе происходит смена общественно-экономических формаций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7.1. Паттерн организации биологической жизни на Земле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 algn="ctr">
              <a:buNone/>
            </a:pPr>
            <a:r>
              <a:rPr lang="ru-RU" sz="2400" dirty="0" smtClean="0"/>
              <a:t>	</a:t>
            </a:r>
            <a:r>
              <a:rPr lang="ru-RU" sz="4400" u="sng" dirty="0" smtClean="0"/>
              <a:t>Первая компонента </a:t>
            </a:r>
            <a:r>
              <a:rPr lang="ru-RU" sz="4000" dirty="0" smtClean="0"/>
              <a:t>- это неживая материя, вещество и способы различных естественных преобразований энергии по пути к тепловому равновесию согласно законам термодинамики</a:t>
            </a:r>
          </a:p>
          <a:p>
            <a:pPr lvl="1" algn="ctr">
              <a:buNone/>
            </a:pPr>
            <a:r>
              <a:rPr lang="ru-RU" sz="4000" dirty="0" smtClean="0"/>
              <a:t>(рост энтропии во Вселенной) </a:t>
            </a:r>
            <a:endParaRPr lang="ru-RU" sz="18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7.2. Паттерн организации биологической жизни на Земле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ctr">
              <a:buNone/>
            </a:pPr>
            <a:r>
              <a:rPr lang="ru-RU" sz="2400" dirty="0" smtClean="0"/>
              <a:t>	</a:t>
            </a:r>
            <a:r>
              <a:rPr lang="ru-RU" sz="4000" u="sng" dirty="0" smtClean="0"/>
              <a:t>Вторая компонента </a:t>
            </a:r>
            <a:r>
              <a:rPr lang="ru-RU" sz="3600" dirty="0" smtClean="0"/>
              <a:t>- это клетка, как сложное микрообразование, способное самоорганизовываться и саморазвиваться, аутопоэтически повышая степень своей упорядоченности </a:t>
            </a:r>
          </a:p>
          <a:p>
            <a:pPr lvl="1" algn="ctr">
              <a:buNone/>
            </a:pPr>
            <a:r>
              <a:rPr lang="ru-RU" sz="3600" dirty="0" smtClean="0"/>
              <a:t>(уменьшение энтропии) </a:t>
            </a:r>
            <a:endParaRPr lang="ru-RU" sz="18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7.3. Паттерн организации биологической жизни на Земле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ctr">
              <a:buNone/>
            </a:pPr>
            <a:r>
              <a:rPr lang="ru-RU" sz="2400" dirty="0" smtClean="0"/>
              <a:t>	</a:t>
            </a:r>
            <a:r>
              <a:rPr lang="ru-RU" sz="4400" u="sng" dirty="0" smtClean="0"/>
              <a:t>Третья компонента </a:t>
            </a:r>
            <a:r>
              <a:rPr lang="ru-RU" sz="4000" dirty="0" smtClean="0"/>
              <a:t>- это аутопоэтический макропроцесс эволюции простейших организмов в человека </a:t>
            </a:r>
            <a:endParaRPr lang="ru-RU" sz="36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7.4. Паттерн организации жизни сознательных индивидуумов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2400" i="1" u="sng" dirty="0" smtClean="0"/>
              <a:t>Компонента социально-политической жизни человека</a:t>
            </a:r>
          </a:p>
          <a:p>
            <a:pPr lvl="1">
              <a:buNone/>
            </a:pPr>
            <a:r>
              <a:rPr lang="ru-RU" sz="2400" dirty="0" smtClean="0"/>
              <a:t>	Человечество, как часть биологической жизни на Земле, характеризуется первыми тремя компонентами. Эволюция сознания обусловило четвертую компоненту.</a:t>
            </a:r>
          </a:p>
          <a:p>
            <a:pPr lvl="1">
              <a:buNone/>
            </a:pPr>
            <a:r>
              <a:rPr lang="ru-RU" sz="2400" dirty="0" smtClean="0"/>
              <a:t>	</a:t>
            </a:r>
            <a:r>
              <a:rPr lang="ru-RU" sz="2400" b="1" u="sng" dirty="0" smtClean="0"/>
              <a:t>Четвертая компонента </a:t>
            </a:r>
            <a:r>
              <a:rPr lang="ru-RU" sz="2400" dirty="0" smtClean="0"/>
              <a:t>- это процесс сознательного формирования комплекса искусственно созданных и возведенных в исторический абсолют законов социально-экономического и политического развития общества и экономики, т.е. </a:t>
            </a:r>
            <a:r>
              <a:rPr lang="ru-RU" sz="2400" b="1" u="sng" dirty="0" smtClean="0"/>
              <a:t>«бумажных законов», </a:t>
            </a:r>
            <a:r>
              <a:rPr lang="ru-RU" sz="2400" dirty="0" smtClean="0"/>
              <a:t>нарушающих фундаментальные законы Природы и усиление природных человеческих способностей с помощью </a:t>
            </a:r>
            <a:r>
              <a:rPr lang="ru-RU" sz="2400" b="1" u="sng" dirty="0" smtClean="0"/>
              <a:t>инноваций</a:t>
            </a:r>
            <a:r>
              <a:rPr lang="ru-RU" sz="2400" dirty="0" smtClean="0"/>
              <a:t>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7.5. Эволюция - инновации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	</a:t>
            </a:r>
            <a:r>
              <a:rPr lang="ru-RU" sz="4400" dirty="0" smtClean="0"/>
              <a:t>Бумажные законы всегда защищают лишь права руководящей подсистемы на жизнь за счет большинства населения – управляемой подсистемы общества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2. Основоположники теории сложности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sz="3500" dirty="0" smtClean="0"/>
              <a:t>	</a:t>
            </a:r>
            <a:r>
              <a:rPr lang="ru-RU" sz="3300" dirty="0" smtClean="0"/>
              <a:t>Выдающиеся ученые развивающие теорию сложности: Александр Богданов (Россия), </a:t>
            </a:r>
            <a:r>
              <a:rPr lang="ru-RU" sz="3300" u="sng" dirty="0" smtClean="0"/>
              <a:t>Илья Пригожин </a:t>
            </a:r>
            <a:r>
              <a:rPr lang="ru-RU" sz="3300" dirty="0" smtClean="0"/>
              <a:t>(Брюссельский университет), </a:t>
            </a:r>
            <a:r>
              <a:rPr lang="ru-RU" sz="3300" u="sng" dirty="0" smtClean="0"/>
              <a:t>Умберто Матурана </a:t>
            </a:r>
            <a:r>
              <a:rPr lang="ru-RU" sz="3300" dirty="0" smtClean="0"/>
              <a:t>(Чилийский университет в Сантьяго), </a:t>
            </a:r>
            <a:r>
              <a:rPr lang="ru-RU" sz="3300" u="sng" dirty="0" smtClean="0"/>
              <a:t>Франциско Варела </a:t>
            </a:r>
            <a:r>
              <a:rPr lang="ru-RU" sz="3300" dirty="0" smtClean="0"/>
              <a:t>(</a:t>
            </a:r>
            <a:r>
              <a:rPr lang="ru-RU" sz="3300" dirty="0" err="1" smtClean="0"/>
              <a:t>Эколь</a:t>
            </a:r>
            <a:r>
              <a:rPr lang="ru-RU" sz="3300" dirty="0" smtClean="0"/>
              <a:t> Политехник в Париже), </a:t>
            </a:r>
            <a:r>
              <a:rPr lang="ru-RU" sz="3300" u="sng" dirty="0" smtClean="0"/>
              <a:t>Линн Маргулис </a:t>
            </a:r>
            <a:r>
              <a:rPr lang="ru-RU" sz="3300" dirty="0" smtClean="0"/>
              <a:t>(Массачусетский университет), </a:t>
            </a:r>
            <a:r>
              <a:rPr lang="ru-RU" sz="3300" u="sng" dirty="0" smtClean="0"/>
              <a:t>Бенуа Мандельбро </a:t>
            </a:r>
            <a:r>
              <a:rPr lang="ru-RU" sz="3300" dirty="0" smtClean="0"/>
              <a:t>(Йельский университет), </a:t>
            </a:r>
            <a:r>
              <a:rPr lang="ru-RU" sz="3300" u="sng" dirty="0" smtClean="0"/>
              <a:t>Стюарт Кауффман </a:t>
            </a:r>
            <a:r>
              <a:rPr lang="ru-RU" sz="3300" dirty="0" smtClean="0"/>
              <a:t>(Институт Санта-Фе). </a:t>
            </a:r>
          </a:p>
          <a:p>
            <a:pPr algn="ctr">
              <a:buNone/>
            </a:pPr>
            <a:r>
              <a:rPr lang="ru-RU" sz="3300" dirty="0" smtClean="0"/>
              <a:t>В основе теории сложности лежат методологические принципы кибернетики, разработанные </a:t>
            </a:r>
            <a:r>
              <a:rPr lang="ru-RU" sz="3300" u="sng" dirty="0" smtClean="0"/>
              <a:t>Винером</a:t>
            </a:r>
            <a:r>
              <a:rPr lang="ru-RU" sz="3300" dirty="0" smtClean="0"/>
              <a:t> и </a:t>
            </a:r>
            <a:r>
              <a:rPr lang="ru-RU" sz="3300" u="sng" dirty="0" smtClean="0"/>
              <a:t>фон Нейманном</a:t>
            </a:r>
            <a:endParaRPr lang="ru-RU" sz="3500" u="sng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7.6. Эволюция - инновации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Естественные процессы эволюции и рукотворные инновации связаны между собой неразрывной нитью. </a:t>
            </a:r>
          </a:p>
          <a:p>
            <a:r>
              <a:rPr lang="ru-RU" dirty="0" smtClean="0"/>
              <a:t>Человек придумал одежду и обувь - эволюция отняла у него способность жить в холоде. </a:t>
            </a:r>
          </a:p>
          <a:p>
            <a:r>
              <a:rPr lang="ru-RU" dirty="0" smtClean="0"/>
              <a:t>Люди изобрели копье, лук и стрелы - эволюция отняла способности самостоятельно, с помощью зубов, когтей и хитрости добывать себе пищу. </a:t>
            </a:r>
          </a:p>
          <a:p>
            <a:r>
              <a:rPr lang="ru-RU" dirty="0" smtClean="0"/>
              <a:t>Теперь человек покусился на святое. Изобретение компьютерной техники уже превращает большинство людей в малограмотные и плохо соображающие придатки всевозможных гаджетов, не знающих что вокруг чего вращается в нашей Солнечной системе. Эту цепочку инноваций и "мести" за их несвоевременность со стороны эволюции можно продолжать</a:t>
            </a: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8.1. Капиталитаризм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	Капитализм и социализм - это две допустимые формы единой капиталитарной общественно-экономической формации </a:t>
            </a:r>
          </a:p>
          <a:p>
            <a:pPr>
              <a:buNone/>
            </a:pPr>
            <a:r>
              <a:rPr lang="ru-RU" dirty="0" smtClean="0"/>
              <a:t>	У них идентичные производительные силы и производственные отношения </a:t>
            </a:r>
          </a:p>
          <a:p>
            <a:pPr>
              <a:buNone/>
            </a:pPr>
            <a:r>
              <a:rPr lang="ru-RU" dirty="0" smtClean="0"/>
              <a:t>	Отличия состоят лишь в идеологизированной терминологии. На уровне подсознательных образцов (паттернов организации) конкуренция идентична соцсоревнованию, частная собственность – собственности партийно-хозяйственной руководящей подсистемы, коммерция – хозрасчету т.п.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8.2. Гуманистическая общественно-экономическая формация (ГОЭФ)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 smtClean="0"/>
              <a:t>	Сущность организации ГОЭФ можно представить как взаимодействие следующих компонент подсознательного образца:</a:t>
            </a:r>
          </a:p>
          <a:p>
            <a:pPr algn="ctr">
              <a:buNone/>
            </a:pPr>
            <a:r>
              <a:rPr lang="ru-RU" dirty="0" smtClean="0"/>
              <a:t>Духовное выше материального </a:t>
            </a:r>
          </a:p>
          <a:p>
            <a:pPr algn="ctr">
              <a:buNone/>
            </a:pPr>
            <a:r>
              <a:rPr lang="ru-RU" dirty="0" smtClean="0"/>
              <a:t>Семья значимее индивидуума </a:t>
            </a:r>
          </a:p>
          <a:p>
            <a:pPr algn="ctr">
              <a:buNone/>
            </a:pPr>
            <a:r>
              <a:rPr lang="ru-RU" dirty="0" smtClean="0"/>
              <a:t>Будущее важнее настоящего и прошлого </a:t>
            </a:r>
          </a:p>
          <a:p>
            <a:pPr algn="ctr">
              <a:buNone/>
            </a:pPr>
            <a:r>
              <a:rPr lang="ru-RU" dirty="0" smtClean="0"/>
              <a:t>Справедливость выше закона </a:t>
            </a:r>
          </a:p>
          <a:p>
            <a:pPr algn="ctr">
              <a:buNone/>
            </a:pPr>
            <a:r>
              <a:rPr lang="ru-RU" dirty="0" smtClean="0"/>
              <a:t>Общественное важнее частного </a:t>
            </a:r>
          </a:p>
          <a:p>
            <a:pPr algn="ctr">
              <a:buNone/>
            </a:pPr>
            <a:r>
              <a:rPr lang="ru-RU" dirty="0" smtClean="0"/>
              <a:t>Любая вера значимее безверия </a:t>
            </a:r>
          </a:p>
          <a:p>
            <a:pPr algn="ctr">
              <a:buNone/>
            </a:pPr>
            <a:r>
              <a:rPr lang="ru-RU" dirty="0" smtClean="0"/>
              <a:t>Обязанности приоритетнее прав</a:t>
            </a: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9. Гуманистическая общественно-экономическая формация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/>
              <a:t>	Допустимая теоретическая модель должна иметь в качестве целевой установки не абстрактную, «не пахнущую» прибыль, а реализацию следующих задач:</a:t>
            </a:r>
          </a:p>
          <a:p>
            <a:r>
              <a:rPr lang="ru-RU" u="sng" dirty="0" smtClean="0"/>
              <a:t>первый этап</a:t>
            </a:r>
            <a:r>
              <a:rPr lang="ru-RU" dirty="0" smtClean="0"/>
              <a:t>: на Планете есть бедные, но нет голодных;</a:t>
            </a:r>
          </a:p>
          <a:p>
            <a:r>
              <a:rPr lang="ru-RU" u="sng" dirty="0" smtClean="0"/>
              <a:t>второй этап</a:t>
            </a:r>
            <a:r>
              <a:rPr lang="ru-RU" dirty="0" smtClean="0"/>
              <a:t>: на Планете есть бедные, но нет голодных и бездомных;</a:t>
            </a:r>
          </a:p>
          <a:p>
            <a:r>
              <a:rPr lang="ru-RU" u="sng" dirty="0" smtClean="0"/>
              <a:t>третий этап</a:t>
            </a:r>
            <a:r>
              <a:rPr lang="ru-RU" dirty="0" smtClean="0"/>
              <a:t>: на Планете нет бедных</a:t>
            </a: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10.1. Производительные силы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Развитие производительных сил оценивается по трем взаимосвязанным критериям:</a:t>
            </a:r>
          </a:p>
          <a:p>
            <a:r>
              <a:rPr lang="ru-RU" dirty="0" smtClean="0"/>
              <a:t>по технологическому: на основе теории Кондратьевских волн (технологических укладов)</a:t>
            </a:r>
          </a:p>
          <a:p>
            <a:r>
              <a:rPr lang="ru-RU" dirty="0" smtClean="0"/>
              <a:t>по стоимостному: снижение удельных расходов общественного труда на удовлетворения схожей потребности</a:t>
            </a:r>
          </a:p>
          <a:p>
            <a:r>
              <a:rPr lang="ru-RU" dirty="0" smtClean="0"/>
              <a:t>по структурному: рост органического строения производства на основе инновационного преобразования средств производства</a:t>
            </a: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10.2. Производительные силы (технологические уклады)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u="sng" dirty="0" smtClean="0"/>
              <a:t>Неинновационный сектор экономики </a:t>
            </a:r>
            <a:r>
              <a:rPr lang="ru-RU" dirty="0" smtClean="0"/>
              <a:t>- исследования, разработки и производство продукции четвертого и более ранних технологических укладов</a:t>
            </a:r>
          </a:p>
          <a:p>
            <a:pPr>
              <a:buNone/>
            </a:pPr>
            <a:r>
              <a:rPr lang="ru-RU" b="1" dirty="0" smtClean="0"/>
              <a:t>3 уклад:</a:t>
            </a:r>
            <a:r>
              <a:rPr lang="ru-RU" dirty="0" smtClean="0"/>
              <a:t> неорганическая химия, тяжелое машиностроение, электроэнергетика, </a:t>
            </a:r>
          </a:p>
          <a:p>
            <a:pPr>
              <a:spcBef>
                <a:spcPts val="0"/>
              </a:spcBef>
              <a:buNone/>
            </a:pPr>
            <a:r>
              <a:rPr lang="ru-RU" dirty="0" smtClean="0"/>
              <a:t>	производство стали</a:t>
            </a:r>
          </a:p>
          <a:p>
            <a:pPr>
              <a:buNone/>
            </a:pPr>
            <a:r>
              <a:rPr lang="ru-RU" b="1" dirty="0" smtClean="0"/>
              <a:t>4 уклад</a:t>
            </a:r>
            <a:r>
              <a:rPr lang="ru-RU" dirty="0" smtClean="0"/>
              <a:t>: автомобили, машины, химическая промышленность, нефтепереработка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10.3. Производительные силы (технологические уклады)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u="sng" dirty="0" smtClean="0"/>
              <a:t>Инновационный сектор экономики </a:t>
            </a:r>
            <a:r>
              <a:rPr lang="ru-RU" dirty="0" smtClean="0"/>
              <a:t>- исследования, разработки и производство продукции пятого технологического уклада</a:t>
            </a:r>
          </a:p>
          <a:p>
            <a:pPr>
              <a:buNone/>
            </a:pPr>
            <a:endParaRPr lang="ru-RU" dirty="0" smtClean="0"/>
          </a:p>
          <a:p>
            <a:pPr>
              <a:spcBef>
                <a:spcPts val="0"/>
              </a:spcBef>
              <a:buNone/>
            </a:pPr>
            <a:r>
              <a:rPr lang="ru-RU" b="1" dirty="0" smtClean="0"/>
              <a:t>5 уклад: </a:t>
            </a:r>
            <a:r>
              <a:rPr lang="ru-RU" dirty="0" smtClean="0"/>
              <a:t>электроника, робототехника, </a:t>
            </a:r>
          </a:p>
          <a:p>
            <a:pPr>
              <a:spcBef>
                <a:spcPts val="0"/>
              </a:spcBef>
              <a:buNone/>
            </a:pPr>
            <a:r>
              <a:rPr lang="ru-RU" dirty="0" smtClean="0"/>
              <a:t>	вычислительная, лазерная и телекоммуникационная техника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10.4. Производительные силы (технологические уклады)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b="1" u="sng" dirty="0" smtClean="0"/>
              <a:t>Шестой технологический уклад </a:t>
            </a:r>
            <a:r>
              <a:rPr lang="ru-RU" dirty="0" smtClean="0"/>
              <a:t>по научным оценкам вступает в свои права после 2018 года </a:t>
            </a:r>
          </a:p>
          <a:p>
            <a:pPr>
              <a:buNone/>
            </a:pPr>
            <a:r>
              <a:rPr lang="ru-RU" dirty="0" smtClean="0"/>
              <a:t>	Его принято называть NBIC (Нано, </a:t>
            </a:r>
            <a:r>
              <a:rPr lang="ru-RU" dirty="0" err="1" smtClean="0"/>
              <a:t>Био</a:t>
            </a:r>
            <a:r>
              <a:rPr lang="ru-RU" dirty="0" smtClean="0"/>
              <a:t>, </a:t>
            </a:r>
            <a:r>
              <a:rPr lang="ru-RU" dirty="0" err="1" smtClean="0"/>
              <a:t>Инфо</a:t>
            </a:r>
            <a:r>
              <a:rPr lang="ru-RU" dirty="0" smtClean="0"/>
              <a:t>, </a:t>
            </a:r>
            <a:r>
              <a:rPr lang="ru-RU" dirty="0" err="1" smtClean="0"/>
              <a:t>Когно</a:t>
            </a:r>
            <a:r>
              <a:rPr lang="ru-RU" dirty="0" smtClean="0"/>
              <a:t>) – конвергенция технологий</a:t>
            </a:r>
          </a:p>
          <a:p>
            <a:pPr>
              <a:buNone/>
            </a:pPr>
            <a:r>
              <a:rPr lang="ru-RU" dirty="0" smtClean="0"/>
              <a:t>	Компонента </a:t>
            </a:r>
            <a:r>
              <a:rPr lang="ru-RU" sz="3300" b="1" u="sng" dirty="0" smtClean="0"/>
              <a:t>«нано» </a:t>
            </a:r>
            <a:r>
              <a:rPr lang="ru-RU" dirty="0" smtClean="0"/>
              <a:t>характеризует будущее углубление представлений о молекулярной природе вещества </a:t>
            </a:r>
          </a:p>
          <a:p>
            <a:pPr>
              <a:buNone/>
            </a:pPr>
            <a:r>
              <a:rPr lang="ru-RU" dirty="0" smtClean="0"/>
              <a:t>	Компонента </a:t>
            </a:r>
            <a:r>
              <a:rPr lang="ru-RU" sz="3300" b="1" u="sng" dirty="0" smtClean="0"/>
              <a:t>«био» </a:t>
            </a:r>
            <a:r>
              <a:rPr lang="ru-RU" dirty="0" smtClean="0"/>
              <a:t>- предполагает открытия в исследовании природы жизни </a:t>
            </a:r>
          </a:p>
          <a:p>
            <a:pPr>
              <a:buNone/>
            </a:pPr>
            <a:r>
              <a:rPr lang="ru-RU" dirty="0" smtClean="0"/>
              <a:t>	Компонента </a:t>
            </a:r>
            <a:r>
              <a:rPr lang="ru-RU" sz="3300" b="1" u="sng" dirty="0" smtClean="0"/>
              <a:t>«когно»  </a:t>
            </a:r>
            <a:r>
              <a:rPr lang="ru-RU" dirty="0" smtClean="0"/>
              <a:t>отвечает за познание природы разума. </a:t>
            </a:r>
          </a:p>
          <a:p>
            <a:pPr>
              <a:buNone/>
            </a:pPr>
            <a:r>
              <a:rPr lang="ru-RU" dirty="0" smtClean="0"/>
              <a:t>	Компонента </a:t>
            </a:r>
            <a:r>
              <a:rPr lang="ru-RU" sz="3300" b="1" u="sng" dirty="0" smtClean="0"/>
              <a:t>«инфо» </a:t>
            </a:r>
            <a:r>
              <a:rPr lang="ru-RU" dirty="0" smtClean="0"/>
              <a:t>характеризует переход от передачи сигналов к принципиально новым способам информационного обмена, немыслимым даже в футурологических прогнозах на современном этапе развития производительных сил</a:t>
            </a:r>
          </a:p>
          <a:p>
            <a:pPr>
              <a:buNone/>
            </a:pPr>
            <a:r>
              <a:rPr lang="ru-RU" dirty="0" smtClean="0"/>
              <a:t>	Компонента </a:t>
            </a:r>
            <a:r>
              <a:rPr lang="ru-RU" b="1" u="sng" dirty="0" smtClean="0"/>
              <a:t>«хроно» </a:t>
            </a:r>
            <a:r>
              <a:rPr lang="ru-RU" dirty="0" smtClean="0"/>
              <a:t>определит будущее цивилизации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11.1. Производительные силы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	Эволюция человека, как биологического вида протекала тысячелетия. Инновации, создание сложных технических и технологических систем, развитие производительных сил как форма эволюции сознания в виде генерации новых способов взаимодействия человека и Природы, ускорились лишь в последнее столетие</a:t>
            </a:r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11.2. Производительные силы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	Развитие производительных сил, удовлетворяющих витальные потребности людей более эффективным образом является прогрессивным.</a:t>
            </a:r>
          </a:p>
          <a:p>
            <a:pPr algn="ctr">
              <a:buNone/>
            </a:pPr>
            <a:r>
              <a:rPr lang="ru-RU" dirty="0" smtClean="0"/>
              <a:t>	Развитие производительных сил, удовлетворяющих снобистские потребности людей является регрессивным, а с позиции цивилизации - преступлением.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3. Что такое сложная система?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u="sng" dirty="0" smtClean="0"/>
              <a:t>Сущностные свойства сложных систем</a:t>
            </a:r>
          </a:p>
          <a:p>
            <a:pPr algn="ctr">
              <a:buNone/>
            </a:pPr>
            <a:r>
              <a:rPr lang="ru-RU" sz="3600" b="1" dirty="0" smtClean="0"/>
              <a:t>Синергия</a:t>
            </a:r>
            <a:endParaRPr lang="ru-RU" sz="3600" b="1" dirty="0" smtClean="0"/>
          </a:p>
          <a:p>
            <a:pPr algn="ctr">
              <a:buNone/>
            </a:pPr>
            <a:r>
              <a:rPr lang="ru-RU" sz="3600" b="1" dirty="0" smtClean="0"/>
              <a:t>Аутопоэз</a:t>
            </a:r>
          </a:p>
          <a:p>
            <a:pPr algn="ctr">
              <a:buNone/>
            </a:pPr>
            <a:r>
              <a:rPr lang="ru-RU" sz="3600" b="1" dirty="0" smtClean="0"/>
              <a:t>Рекурсивность</a:t>
            </a:r>
          </a:p>
          <a:p>
            <a:pPr algn="ctr">
              <a:buNone/>
            </a:pPr>
            <a:r>
              <a:rPr lang="ru-RU" sz="2800" dirty="0" smtClean="0"/>
              <a:t>Подробнее можно прочесть на сайте </a:t>
            </a:r>
            <a:r>
              <a:rPr lang="en-US" b="1" u="sng" dirty="0" smtClean="0"/>
              <a:t>econ-plus.ru</a:t>
            </a:r>
            <a:r>
              <a:rPr lang="en-US" sz="2800" b="1" dirty="0" smtClean="0"/>
              <a:t> </a:t>
            </a:r>
            <a:r>
              <a:rPr lang="ru-RU" sz="2800" dirty="0" smtClean="0"/>
              <a:t>в</a:t>
            </a:r>
            <a:r>
              <a:rPr lang="ru-RU" sz="2800" b="1" dirty="0" smtClean="0"/>
              <a:t> </a:t>
            </a:r>
            <a:r>
              <a:rPr lang="ru-RU" sz="2800" dirty="0" smtClean="0"/>
              <a:t>разделе «Мнения»</a:t>
            </a:r>
            <a:endParaRPr lang="ru-RU" sz="28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dirty="0" smtClean="0"/>
              <a:t>10.3. Производительные силы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	Инновационной может быть признана лишь та продукция, которая имеет одновременно </a:t>
            </a:r>
            <a:r>
              <a:rPr lang="ru-RU" b="1" dirty="0" smtClean="0"/>
              <a:t>инновационную потребительную стоимость </a:t>
            </a:r>
            <a:r>
              <a:rPr lang="ru-RU" dirty="0" smtClean="0"/>
              <a:t>и </a:t>
            </a:r>
            <a:r>
              <a:rPr lang="ru-RU" b="1" dirty="0" smtClean="0"/>
              <a:t>инновационную стоимость </a:t>
            </a:r>
          </a:p>
          <a:p>
            <a:pPr>
              <a:buNone/>
            </a:pPr>
            <a:r>
              <a:rPr lang="ru-RU" b="1" dirty="0" smtClean="0"/>
              <a:t>    </a:t>
            </a:r>
            <a:r>
              <a:rPr lang="ru-RU" dirty="0" smtClean="0"/>
              <a:t>Инновационность потребительной стоимости проявляется в ее неизвестных ранее потребительных свойствах, удовлетворяющих исторически стабильные </a:t>
            </a:r>
            <a:r>
              <a:rPr lang="ru-RU" b="1" u="sng" dirty="0" smtClean="0"/>
              <a:t>витальные</a:t>
            </a:r>
            <a:r>
              <a:rPr lang="ru-RU" dirty="0" smtClean="0"/>
              <a:t> потребности людей </a:t>
            </a:r>
          </a:p>
          <a:p>
            <a:pPr>
              <a:buNone/>
            </a:pPr>
            <a:r>
              <a:rPr lang="ru-RU" dirty="0" smtClean="0"/>
              <a:t>    Инновационность стоимости выражается в снижении совокупных затрат общественного труда на единицу аналогичного полезного эффекта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11. Производственные отношения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indent="14288">
              <a:buNone/>
            </a:pPr>
            <a:r>
              <a:rPr lang="ru-RU" dirty="0" smtClean="0"/>
              <a:t>Компоненты подсознательного образца (паттерна организации) производственных отношений ГОЭФ:</a:t>
            </a:r>
          </a:p>
          <a:p>
            <a:r>
              <a:rPr lang="ru-RU" dirty="0" smtClean="0"/>
              <a:t>Свободный доступ наиболее эффективных производителей ко всем факторам производства</a:t>
            </a:r>
          </a:p>
          <a:p>
            <a:r>
              <a:rPr lang="ru-RU" dirty="0" smtClean="0"/>
              <a:t>Доминирование и гарантия удовлетворения витальных потребностей людей</a:t>
            </a:r>
          </a:p>
          <a:p>
            <a:r>
              <a:rPr lang="ru-RU" dirty="0" smtClean="0"/>
              <a:t>Предварительное условие любых инноваций -расширение ресурсной базы для будущих поколений Землян</a:t>
            </a:r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>
            <a:noAutofit/>
          </a:bodyPr>
          <a:lstStyle/>
          <a:p>
            <a:r>
              <a:rPr lang="ru-RU" sz="3100" b="1" dirty="0" smtClean="0"/>
              <a:t>11.1.Генезис человека, как носителя производственных отношений (по Гэлбрейту)</a:t>
            </a:r>
            <a:endParaRPr lang="ru-RU" sz="31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/>
              <a:t>	</a:t>
            </a:r>
            <a:r>
              <a:rPr lang="ru-RU" u="sng" dirty="0" smtClean="0"/>
              <a:t>Первый</a:t>
            </a:r>
            <a:r>
              <a:rPr lang="ru-RU" dirty="0" smtClean="0"/>
              <a:t> - это, когда рабы, крепостные копают канаву, а другие, рабовладельцы или феодалы, бьют их дубиной каждый раз, когда подневольные работники перестают эту канаву копать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100" b="1" dirty="0" smtClean="0"/>
              <a:t>11.2. Генезис человека, как носителя производственных отношений (по Гэлбрейту)</a:t>
            </a:r>
            <a:endParaRPr lang="ru-RU" sz="31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/>
              <a:t>	</a:t>
            </a:r>
            <a:r>
              <a:rPr lang="ru-RU" u="sng" dirty="0" smtClean="0"/>
              <a:t>Второй</a:t>
            </a:r>
            <a:r>
              <a:rPr lang="ru-RU" dirty="0" smtClean="0"/>
              <a:t> - это, когда люди, лишенные средств производства в процессе так называемого первоначального накопления капитала, копают канаву, так как в конце работы им будут выданы деньги на еду и одежду, а может быть еще и кредит на какое-либо дополнительное потребительское удовольствие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100" b="1" dirty="0" smtClean="0"/>
              <a:t>11.3. Генезис человека, как носителя производственных отношений (по Гэлбрейту)</a:t>
            </a:r>
            <a:endParaRPr lang="ru-RU" sz="31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/>
              <a:t>	</a:t>
            </a:r>
            <a:r>
              <a:rPr lang="ru-RU" u="sng" dirty="0" smtClean="0"/>
              <a:t>Третий</a:t>
            </a:r>
            <a:r>
              <a:rPr lang="ru-RU" dirty="0" smtClean="0"/>
              <a:t> – это когда люди будут сознательно копать канаву, так как она поможет осушить болото, исчезнут комары и другие люди перестанут мучительно болеть малярией. При этом никто этих канавокопателей будущего не будет подгонять дубиной и предлагать материальные стимулы. Иными словами, </a:t>
            </a:r>
            <a:r>
              <a:rPr lang="ru-RU" b="1" dirty="0" smtClean="0"/>
              <a:t>люди будущей общественно-экономической формации</a:t>
            </a:r>
            <a:r>
              <a:rPr lang="ru-RU" dirty="0" smtClean="0"/>
              <a:t> идентифицировали себя со всем сообществом и работают ради его блага без внешних физических сил принуждения или материальных стимулов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100" b="1" dirty="0" smtClean="0"/>
              <a:t>11.4. Генезис человека, как носителя производственных отношений (по Гэлбрейту)</a:t>
            </a:r>
            <a:endParaRPr lang="ru-RU" sz="31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/>
              <a:t>	</a:t>
            </a:r>
            <a:r>
              <a:rPr lang="ru-RU" u="sng" dirty="0" smtClean="0"/>
              <a:t>Четвертый</a:t>
            </a:r>
            <a:r>
              <a:rPr lang="ru-RU" dirty="0" smtClean="0"/>
              <a:t> - это когда человек копает канаву, так как только он знает какой глубины, ширины и пространственной ориентации она должна быть, чтобы реализовать творческое, идеальное представление канавокопателя о данной канаве, как квинтэссенции стремления человека к познанию окружающего мира и предпринимательству 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12. Гуманистическая общественно-экономическая формация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u="sng" dirty="0" smtClean="0"/>
              <a:t>Теоретическая модель</a:t>
            </a:r>
            <a:r>
              <a:rPr lang="ru-RU" dirty="0" smtClean="0"/>
              <a:t> гуманистической общественно-экономической формации представляет собой сложную диссипативную систему, продвигающуюся через точки бифуркации, которую можно в самым общем виде назвать</a:t>
            </a:r>
          </a:p>
          <a:p>
            <a:pPr algn="ctr">
              <a:buNone/>
            </a:pPr>
            <a:r>
              <a:rPr lang="ru-RU" dirty="0" smtClean="0"/>
              <a:t>    </a:t>
            </a:r>
            <a:r>
              <a:rPr lang="ru-RU" b="1" u="sng" dirty="0" smtClean="0"/>
              <a:t>ГУМАНИСТИЧЕСКАЯ МОДЕЛЬ ЭКОНОМИКИ ВИТАЛЬНОГО ПОТРЕБЛЕНИЯ</a:t>
            </a:r>
            <a:endParaRPr lang="ru-RU" b="1" u="sng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13.1. Гуманистическая общественно-экономическая формация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	Участниками процесса функционирования ГОЭФ будет </a:t>
            </a:r>
            <a:r>
              <a:rPr lang="ru-RU" b="1" dirty="0" smtClean="0"/>
              <a:t>интеллектуальный авангард </a:t>
            </a:r>
            <a:r>
              <a:rPr lang="ru-RU" dirty="0" smtClean="0"/>
              <a:t>(руководящая подсистема) и </a:t>
            </a:r>
            <a:r>
              <a:rPr lang="ru-RU" b="1" dirty="0" smtClean="0"/>
              <a:t>демос, свободный от любого принуждения </a:t>
            </a:r>
            <a:r>
              <a:rPr lang="ru-RU" dirty="0" smtClean="0"/>
              <a:t>(управляемая подсистема), которые заменят существовавшие ранее пары: рабовладельцев и рабов, феодалов и крестьян, капиталистов и наемных рабочих</a:t>
            </a:r>
            <a:endParaRPr lang="ru-R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13.2. Гуманистическая общественно-экономическая формация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dirty="0" smtClean="0"/>
              <a:t>	Производственные отношения будут формироваться между достаточно массовой общественно-социальной силой - интеллектуальным авангардом, которая будет выступать «новым ГУМАНИСТИЧЕСКИМ историческим лицом», и свободным демосом. Руководящая подсистема будет сформирована из наиболее образованной, нравственной и ответственной части общества (меритократия). Конфуций именовал ее благородные мужи.  </a:t>
            </a:r>
          </a:p>
          <a:p>
            <a:pPr algn="ctr">
              <a:buNone/>
            </a:pPr>
            <a:r>
              <a:rPr lang="ru-RU" dirty="0" smtClean="0"/>
              <a:t>	Войти в руководящую подсистему нельзя никак, иначе как в личном качестве и по исключительному решению демоса (консенсусу) </a:t>
            </a:r>
            <a:endParaRPr lang="ru-RU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14.1. Гуманистическая общественно-экономическая формация. 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u="sng" dirty="0" smtClean="0"/>
              <a:t>Собственность</a:t>
            </a:r>
          </a:p>
          <a:p>
            <a:r>
              <a:rPr lang="ru-RU" dirty="0" smtClean="0"/>
              <a:t>владение – ассоциированная собственность граждан (АСГ)</a:t>
            </a:r>
          </a:p>
          <a:p>
            <a:r>
              <a:rPr lang="ru-RU" dirty="0" smtClean="0"/>
              <a:t>пользование – свободный и равный доступ граждан к АСГ и результатам ее функционирования</a:t>
            </a:r>
          </a:p>
          <a:p>
            <a:r>
              <a:rPr lang="ru-RU" dirty="0" smtClean="0"/>
              <a:t>распоряжение – демократические процедуры принятия решений «выиграл-выиграл»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571504"/>
          </a:xfrm>
        </p:spPr>
        <p:txBody>
          <a:bodyPr>
            <a:noAutofit/>
          </a:bodyPr>
          <a:lstStyle/>
          <a:p>
            <a:pPr fontAlgn="t"/>
            <a:r>
              <a:rPr lang="ru-RU" sz="3200" b="1" dirty="0" smtClean="0"/>
              <a:t>4. Основные понятия теории сложности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857232"/>
            <a:ext cx="8229600" cy="5572164"/>
          </a:xfrm>
        </p:spPr>
        <p:txBody>
          <a:bodyPr>
            <a:noAutofit/>
          </a:bodyPr>
          <a:lstStyle/>
          <a:p>
            <a:pPr marL="0" lvl="1" indent="0" algn="ctr">
              <a:buNone/>
            </a:pPr>
            <a:r>
              <a:rPr lang="ru-RU" sz="3500" u="sng" dirty="0" smtClean="0"/>
              <a:t>Подсознательный образец</a:t>
            </a:r>
          </a:p>
          <a:p>
            <a:pPr marL="0" lvl="1" indent="0" algn="ctr">
              <a:buNone/>
            </a:pPr>
            <a:r>
              <a:rPr lang="ru-RU" sz="3500" dirty="0" smtClean="0"/>
              <a:t>(паттерн организации) </a:t>
            </a:r>
            <a:r>
              <a:rPr lang="ru-RU" sz="3500" u="sng" dirty="0" smtClean="0"/>
              <a:t>системы</a:t>
            </a:r>
          </a:p>
          <a:p>
            <a:pPr marL="0" lvl="1" indent="0" algn="ctr">
              <a:buNone/>
            </a:pPr>
            <a:r>
              <a:rPr lang="ru-RU" sz="3500" dirty="0" smtClean="0"/>
              <a:t>представляет собой минимальную конфигурацию компонент, взаимоотношений, внутренних процессов синергетически определяющих сущностные характеристики системы. </a:t>
            </a:r>
          </a:p>
          <a:p>
            <a:pPr marL="0" lvl="1" indent="0" algn="ctr">
              <a:buNone/>
            </a:pPr>
            <a:r>
              <a:rPr lang="ru-RU" sz="3500" dirty="0" smtClean="0"/>
              <a:t>Это внутренний язык общения подсознания и сознания</a:t>
            </a:r>
          </a:p>
          <a:p>
            <a:pPr marL="0" indent="0">
              <a:buNone/>
            </a:pPr>
            <a:endParaRPr lang="ru-RU" sz="2000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14.1. Гуманистическая общественно-экономическая формация. 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	Права собственности в человеческом обществе, закрепленные бумажными законами:</a:t>
            </a:r>
          </a:p>
          <a:p>
            <a:pPr>
              <a:buNone/>
            </a:pPr>
            <a:r>
              <a:rPr lang="ru-RU" dirty="0" smtClean="0"/>
              <a:t>- индивидуальная (частная) собственность;</a:t>
            </a:r>
          </a:p>
          <a:p>
            <a:pPr>
              <a:buNone/>
            </a:pPr>
            <a:r>
              <a:rPr lang="ru-RU" dirty="0" smtClean="0"/>
              <a:t>- коллективная (частная) собственность;</a:t>
            </a:r>
          </a:p>
          <a:p>
            <a:pPr>
              <a:buNone/>
            </a:pPr>
            <a:r>
              <a:rPr lang="ru-RU" dirty="0" smtClean="0"/>
              <a:t>- общенародная (частная) собственность;</a:t>
            </a:r>
          </a:p>
          <a:p>
            <a:pPr>
              <a:buNone/>
            </a:pPr>
            <a:r>
              <a:rPr lang="ru-RU" dirty="0" smtClean="0"/>
              <a:t>- ассоциированная (частная) собственность;</a:t>
            </a:r>
          </a:p>
          <a:p>
            <a:pPr>
              <a:buNone/>
            </a:pPr>
            <a:r>
              <a:rPr lang="ru-RU" dirty="0" smtClean="0"/>
              <a:t>- общепланетарная (частная) собственность</a:t>
            </a:r>
            <a:endParaRPr lang="ru-RU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>
            <a:noAutofit/>
          </a:bodyPr>
          <a:lstStyle/>
          <a:p>
            <a:r>
              <a:rPr lang="ru-RU" sz="3800" b="1" dirty="0" smtClean="0"/>
              <a:t>14.2. Гуманистическая общественно-экономическая формация. </a:t>
            </a:r>
            <a:endParaRPr lang="ru-RU" sz="3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</a:p>
          <a:p>
            <a:pPr algn="ctr">
              <a:buNone/>
            </a:pPr>
            <a:r>
              <a:rPr lang="ru-RU" dirty="0" smtClean="0"/>
              <a:t>	ХДС и Радикально демократическая партия Швейцарии в своих программах декларируют борьбу за безусловный основной доход каждого гражданина по факту его рождения в данной стране, что обусловлено его участием в ассоциированной собственности</a:t>
            </a:r>
            <a:endParaRPr lang="ru-RU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15. Гуманистическая общественно-экономическая формация.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u="sng" dirty="0" smtClean="0"/>
              <a:t>Демократия</a:t>
            </a:r>
            <a:r>
              <a:rPr lang="ru-RU" dirty="0" smtClean="0"/>
              <a:t> исключительно, когда принятое решение приводит к результату «выиграл-выиграл» между руководящей и управляемой подсистемами.</a:t>
            </a:r>
          </a:p>
          <a:p>
            <a:pPr>
              <a:buNone/>
            </a:pPr>
            <a:r>
              <a:rPr lang="ru-RU" u="sng" dirty="0" smtClean="0"/>
              <a:t>Олигархия</a:t>
            </a:r>
            <a:r>
              <a:rPr lang="ru-RU" dirty="0" smtClean="0"/>
              <a:t> – акционерное право – «выиграл-проиграл».</a:t>
            </a:r>
          </a:p>
          <a:p>
            <a:pPr>
              <a:buNone/>
            </a:pPr>
            <a:r>
              <a:rPr lang="ru-RU" u="sng" dirty="0" smtClean="0"/>
              <a:t>Колониализм</a:t>
            </a:r>
            <a:r>
              <a:rPr lang="ru-RU" dirty="0" smtClean="0"/>
              <a:t> – «проиграл-выиграл».</a:t>
            </a:r>
          </a:p>
          <a:p>
            <a:pPr>
              <a:buNone/>
            </a:pPr>
            <a:r>
              <a:rPr lang="ru-RU" u="sng" dirty="0" smtClean="0"/>
              <a:t>Революция </a:t>
            </a:r>
            <a:r>
              <a:rPr lang="ru-RU" dirty="0" smtClean="0"/>
              <a:t>– «проиграл-проиграл».</a:t>
            </a:r>
            <a:endParaRPr lang="ru-RU" u="sng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Эрих Фромм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	Сегодня мы имеем дело с индивидуумом, ведущим себя подобно автомату, который не знает и не понимает самого себя. Знает он лишь того человека, которого ожидают в нем увидеть – человека, чей язык общения заменен бессмысленным лепетом, чей живой смех заменен синтетической улыбкой, чья истинная боль сменилась чувством тупого отчаяния. Об этом человеке могут быть сказаны две вещи. Первое – что он страдает от утери непосредственности и индивидуальности, а это может оказаться неизлечимой болезнью. Второе – он существенно не отличается от нас и миллионов тех, кто ходит по этой земле.</a:t>
            </a:r>
            <a:endParaRPr lang="ru-RU" b="1" u="sng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Публикации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dirty="0" smtClean="0"/>
              <a:t>	Монографии</a:t>
            </a:r>
          </a:p>
          <a:p>
            <a:r>
              <a:rPr lang="ru-RU" dirty="0" smtClean="0"/>
              <a:t>Инновации как форма эволюции сознания. В свете теории сложности. </a:t>
            </a:r>
            <a:r>
              <a:rPr lang="en-US" dirty="0" smtClean="0"/>
              <a:t>Germany, LAP LAMBERT Academic Publishing, 2012</a:t>
            </a:r>
            <a:endParaRPr lang="ru-RU" dirty="0" smtClean="0"/>
          </a:p>
          <a:p>
            <a:r>
              <a:rPr lang="ru-RU" dirty="0" smtClean="0"/>
              <a:t>Инновации и модернизация экономики России. Теория и практика. М.: АП«Наука и образование», 2011</a:t>
            </a:r>
          </a:p>
          <a:p>
            <a:r>
              <a:rPr lang="ru-RU" dirty="0" smtClean="0"/>
              <a:t>Руководство по оценке экономической эффективности инновационных проектов. М.: МАКС Пресс, 2011</a:t>
            </a:r>
          </a:p>
          <a:p>
            <a:r>
              <a:rPr lang="ru-RU" dirty="0" smtClean="0"/>
              <a:t>Предпринимательство: сущность, директивы и перспективы. М.: Издательство "Знание", 1992.</a:t>
            </a:r>
          </a:p>
          <a:p>
            <a:r>
              <a:rPr lang="ru-RU" dirty="0" smtClean="0"/>
              <a:t>Развитие бригад и стимулирование коллективного труда. М.: Издательство «Экономика», 1986.</a:t>
            </a:r>
          </a:p>
          <a:p>
            <a:pPr algn="just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/>
              <a:t>Публикации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714356"/>
            <a:ext cx="8358246" cy="571504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7200" dirty="0" smtClean="0"/>
              <a:t>Статьи и выступления</a:t>
            </a:r>
          </a:p>
          <a:p>
            <a:pPr lvl="0"/>
            <a:r>
              <a:rPr lang="ru-RU" sz="6800" dirty="0" smtClean="0"/>
              <a:t>«Теория сложности от Сергея </a:t>
            </a:r>
            <a:r>
              <a:rPr lang="ru-RU" sz="6800" dirty="0" err="1" smtClean="0"/>
              <a:t>Кретова</a:t>
            </a:r>
            <a:r>
              <a:rPr lang="ru-RU" sz="6800" dirty="0" smtClean="0"/>
              <a:t>» [Электронный ресурс] </a:t>
            </a:r>
            <a:r>
              <a:rPr lang="ru-RU" sz="6800" dirty="0" smtClean="0">
                <a:hlinkClick r:id="rId2"/>
              </a:rPr>
              <a:t>http://econ-plus.ru/opinions</a:t>
            </a:r>
            <a:endParaRPr lang="ru-RU" sz="6800" dirty="0" smtClean="0"/>
          </a:p>
          <a:p>
            <a:pPr lvl="0"/>
            <a:r>
              <a:rPr lang="ru-RU" sz="6800" dirty="0" smtClean="0"/>
              <a:t>Российская приватизация с точки зрения методологии теории сложности. Научно-практический журнал "Экономика и управление собственностью", №4, 2013, с. 2-13. [Электронный ресурс] </a:t>
            </a:r>
            <a:r>
              <a:rPr lang="ru-RU" sz="6800" dirty="0" smtClean="0">
                <a:hlinkClick r:id="rId3"/>
              </a:rPr>
              <a:t>http://www.vshpp.ru/about/journal</a:t>
            </a:r>
            <a:endParaRPr lang="ru-RU" sz="6800" dirty="0" smtClean="0"/>
          </a:p>
          <a:p>
            <a:pPr lvl="0"/>
            <a:r>
              <a:rPr lang="ru-RU" sz="6800" dirty="0" smtClean="0"/>
              <a:t>Волны Н</a:t>
            </a:r>
            <a:r>
              <a:rPr lang="en-US" sz="6800" dirty="0" smtClean="0"/>
              <a:t>.</a:t>
            </a:r>
            <a:r>
              <a:rPr lang="ru-RU" sz="6800" dirty="0" smtClean="0"/>
              <a:t>Д</a:t>
            </a:r>
            <a:r>
              <a:rPr lang="en-US" sz="6800" dirty="0" smtClean="0"/>
              <a:t>.</a:t>
            </a:r>
            <a:r>
              <a:rPr lang="ru-RU" sz="6800" dirty="0" smtClean="0"/>
              <a:t>Кондратьева</a:t>
            </a:r>
            <a:r>
              <a:rPr lang="en-US" sz="6800" dirty="0" smtClean="0"/>
              <a:t>: pro and contra. </a:t>
            </a:r>
            <a:r>
              <a:rPr lang="ru-RU" sz="6800" dirty="0" smtClean="0"/>
              <a:t>Тезисы участников </a:t>
            </a:r>
            <a:r>
              <a:rPr lang="en-US" sz="6800" dirty="0" smtClean="0"/>
              <a:t>XXI</a:t>
            </a:r>
            <a:r>
              <a:rPr lang="ru-RU" sz="6800" dirty="0" smtClean="0"/>
              <a:t> Кондратьевских чтений: "Мировая экономика ближайшего будущего: откуда ждать инновационного рывка?" М.: МФК, 2013. [Электронный ресурс] </a:t>
            </a:r>
            <a:r>
              <a:rPr lang="ru-RU" sz="6800" dirty="0" smtClean="0">
                <a:hlinkClick r:id="rId4"/>
              </a:rPr>
              <a:t>http://www.ikf2011.ru</a:t>
            </a:r>
            <a:endParaRPr lang="ru-RU" sz="6800" dirty="0" smtClean="0"/>
          </a:p>
          <a:p>
            <a:pPr lvl="0"/>
            <a:r>
              <a:rPr lang="ru-RU" sz="6800" dirty="0" smtClean="0"/>
              <a:t>Управление развитием сложных (крупномасштабных) систем в свете теории сложности. Материалы 7-ой международной конференции, т.1, М.: ИПУ им. В.А.Трапезникова РАН, 2013, с.192-195.</a:t>
            </a:r>
          </a:p>
          <a:p>
            <a:pPr lvl="0"/>
            <a:r>
              <a:rPr lang="ru-RU" sz="6800" dirty="0" smtClean="0"/>
              <a:t>Гуманистическая общественно-экономическая формация как безальтернативное будущее человечества. (В.И.Василенко, М.В.Федоров) Журнал «Управление собственностью: теория и практика», №2, 2013.</a:t>
            </a:r>
          </a:p>
          <a:p>
            <a:r>
              <a:rPr lang="ru-RU" sz="6800" dirty="0" smtClean="0"/>
              <a:t>"Сложные системы" как объект научного исследования. Труды XV Международной конференции «Проблемы управления и моделирования в сложных системах», Самара, ИПУСС РАН, 25-28 июня 2013.</a:t>
            </a:r>
          </a:p>
          <a:p>
            <a:r>
              <a:rPr lang="ru-RU" sz="6800" dirty="0" smtClean="0"/>
              <a:t>Модернизация Российской экономики, как прикладная задача управления развитием сложных систем. Научный журнал «Онтология проектирования», ИПУСС РАН, Самара, 2012, № 4(6).</a:t>
            </a:r>
          </a:p>
          <a:p>
            <a:pPr lvl="0"/>
            <a:r>
              <a:rPr lang="ru-RU" sz="6800" dirty="0" smtClean="0"/>
              <a:t>Н.Д.Кондратьев и И.Р.Пригожин: синергия двух открытий. Тезисы участников </a:t>
            </a:r>
            <a:r>
              <a:rPr lang="en-US" sz="6800" dirty="0" smtClean="0"/>
              <a:t>VIII</a:t>
            </a:r>
            <a:r>
              <a:rPr lang="ru-RU" sz="6800" dirty="0" smtClean="0"/>
              <a:t> Международной </a:t>
            </a:r>
            <a:r>
              <a:rPr lang="ru-RU" sz="6800" dirty="0" err="1" smtClean="0"/>
              <a:t>Кондратьевской</a:t>
            </a:r>
            <a:r>
              <a:rPr lang="ru-RU" sz="6800" dirty="0" smtClean="0"/>
              <a:t> конференции "Цикличность глобальных процессов, циклы Кондратьева и долгосрочная концепция развития России и глобального мира", М.: МФК, 2012.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/>
          </a:bodyPr>
          <a:lstStyle/>
          <a:p>
            <a:r>
              <a:rPr lang="ru-RU" sz="2200" b="1" dirty="0" smtClean="0"/>
              <a:t>Публикации</a:t>
            </a:r>
            <a:endParaRPr lang="ru-RU" sz="2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14356"/>
            <a:ext cx="8286808" cy="5715040"/>
          </a:xfrm>
        </p:spPr>
        <p:txBody>
          <a:bodyPr>
            <a:noAutofit/>
          </a:bodyPr>
          <a:lstStyle/>
          <a:p>
            <a:r>
              <a:rPr lang="ru-RU" sz="1700" dirty="0" smtClean="0"/>
              <a:t>Эволюция жизни в свете теории сложных систем. Сборник трудов конференции «Глобальные тенденции развития мира» М.: 14 июня 2012, ИНИОН РАН.</a:t>
            </a:r>
          </a:p>
          <a:p>
            <a:r>
              <a:rPr lang="ru-RU" sz="1700" dirty="0" smtClean="0"/>
              <a:t>Методология и практика исследования социально-экономических явлений в свете теории сложных систем. «Роль и место цивилизованного предпринимательства в экономике России. Сборник научных трудов». Выпуск XXVII. М.: Российская Академия  предпринимательства, 2012.</a:t>
            </a:r>
          </a:p>
          <a:p>
            <a:r>
              <a:rPr lang="ru-RU" sz="1700" dirty="0" smtClean="0"/>
              <a:t>Федеральный научно-методический и коммерческий центр управления </a:t>
            </a:r>
            <a:r>
              <a:rPr lang="ru-RU" sz="1700" dirty="0" err="1" smtClean="0"/>
              <a:t>инновационно-промышленной</a:t>
            </a:r>
            <a:r>
              <a:rPr lang="ru-RU" sz="1700" dirty="0" smtClean="0"/>
              <a:t> модернизацией экономики регионов России. </a:t>
            </a:r>
            <a:r>
              <a:rPr lang="en-US" sz="1700" dirty="0" smtClean="0"/>
              <a:t>VIII</a:t>
            </a:r>
            <a:r>
              <a:rPr lang="ru-RU" sz="1700" dirty="0" smtClean="0"/>
              <a:t> Международная научно практическая конференция «Регионы России: стратегии и механизмы модернизации, инновационного и технологического развития». М.: ИНИОН РАН, 31 мая – 01 июня 2012.</a:t>
            </a:r>
          </a:p>
          <a:p>
            <a:r>
              <a:rPr lang="ru-RU" sz="1700" dirty="0" err="1" smtClean="0"/>
              <a:t>Complex</a:t>
            </a:r>
            <a:r>
              <a:rPr lang="ru-RU" sz="1700" dirty="0" smtClean="0"/>
              <a:t> </a:t>
            </a:r>
            <a:r>
              <a:rPr lang="ru-RU" sz="1700" dirty="0" err="1" smtClean="0"/>
              <a:t>System</a:t>
            </a:r>
            <a:r>
              <a:rPr lang="ru-RU" sz="1700" dirty="0" smtClean="0"/>
              <a:t> </a:t>
            </a:r>
            <a:r>
              <a:rPr lang="ru-RU" sz="1700" dirty="0" err="1" smtClean="0"/>
              <a:t>Analysis</a:t>
            </a:r>
            <a:r>
              <a:rPr lang="ru-RU" sz="1700" dirty="0" smtClean="0"/>
              <a:t> </a:t>
            </a:r>
            <a:r>
              <a:rPr lang="ru-RU" sz="1700" dirty="0" err="1" smtClean="0"/>
              <a:t>of</a:t>
            </a:r>
            <a:r>
              <a:rPr lang="ru-RU" sz="1700" dirty="0" smtClean="0"/>
              <a:t> </a:t>
            </a:r>
            <a:r>
              <a:rPr lang="ru-RU" sz="1700" dirty="0" err="1" smtClean="0"/>
              <a:t>the</a:t>
            </a:r>
            <a:r>
              <a:rPr lang="ru-RU" sz="1700" dirty="0" smtClean="0"/>
              <a:t> </a:t>
            </a:r>
            <a:r>
              <a:rPr lang="ru-RU" sz="1700" dirty="0" err="1" smtClean="0"/>
              <a:t>Russian</a:t>
            </a:r>
            <a:r>
              <a:rPr lang="ru-RU" sz="1700" dirty="0" smtClean="0"/>
              <a:t> </a:t>
            </a:r>
            <a:r>
              <a:rPr lang="ru-RU" sz="1700" dirty="0" err="1" smtClean="0"/>
              <a:t>Innovation</a:t>
            </a:r>
            <a:r>
              <a:rPr lang="ru-RU" sz="1700" dirty="0" smtClean="0"/>
              <a:t> </a:t>
            </a:r>
            <a:r>
              <a:rPr lang="ru-RU" sz="1700" dirty="0" err="1" smtClean="0"/>
              <a:t>Mechanism</a:t>
            </a:r>
            <a:r>
              <a:rPr lang="ru-RU" sz="1700" dirty="0" smtClean="0"/>
              <a:t>. Проблемы управления и моделирования в сложных системах. </a:t>
            </a:r>
            <a:r>
              <a:rPr lang="en-US" sz="1700" dirty="0" smtClean="0"/>
              <a:t>Complex Systems</a:t>
            </a:r>
            <a:r>
              <a:rPr lang="ru-RU" sz="1700" dirty="0" smtClean="0"/>
              <a:t>: </a:t>
            </a:r>
            <a:r>
              <a:rPr lang="en-US" sz="1700" dirty="0" smtClean="0"/>
              <a:t>Control and Modeling Problems</a:t>
            </a:r>
            <a:r>
              <a:rPr lang="ru-RU" sz="1700" dirty="0" smtClean="0"/>
              <a:t>. Труды </a:t>
            </a:r>
            <a:r>
              <a:rPr lang="en-US" sz="1700" dirty="0" smtClean="0"/>
              <a:t>XIV</a:t>
            </a:r>
            <a:r>
              <a:rPr lang="ru-RU" sz="1700" dirty="0" smtClean="0"/>
              <a:t> Международной конференции, Самара, 19-22 июня 2012.</a:t>
            </a:r>
          </a:p>
          <a:p>
            <a:r>
              <a:rPr lang="ru-RU" sz="1700" dirty="0" smtClean="0"/>
              <a:t>Инновации и модернизация в свете реализации федеральной целевой программы «Исследования и разработки по приоритетным направлениям развития научно-технологического комплекса России на 2007-2013 годы». Проблемы и перспективы развития предпринимательства в России. III Международная научно-практическая конференция, 2 декабря 2011 года, </a:t>
            </a:r>
            <a:r>
              <a:rPr lang="ru-RU" sz="1700" dirty="0" err="1" smtClean="0"/>
              <a:t>РАНХиГС</a:t>
            </a:r>
            <a:r>
              <a:rPr lang="ru-RU" sz="1700" dirty="0" smtClean="0"/>
              <a:t> при Президенте РФ, ЮФУ, Ростов-на-Дону.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/>
              <a:t>Публикации</a:t>
            </a:r>
            <a:endParaRPr lang="ru-RU" sz="2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14356"/>
            <a:ext cx="8258204" cy="557216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1700" dirty="0" smtClean="0"/>
              <a:t>Мир инноваций и политика модернизации (Кирпичников А.А., Кондаков А.Г.) М.: Мир и политика, № 10, 2011.</a:t>
            </a:r>
          </a:p>
          <a:p>
            <a:pPr>
              <a:spcBef>
                <a:spcPts val="0"/>
              </a:spcBef>
            </a:pPr>
            <a:r>
              <a:rPr lang="ru-RU" sz="1700" dirty="0" smtClean="0"/>
              <a:t>Методика обоснования начальной (максимальной) цены контракта на выполнение исследований и разработок. (Кирпичников А.А., </a:t>
            </a:r>
            <a:r>
              <a:rPr lang="ru-RU" sz="1700" dirty="0" err="1" smtClean="0"/>
              <a:t>Михайлец</a:t>
            </a:r>
            <a:r>
              <a:rPr lang="ru-RU" sz="1700" dirty="0" smtClean="0"/>
              <a:t> В.Б., </a:t>
            </a:r>
            <a:r>
              <a:rPr lang="ru-RU" sz="1700" dirty="0" err="1" smtClean="0"/>
              <a:t>Радин</a:t>
            </a:r>
            <a:r>
              <a:rPr lang="ru-RU" sz="1700" dirty="0" smtClean="0"/>
              <a:t> И.В.) Всероссийский научно-практический журнал «Инновации», №11 (157), 2011. </a:t>
            </a:r>
          </a:p>
          <a:p>
            <a:pPr>
              <a:spcBef>
                <a:spcPts val="0"/>
              </a:spcBef>
            </a:pPr>
            <a:r>
              <a:rPr lang="ru-RU" sz="1700" dirty="0" smtClean="0"/>
              <a:t>Системный анализ в исследовании финансово-экономических регуляторов инновационной деятельности. М.: Финансовый бизнес, № 6, 2011.</a:t>
            </a:r>
          </a:p>
          <a:p>
            <a:pPr>
              <a:spcBef>
                <a:spcPts val="0"/>
              </a:spcBef>
            </a:pPr>
            <a:r>
              <a:rPr lang="ru-RU" sz="1700" dirty="0" smtClean="0"/>
              <a:t>«Инновационная экономика: сущность и стратегическая цель». Сборник докладов «Инновационное развитие и экономический рост», М.: РУДН, 2011.</a:t>
            </a:r>
          </a:p>
          <a:p>
            <a:pPr>
              <a:spcBef>
                <a:spcPts val="0"/>
              </a:spcBef>
            </a:pPr>
            <a:r>
              <a:rPr lang="ru-RU" sz="1700" dirty="0" smtClean="0"/>
              <a:t>Инновации для модернизации управлением финансированием федеральных целевых программ (опыт </a:t>
            </a:r>
            <a:r>
              <a:rPr lang="ru-RU" sz="1700" dirty="0" err="1" smtClean="0"/>
              <a:t>Минобрнауки</a:t>
            </a:r>
            <a:r>
              <a:rPr lang="ru-RU" sz="1700" dirty="0" smtClean="0"/>
              <a:t> РФ). Сборник докладов «Инновационная политика хозяйствующего субъекта: цели, проблемы, пути совершенствования», М.: РУДН, 2011.</a:t>
            </a:r>
          </a:p>
          <a:p>
            <a:pPr>
              <a:spcBef>
                <a:spcPts val="0"/>
              </a:spcBef>
            </a:pPr>
            <a:r>
              <a:rPr lang="ru-RU" sz="1700" dirty="0" smtClean="0"/>
              <a:t>Инновационная модернизация  российской экономики в свете теории сложных систем. </a:t>
            </a:r>
            <a:r>
              <a:rPr lang="en-US" sz="1700" dirty="0" smtClean="0"/>
              <a:t>XIX </a:t>
            </a:r>
            <a:r>
              <a:rPr lang="ru-RU" sz="1700" dirty="0" err="1" smtClean="0"/>
              <a:t>Кондратьевские</a:t>
            </a:r>
            <a:r>
              <a:rPr lang="ru-RU" sz="1700" dirty="0" smtClean="0"/>
              <a:t> чтения. Сборник</a:t>
            </a:r>
            <a:r>
              <a:rPr lang="ru-RU" sz="1700" i="1" dirty="0" smtClean="0"/>
              <a:t> «</a:t>
            </a:r>
            <a:r>
              <a:rPr lang="ru-RU" sz="1700" dirty="0" smtClean="0"/>
              <a:t>Модернизация Российской экономики: уроки прошлого, шансы и риски</a:t>
            </a:r>
            <a:r>
              <a:rPr lang="ru-RU" sz="1700" i="1" dirty="0" smtClean="0"/>
              <a:t>»,</a:t>
            </a:r>
            <a:r>
              <a:rPr lang="ru-RU" sz="1700" dirty="0" smtClean="0"/>
              <a:t> тезисы участников. Международный фонд Н. Д. Кондратьева, М.: 2011.</a:t>
            </a:r>
          </a:p>
          <a:p>
            <a:pPr>
              <a:spcBef>
                <a:spcPts val="0"/>
              </a:spcBef>
            </a:pPr>
            <a:r>
              <a:rPr lang="ru-RU" sz="1700" dirty="0" smtClean="0"/>
              <a:t>Инновационный механизм российской экономики как сложная система. «Роль и место цивилизованного предпринимательства в экономике России. Сборник научных трудов». Выпуск XXVIII. Москва, Российская Академия  предпринимательства, 2011.</a:t>
            </a:r>
          </a:p>
          <a:p>
            <a:pPr>
              <a:buNone/>
            </a:pPr>
            <a:endParaRPr lang="ru-RU" sz="1600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>
            <a:normAutofit/>
          </a:bodyPr>
          <a:lstStyle/>
          <a:p>
            <a:r>
              <a:rPr lang="ru-RU" sz="1800" b="1" dirty="0" smtClean="0"/>
              <a:t>Публикации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fontScale="32500" lnSpcReduction="20000"/>
          </a:bodyPr>
          <a:lstStyle/>
          <a:p>
            <a:r>
              <a:rPr lang="ru-RU" sz="5200" dirty="0" smtClean="0"/>
              <a:t>Стартовая точка модернизации - победа над коррупционерами. М.: Человек и труд, № 9, 2011.</a:t>
            </a:r>
          </a:p>
          <a:p>
            <a:r>
              <a:rPr lang="ru-RU" sz="5200" dirty="0" smtClean="0"/>
              <a:t>К вопросу об использовании инновационной, динамической, многофакторной модели управления экономическими параметрами процессов бюджетного финансирования отечественных прикладных исследований и разработок для целей модернизации экономики России. «Роль и место цивилизованного предпринимательства в экономике России. Сборник научных трудов». Выпуск XXVII. М.: Российская Академия  предпринимательства, 2011.</a:t>
            </a:r>
          </a:p>
          <a:p>
            <a:r>
              <a:rPr lang="ru-RU" sz="5200" dirty="0" smtClean="0"/>
              <a:t>Анализ системных условий и ограничений концепции перевода экономики России на инновационный путь развития. Путеводитель предпринимателя. Научно-практическое издание: Сб. </a:t>
            </a:r>
            <a:r>
              <a:rPr lang="ru-RU" sz="5200" dirty="0" err="1" smtClean="0"/>
              <a:t>научн</a:t>
            </a:r>
            <a:r>
              <a:rPr lang="ru-RU" sz="5200" dirty="0" smtClean="0"/>
              <a:t>. трудов. </a:t>
            </a:r>
            <a:r>
              <a:rPr lang="ru-RU" sz="5200" dirty="0" err="1" smtClean="0"/>
              <a:t>Вып</a:t>
            </a:r>
            <a:r>
              <a:rPr lang="ru-RU" sz="5200" dirty="0" smtClean="0"/>
              <a:t>. </a:t>
            </a:r>
            <a:r>
              <a:rPr lang="en-US" sz="5200" dirty="0" smtClean="0"/>
              <a:t>I</a:t>
            </a:r>
            <a:r>
              <a:rPr lang="ru-RU" sz="5200" dirty="0" smtClean="0"/>
              <a:t>Х. М.: Российская Академия  предпринимательства, 2011.</a:t>
            </a:r>
          </a:p>
          <a:p>
            <a:r>
              <a:rPr lang="ru-RU" sz="5200" dirty="0" smtClean="0"/>
              <a:t>Инновационная модернизация экономики России и национальная идея. М.: Мир и политика, № 4, 2011. </a:t>
            </a:r>
          </a:p>
          <a:p>
            <a:r>
              <a:rPr lang="ru-RU" sz="5200" dirty="0" smtClean="0"/>
              <a:t>«Инновационная деятельность» как предмет научного анализа. М.: </a:t>
            </a:r>
            <a:r>
              <a:rPr lang="ru-RU" sz="5200" dirty="0" err="1" smtClean="0"/>
              <a:t>Креативная</a:t>
            </a:r>
            <a:r>
              <a:rPr lang="ru-RU" sz="5200" dirty="0" smtClean="0"/>
              <a:t> экономика, № 7, 2011.</a:t>
            </a:r>
          </a:p>
          <a:p>
            <a:r>
              <a:rPr lang="ru-RU" sz="5200" dirty="0" smtClean="0"/>
              <a:t>Расширенное воспроизводство нетрудовых доходов – главный тормоз модернизации российской экономики. М.: Человек и труд, № 7, 2011.</a:t>
            </a:r>
          </a:p>
          <a:p>
            <a:r>
              <a:rPr lang="ru-RU" sz="5200" dirty="0" smtClean="0"/>
              <a:t>Как стать предпринимателем: 100 вопросов и ответов, советы, опыт. Сборник (в соавторстве). М.: "Издательство "Знание", 1993.</a:t>
            </a:r>
          </a:p>
          <a:p>
            <a:r>
              <a:rPr lang="ru-RU" sz="5200" dirty="0" smtClean="0"/>
              <a:t>Словарь-справочник хозяйственных терминов из законов России (в соавторстве). М.: "Издательство "Знание", 1993.</a:t>
            </a:r>
          </a:p>
          <a:p>
            <a:r>
              <a:rPr lang="ru-RU" sz="5200" dirty="0" smtClean="0"/>
              <a:t>Словарь нового хозяйственного законодательства (в соавторстве).  А/О "</a:t>
            </a:r>
            <a:r>
              <a:rPr lang="ru-RU" sz="5200" dirty="0" err="1" smtClean="0"/>
              <a:t>Автосельхозмаш</a:t>
            </a:r>
            <a:r>
              <a:rPr lang="ru-RU" sz="5200" dirty="0" smtClean="0"/>
              <a:t> - холдинг«, М.: Центр экономики и маркетинга, 1992.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/>
          </a:bodyPr>
          <a:lstStyle/>
          <a:p>
            <a:r>
              <a:rPr lang="ru-RU" sz="1800" b="1" dirty="0" smtClean="0"/>
              <a:t>Публикации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Термины и определения рыночной экономики. Словарь-справочник (в соавторстве). М.: А/О "</a:t>
            </a:r>
            <a:r>
              <a:rPr lang="ru-RU" dirty="0" err="1" smtClean="0"/>
              <a:t>Автосельхозмаш</a:t>
            </a:r>
            <a:r>
              <a:rPr lang="ru-RU" dirty="0" smtClean="0"/>
              <a:t> - холдинг". Центр экономики и маркетинга, 1992.</a:t>
            </a:r>
          </a:p>
          <a:p>
            <a:r>
              <a:rPr lang="ru-RU" dirty="0" smtClean="0"/>
              <a:t>Пути возрождения российского предпринимательства. М.: Советская торговля, № 11, 1991.</a:t>
            </a:r>
          </a:p>
          <a:p>
            <a:r>
              <a:rPr lang="ru-RU" dirty="0" smtClean="0"/>
              <a:t>Правовая основа предпринимательской деятельности. М.: Хозяйство и право, № 8, 1991.</a:t>
            </a:r>
          </a:p>
          <a:p>
            <a:r>
              <a:rPr lang="ru-RU" dirty="0" smtClean="0"/>
              <a:t>Что предпринять предпринимателю? М.: Правительственный вестник №13, март,  1991.</a:t>
            </a:r>
          </a:p>
          <a:p>
            <a:r>
              <a:rPr lang="ru-RU" dirty="0" smtClean="0"/>
              <a:t>Развитие предпринимательства и меры по его поддержке. Сборник "Проблемы перехода к рынку в восточном Казахстане" (тезисы докладов). – Казахстан, Усть-Каменогорск,1990.</a:t>
            </a:r>
          </a:p>
          <a:p>
            <a:r>
              <a:rPr lang="ru-RU" dirty="0" smtClean="0"/>
              <a:t>Переход к рынку. Концепция и программа (в соавторстве). М.: Архангельское, 1990.</a:t>
            </a:r>
          </a:p>
          <a:p>
            <a:r>
              <a:rPr lang="ru-RU" dirty="0" smtClean="0"/>
              <a:t>Пять шагов ответственности - пять шагов прав. М.: Сельская молодежь, №11, 1987.</a:t>
            </a:r>
          </a:p>
          <a:p>
            <a:r>
              <a:rPr lang="ru-RU" dirty="0" smtClean="0"/>
              <a:t>Человеческий фактор и стимулы перестройки. Управление социальными процессами в новых условиях хозяйствования. Тезисы докладов всесоюзной научно-практической конференции. М.: 1987.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5. Специфика современного кризиса в России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sz="3400" dirty="0" smtClean="0"/>
              <a:t>Руководящая подсистема СССР (Сталинско-партийная система) стала недопустимо простой по отношению к аутопоэтически развивающейся управляемой подсистемы СССР</a:t>
            </a:r>
          </a:p>
          <a:p>
            <a:r>
              <a:rPr lang="ru-RU" sz="3400" dirty="0" smtClean="0"/>
              <a:t>Деградировавшая руководящая подсистема СССР была заменена еще более простой и малоквалифицированной руководящей подсистемой реформаторов</a:t>
            </a:r>
          </a:p>
          <a:p>
            <a:r>
              <a:rPr lang="ru-RU" sz="3400" dirty="0" smtClean="0"/>
              <a:t>Стремясь удержать власть новая руководящая подсистема выбрала не свое развитие и усложнение, а ускоренную принудительную деградацию управляемой подсистемы, добиваясь принципа «выиграл-проиграл»</a:t>
            </a:r>
          </a:p>
          <a:p>
            <a:r>
              <a:rPr lang="ru-RU" sz="3400" dirty="0" smtClean="0"/>
              <a:t>Руководящая подсистема глобальной экономики заинтересована в деградации как управляемой, так и руководящей подсистемы в России, чтобы оказаться более сложной и навязать принцип «выиграл-проиграл» России в целом</a:t>
            </a:r>
          </a:p>
          <a:p>
            <a:r>
              <a:rPr lang="ru-RU" sz="3400" dirty="0" smtClean="0"/>
              <a:t>Только переход от </a:t>
            </a:r>
            <a:r>
              <a:rPr lang="ru-RU" sz="3400" dirty="0" err="1" smtClean="0"/>
              <a:t>капиталитаризма</a:t>
            </a:r>
            <a:r>
              <a:rPr lang="ru-RU" sz="3400" dirty="0" smtClean="0"/>
              <a:t> к отношениям гуманизма может обеспечить согласованный рост сложности общественных подсистем в России и вывести ее из подчиненного, колониального состояния на путь аутопоэтического инновационного развития</a:t>
            </a:r>
            <a:endParaRPr lang="ru-RU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Книги, которые надо прочесть </a:t>
            </a:r>
            <a:r>
              <a:rPr lang="en-US" sz="2400" b="1" dirty="0" smtClean="0"/>
              <a:t>HOMO</a:t>
            </a:r>
            <a:r>
              <a:rPr lang="ru-RU" sz="2400" b="1" dirty="0" smtClean="0"/>
              <a:t>, чтобы стать </a:t>
            </a:r>
            <a:r>
              <a:rPr lang="en-US" sz="2400" b="1" dirty="0" smtClean="0"/>
              <a:t>SAPIENCE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 lvl="4">
              <a:buNone/>
            </a:pPr>
            <a:r>
              <a:rPr lang="ru-RU" sz="3400" b="1" dirty="0" smtClean="0"/>
              <a:t>Книги по теории сложности </a:t>
            </a:r>
            <a:endParaRPr lang="ru-RU" sz="3400" dirty="0" smtClean="0"/>
          </a:p>
          <a:p>
            <a:pPr>
              <a:buNone/>
            </a:pPr>
            <a:r>
              <a:rPr lang="ru-RU" sz="3800" dirty="0" err="1" smtClean="0"/>
              <a:t>Бейтсон</a:t>
            </a:r>
            <a:r>
              <a:rPr lang="ru-RU" sz="3800" dirty="0" smtClean="0"/>
              <a:t> Грегори 	Разум и природа. Неизбежное единство. </a:t>
            </a:r>
          </a:p>
          <a:p>
            <a:pPr>
              <a:buNone/>
            </a:pPr>
            <a:r>
              <a:rPr lang="ru-RU" sz="3800" dirty="0" err="1" smtClean="0"/>
              <a:t>Капра</a:t>
            </a:r>
            <a:r>
              <a:rPr lang="ru-RU" sz="3800" dirty="0" smtClean="0"/>
              <a:t> Фритьоф	Паутина жизни. Новое научное понимание живых систем.</a:t>
            </a:r>
          </a:p>
          <a:p>
            <a:pPr lvl="4">
              <a:buNone/>
            </a:pPr>
            <a:r>
              <a:rPr lang="ru-RU" sz="3800" dirty="0" smtClean="0"/>
              <a:t>Скрытые связи</a:t>
            </a:r>
          </a:p>
          <a:p>
            <a:pPr>
              <a:buNone/>
            </a:pPr>
            <a:r>
              <a:rPr lang="ru-RU" sz="3800" dirty="0" err="1" smtClean="0"/>
              <a:t>Оптнер</a:t>
            </a:r>
            <a:r>
              <a:rPr lang="ru-RU" sz="3800" dirty="0" smtClean="0"/>
              <a:t> С.</a:t>
            </a:r>
            <a:r>
              <a:rPr lang="en-US" sz="3800" dirty="0" smtClean="0"/>
              <a:t>	</a:t>
            </a:r>
            <a:r>
              <a:rPr lang="ru-RU" sz="3800" dirty="0" smtClean="0"/>
              <a:t>Системный анализ для решения деловых и 				промышленных проблем</a:t>
            </a:r>
          </a:p>
          <a:p>
            <a:pPr>
              <a:buNone/>
            </a:pPr>
            <a:r>
              <a:rPr lang="ru-RU" sz="3800" dirty="0" smtClean="0"/>
              <a:t>Пригожин И.Р.,</a:t>
            </a:r>
          </a:p>
          <a:p>
            <a:pPr>
              <a:buNone/>
            </a:pPr>
            <a:r>
              <a:rPr lang="ru-RU" sz="3800" dirty="0" err="1" smtClean="0"/>
              <a:t>Стенгерс</a:t>
            </a:r>
            <a:r>
              <a:rPr lang="ru-RU" sz="3800" dirty="0" smtClean="0"/>
              <a:t> И.</a:t>
            </a:r>
            <a:r>
              <a:rPr lang="en-US" sz="3800" dirty="0" smtClean="0"/>
              <a:t>	</a:t>
            </a:r>
            <a:r>
              <a:rPr lang="ru-RU" sz="3800" dirty="0" smtClean="0"/>
              <a:t>Порядок из хаоса. Определено ли будущее?</a:t>
            </a:r>
          </a:p>
          <a:p>
            <a:pPr>
              <a:buNone/>
            </a:pPr>
            <a:r>
              <a:rPr lang="ru-RU" sz="3800" dirty="0" err="1" smtClean="0"/>
              <a:t>Клиланд</a:t>
            </a:r>
            <a:r>
              <a:rPr lang="ru-RU" sz="3800" dirty="0" smtClean="0"/>
              <a:t> Д., </a:t>
            </a:r>
          </a:p>
          <a:p>
            <a:pPr>
              <a:buNone/>
            </a:pPr>
            <a:r>
              <a:rPr lang="ru-RU" sz="3800" dirty="0" smtClean="0"/>
              <a:t>Кинг В.		Системный анализ и целевое управление</a:t>
            </a:r>
          </a:p>
          <a:p>
            <a:pPr>
              <a:buNone/>
            </a:pPr>
            <a:r>
              <a:rPr lang="ru-RU" sz="3800" dirty="0" err="1" smtClean="0"/>
              <a:t>Кови</a:t>
            </a:r>
            <a:r>
              <a:rPr lang="ru-RU" sz="3800" dirty="0" smtClean="0"/>
              <a:t> Стивен	Семь навыков высокоэффективных людей</a:t>
            </a:r>
          </a:p>
          <a:p>
            <a:pPr>
              <a:buNone/>
            </a:pPr>
            <a:r>
              <a:rPr lang="ru-RU" sz="3800" dirty="0" smtClean="0"/>
              <a:t>Лоренц Конрад	Агрессия (Так называемое зло)</a:t>
            </a:r>
          </a:p>
          <a:p>
            <a:pPr>
              <a:buNone/>
            </a:pPr>
            <a:r>
              <a:rPr lang="ru-RU" sz="3800" dirty="0" smtClean="0"/>
              <a:t>			Восемь смертных грехов цивилизованного человечества</a:t>
            </a:r>
          </a:p>
          <a:p>
            <a:pPr>
              <a:buNone/>
            </a:pPr>
            <a:r>
              <a:rPr lang="ru-RU" sz="3800" dirty="0" smtClean="0"/>
              <a:t>			Оборотная сторона зеркала</a:t>
            </a:r>
          </a:p>
          <a:p>
            <a:pPr>
              <a:buNone/>
            </a:pPr>
            <a:r>
              <a:rPr lang="ru-RU" sz="3800" dirty="0" smtClean="0"/>
              <a:t>Энгельс Ф.	Диалектика природы. Маркс К. и Энгельс Ф., Соч. 2-ое изд. т</a:t>
            </a:r>
            <a:r>
              <a:rPr lang="ru-RU" sz="3800" smtClean="0"/>
              <a:t>. 		20</a:t>
            </a:r>
            <a:r>
              <a:rPr lang="ru-RU" sz="3800" dirty="0" smtClean="0"/>
              <a:t>.</a:t>
            </a:r>
            <a:endParaRPr lang="ru-RU" sz="3400" dirty="0" smtClean="0"/>
          </a:p>
          <a:p>
            <a:pPr>
              <a:buNone/>
            </a:pPr>
            <a:r>
              <a:rPr lang="ru-RU" sz="3400" dirty="0" smtClean="0"/>
              <a:t> 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Книги, которые надо прочесть </a:t>
            </a:r>
            <a:r>
              <a:rPr lang="en-US" sz="2400" b="1" dirty="0" smtClean="0"/>
              <a:t>HOMO</a:t>
            </a:r>
            <a:r>
              <a:rPr lang="ru-RU" sz="2400" b="1" dirty="0" smtClean="0"/>
              <a:t>, чтобы стать </a:t>
            </a:r>
            <a:r>
              <a:rPr lang="en-US" sz="2400" b="1" dirty="0" smtClean="0"/>
              <a:t>SAPIENCE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fontScale="25000" lnSpcReduction="20000"/>
          </a:bodyPr>
          <a:lstStyle/>
          <a:p>
            <a:pPr marL="514350" indent="-514350">
              <a:buNone/>
            </a:pPr>
            <a:r>
              <a:rPr lang="ru-RU" b="1" dirty="0" smtClean="0"/>
              <a:t>					</a:t>
            </a:r>
            <a:r>
              <a:rPr lang="ru-RU" sz="5600" b="1" dirty="0" smtClean="0"/>
              <a:t>Книги о сложностях жизни</a:t>
            </a:r>
            <a:endParaRPr lang="ru-RU" sz="5600" dirty="0" smtClean="0"/>
          </a:p>
          <a:p>
            <a:pPr marL="514350" indent="-514350">
              <a:buNone/>
            </a:pPr>
            <a:r>
              <a:rPr lang="ru-RU" sz="6400" dirty="0" err="1" smtClean="0"/>
              <a:t>Аврелий</a:t>
            </a:r>
            <a:r>
              <a:rPr lang="ru-RU" sz="6400" dirty="0" smtClean="0"/>
              <a:t> Марк	Наедине с собой. Размышления</a:t>
            </a:r>
          </a:p>
          <a:p>
            <a:pPr marL="514350" indent="-514350">
              <a:buNone/>
            </a:pPr>
            <a:r>
              <a:rPr lang="ru-RU" sz="6400" dirty="0" smtClean="0"/>
              <a:t>Андреев Л.Н.	Иуда Искариот</a:t>
            </a:r>
          </a:p>
          <a:p>
            <a:pPr marL="514350" indent="-514350">
              <a:buNone/>
            </a:pPr>
            <a:r>
              <a:rPr lang="ru-RU" sz="6400" dirty="0" smtClean="0"/>
              <a:t>			Правило добра</a:t>
            </a:r>
          </a:p>
          <a:p>
            <a:pPr marL="514350" indent="-514350">
              <a:buNone/>
            </a:pPr>
            <a:r>
              <a:rPr lang="ru-RU" sz="6400" dirty="0" err="1" smtClean="0"/>
              <a:t>Асмус</a:t>
            </a:r>
            <a:r>
              <a:rPr lang="ru-RU" sz="6400" dirty="0" smtClean="0"/>
              <a:t> В.Ф.		Проблема интуиции в философии и математике.</a:t>
            </a:r>
          </a:p>
          <a:p>
            <a:pPr marL="514350" indent="-514350">
              <a:buNone/>
            </a:pPr>
            <a:r>
              <a:rPr lang="ru-RU" sz="6400" dirty="0" smtClean="0"/>
              <a:t>Бердяев Н.	Судьба России</a:t>
            </a:r>
          </a:p>
          <a:p>
            <a:pPr marL="514350" indent="-514350">
              <a:buNone/>
            </a:pPr>
            <a:r>
              <a:rPr lang="ru-RU" sz="6400" dirty="0" smtClean="0"/>
              <a:t>Библия		Книги священного писания Ветхого и Нового Завета</a:t>
            </a:r>
          </a:p>
          <a:p>
            <a:pPr marL="514350" indent="-514350">
              <a:buNone/>
            </a:pPr>
            <a:r>
              <a:rPr lang="ru-RU" sz="6400" dirty="0" smtClean="0"/>
              <a:t>Борисов Н.	Сергий Радонежский</a:t>
            </a:r>
          </a:p>
          <a:p>
            <a:pPr marL="514350" indent="-514350">
              <a:buNone/>
            </a:pPr>
            <a:r>
              <a:rPr lang="ru-RU" sz="6400" dirty="0" smtClean="0"/>
              <a:t>Бэкон </a:t>
            </a:r>
            <a:r>
              <a:rPr lang="ru-RU" sz="6400" dirty="0" err="1" smtClean="0"/>
              <a:t>Фрэнсис</a:t>
            </a:r>
            <a:r>
              <a:rPr lang="ru-RU" sz="6400" dirty="0" smtClean="0"/>
              <a:t>	Новая Атлантида</a:t>
            </a:r>
          </a:p>
          <a:p>
            <a:pPr marL="514350" indent="-514350">
              <a:buNone/>
            </a:pPr>
            <a:r>
              <a:rPr lang="ru-RU" sz="6400" dirty="0" smtClean="0"/>
              <a:t>Вернадский Г.В.	Начертание Русской истории</a:t>
            </a:r>
          </a:p>
          <a:p>
            <a:pPr marL="514350" indent="-514350">
              <a:buNone/>
            </a:pPr>
            <a:r>
              <a:rPr lang="ru-RU" sz="6400" dirty="0" err="1" smtClean="0"/>
              <a:t>Гарднер</a:t>
            </a:r>
            <a:r>
              <a:rPr lang="ru-RU" sz="6400" dirty="0" smtClean="0"/>
              <a:t> Мартин	Этот правый, левый мир</a:t>
            </a:r>
          </a:p>
          <a:p>
            <a:pPr marL="514350" indent="-514350">
              <a:buNone/>
            </a:pPr>
            <a:r>
              <a:rPr lang="ru-RU" sz="6400" dirty="0" err="1" smtClean="0"/>
              <a:t>Генон</a:t>
            </a:r>
            <a:r>
              <a:rPr lang="ru-RU" sz="6400" dirty="0" smtClean="0"/>
              <a:t> Рене	Очерки о традиции и метафизике</a:t>
            </a:r>
          </a:p>
          <a:p>
            <a:pPr marL="514350" indent="-514350">
              <a:buNone/>
            </a:pPr>
            <a:r>
              <a:rPr lang="ru-RU" sz="6400" dirty="0" smtClean="0"/>
              <a:t>Гёте			Фауст</a:t>
            </a:r>
          </a:p>
          <a:p>
            <a:pPr marL="514350" indent="-514350">
              <a:buNone/>
            </a:pPr>
            <a:r>
              <a:rPr lang="ru-RU" sz="6400" dirty="0" smtClean="0"/>
              <a:t>Гоголь Н.В.	Выбранные места из переписки с друзьями</a:t>
            </a:r>
          </a:p>
          <a:p>
            <a:pPr marL="514350" indent="-514350">
              <a:buNone/>
            </a:pPr>
            <a:r>
              <a:rPr lang="ru-RU" sz="6400" dirty="0" smtClean="0"/>
              <a:t>Гумилев Л.	От Руси до России</a:t>
            </a:r>
          </a:p>
          <a:p>
            <a:pPr marL="514350" indent="-514350">
              <a:buNone/>
            </a:pPr>
            <a:r>
              <a:rPr lang="ru-RU" sz="6400" dirty="0" err="1" smtClean="0"/>
              <a:t>Гэлбрейт</a:t>
            </a:r>
            <a:r>
              <a:rPr lang="ru-RU" sz="6400" dirty="0" smtClean="0"/>
              <a:t> Дж.К.	Новое индустриальное общество</a:t>
            </a:r>
          </a:p>
          <a:p>
            <a:pPr marL="514350" indent="-514350">
              <a:buNone/>
            </a:pPr>
            <a:r>
              <a:rPr lang="ru-RU" sz="6400" dirty="0" smtClean="0"/>
              <a:t>Да Винчи Леонардо	Притчи</a:t>
            </a:r>
          </a:p>
          <a:p>
            <a:pPr marL="514350" indent="-514350">
              <a:buNone/>
            </a:pPr>
            <a:r>
              <a:rPr lang="ru-RU" sz="6400" dirty="0" smtClean="0"/>
              <a:t>Демин В., Лазарев Е.,</a:t>
            </a:r>
          </a:p>
          <a:p>
            <a:pPr marL="514350" indent="-514350">
              <a:buNone/>
            </a:pPr>
            <a:r>
              <a:rPr lang="ru-RU" sz="6400" dirty="0" err="1" smtClean="0"/>
              <a:t>Слатин</a:t>
            </a:r>
            <a:r>
              <a:rPr lang="ru-RU" sz="6400" dirty="0" smtClean="0"/>
              <a:t> И.		Древнее древности. Российская </a:t>
            </a:r>
            <a:r>
              <a:rPr lang="ru-RU" sz="6400" dirty="0" err="1" smtClean="0"/>
              <a:t>протоцивилизация</a:t>
            </a:r>
            <a:endParaRPr lang="ru-RU" sz="6400" dirty="0" smtClean="0"/>
          </a:p>
          <a:p>
            <a:pPr marL="514350" indent="-514350">
              <a:buNone/>
            </a:pPr>
            <a:r>
              <a:rPr lang="ru-RU" sz="6400" dirty="0" smtClean="0"/>
              <a:t>Достоевская А.Г.	Воспоминания</a:t>
            </a:r>
          </a:p>
          <a:p>
            <a:pPr marL="514350" indent="-514350">
              <a:buNone/>
            </a:pPr>
            <a:r>
              <a:rPr lang="ru-RU" sz="6400" dirty="0" smtClean="0"/>
              <a:t>Достоевский Ф.М.	Дневник писателя</a:t>
            </a:r>
            <a:endParaRPr lang="ru-RU" sz="4800" dirty="0" smtClean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Книги, которые надо прочесть </a:t>
            </a:r>
            <a:r>
              <a:rPr lang="en-US" sz="2400" b="1" dirty="0" smtClean="0"/>
              <a:t>HOMO</a:t>
            </a:r>
            <a:r>
              <a:rPr lang="ru-RU" sz="2400" b="1" dirty="0" smtClean="0"/>
              <a:t>, чтобы стать </a:t>
            </a:r>
            <a:r>
              <a:rPr lang="en-US" sz="2400" b="1" dirty="0" smtClean="0"/>
              <a:t>SAPIENCE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928670"/>
            <a:ext cx="8229600" cy="5168905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None/>
            </a:pPr>
            <a:r>
              <a:rPr lang="ru-RU" dirty="0" smtClean="0"/>
              <a:t>Древнеиндийский эпос	Махабхарата</a:t>
            </a:r>
          </a:p>
          <a:p>
            <a:pPr marL="514350" indent="-514350">
              <a:buNone/>
            </a:pPr>
            <a:r>
              <a:rPr lang="ru-RU" dirty="0" smtClean="0"/>
              <a:t>				Рамаяна</a:t>
            </a:r>
          </a:p>
          <a:p>
            <a:pPr marL="514350" indent="-514350">
              <a:buNone/>
            </a:pPr>
            <a:r>
              <a:rPr lang="ru-RU" dirty="0" err="1" smtClean="0"/>
              <a:t>Здравомыслов</a:t>
            </a:r>
            <a:r>
              <a:rPr lang="ru-RU" dirty="0" smtClean="0"/>
              <a:t> А.Г.		Потребности, интересы, ценности</a:t>
            </a:r>
          </a:p>
          <a:p>
            <a:pPr marL="514350" indent="-514350">
              <a:buNone/>
            </a:pPr>
            <a:r>
              <a:rPr lang="ru-RU" dirty="0" smtClean="0"/>
              <a:t>Зиновьев А.А.		Исповедь отщепенца</a:t>
            </a:r>
          </a:p>
          <a:p>
            <a:pPr marL="514350" indent="-514350">
              <a:buNone/>
            </a:pPr>
            <a:r>
              <a:rPr lang="ru-RU" dirty="0" smtClean="0"/>
              <a:t>				На пути к </a:t>
            </a:r>
            <a:r>
              <a:rPr lang="ru-RU" dirty="0" err="1" smtClean="0"/>
              <a:t>сверхобществу</a:t>
            </a:r>
            <a:endParaRPr lang="ru-RU" dirty="0" smtClean="0"/>
          </a:p>
          <a:p>
            <a:pPr marL="514350" indent="-514350">
              <a:buNone/>
            </a:pPr>
            <a:r>
              <a:rPr lang="ru-RU" dirty="0" smtClean="0"/>
              <a:t>				Глобальный </a:t>
            </a:r>
            <a:r>
              <a:rPr lang="ru-RU" dirty="0" err="1" smtClean="0"/>
              <a:t>человейник</a:t>
            </a:r>
            <a:endParaRPr lang="ru-RU" dirty="0" smtClean="0"/>
          </a:p>
          <a:p>
            <a:pPr marL="514350" indent="-514350">
              <a:buNone/>
            </a:pPr>
            <a:r>
              <a:rPr lang="ru-RU" dirty="0" smtClean="0"/>
              <a:t>Кампанелла		Город солнца.</a:t>
            </a:r>
          </a:p>
          <a:p>
            <a:pPr marL="514350" indent="-514350">
              <a:buNone/>
            </a:pPr>
            <a:r>
              <a:rPr lang="ru-RU" dirty="0" smtClean="0"/>
              <a:t>Камю Альбер		Миф о Сизифе</a:t>
            </a:r>
          </a:p>
          <a:p>
            <a:pPr marL="514350" indent="-514350">
              <a:buNone/>
            </a:pPr>
            <a:r>
              <a:rPr lang="ru-RU" dirty="0" err="1" smtClean="0"/>
              <a:t>Кейнс</a:t>
            </a:r>
            <a:r>
              <a:rPr lang="ru-RU" dirty="0" smtClean="0"/>
              <a:t> Джон </a:t>
            </a:r>
            <a:r>
              <a:rPr lang="ru-RU" dirty="0" err="1" smtClean="0"/>
              <a:t>Мейнард</a:t>
            </a:r>
            <a:r>
              <a:rPr lang="ru-RU" dirty="0" smtClean="0"/>
              <a:t>	Общая теория занятости, процента и денег</a:t>
            </a:r>
          </a:p>
          <a:p>
            <a:pPr marL="514350" indent="-514350">
              <a:buNone/>
            </a:pPr>
            <a:r>
              <a:rPr lang="ru-RU" dirty="0" err="1" smtClean="0"/>
              <a:t>Кобо</a:t>
            </a:r>
            <a:r>
              <a:rPr lang="ru-RU" dirty="0" smtClean="0"/>
              <a:t> </a:t>
            </a:r>
            <a:r>
              <a:rPr lang="ru-RU" dirty="0" err="1" smtClean="0"/>
              <a:t>Абэ</a:t>
            </a:r>
            <a:r>
              <a:rPr lang="ru-RU" dirty="0" smtClean="0"/>
              <a:t>			Женщина в песках</a:t>
            </a:r>
          </a:p>
          <a:p>
            <a:pPr marL="514350" indent="-514350">
              <a:buNone/>
            </a:pPr>
            <a:r>
              <a:rPr lang="ru-RU" dirty="0" smtClean="0"/>
              <a:t>Козлов Николай		Философские сказки для обдумывающих житье, или веселая 		книга о свободе и нравственности</a:t>
            </a:r>
          </a:p>
          <a:p>
            <a:pPr marL="514350" indent="-514350">
              <a:buNone/>
            </a:pPr>
            <a:r>
              <a:rPr lang="ru-RU" dirty="0" smtClean="0"/>
              <a:t>				Как относиться к себе и людям или практическая 			психология на каждый день</a:t>
            </a:r>
          </a:p>
          <a:p>
            <a:pPr marL="514350" indent="-514350">
              <a:buNone/>
            </a:pPr>
            <a:r>
              <a:rPr lang="ru-RU" dirty="0" err="1" smtClean="0"/>
              <a:t>Конотопов</a:t>
            </a:r>
            <a:r>
              <a:rPr lang="ru-RU" dirty="0" smtClean="0"/>
              <a:t> М.В.,</a:t>
            </a:r>
          </a:p>
          <a:p>
            <a:pPr marL="514350" indent="-514350">
              <a:buNone/>
            </a:pPr>
            <a:r>
              <a:rPr lang="ru-RU" dirty="0" err="1" smtClean="0"/>
              <a:t>Сметанин</a:t>
            </a:r>
            <a:r>
              <a:rPr lang="ru-RU" dirty="0" smtClean="0"/>
              <a:t> С.И.		Из тупика. Экономический опыт мира и путь России</a:t>
            </a:r>
          </a:p>
          <a:p>
            <a:pPr marL="514350" indent="-514350">
              <a:buNone/>
            </a:pPr>
            <a:r>
              <a:rPr lang="ru-RU" dirty="0" smtClean="0"/>
              <a:t>Конфуций		Суждения и беседы</a:t>
            </a:r>
          </a:p>
          <a:p>
            <a:pPr marL="514350" indent="-514350">
              <a:buNone/>
            </a:pPr>
            <a:r>
              <a:rPr lang="ru-RU" dirty="0" err="1" smtClean="0"/>
              <a:t>Кутзее</a:t>
            </a:r>
            <a:r>
              <a:rPr lang="ru-RU" dirty="0" smtClean="0"/>
              <a:t> Дж.М.		В ожидании варваров</a:t>
            </a:r>
          </a:p>
          <a:p>
            <a:pPr marL="514350" indent="-514350">
              <a:buNone/>
            </a:pPr>
            <a:r>
              <a:rPr lang="ru-RU" dirty="0" smtClean="0"/>
              <a:t>Кэрролл Льюис		Алиса в Стране чудес</a:t>
            </a:r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Книги, которые надо прочесть </a:t>
            </a:r>
            <a:r>
              <a:rPr lang="en-US" sz="2400" b="1" dirty="0" smtClean="0"/>
              <a:t>HOMO</a:t>
            </a:r>
            <a:r>
              <a:rPr lang="ru-RU" sz="2400" b="1" dirty="0" smtClean="0"/>
              <a:t>, чтобы стать </a:t>
            </a:r>
            <a:r>
              <a:rPr lang="en-US" sz="2400" b="1" dirty="0" smtClean="0"/>
              <a:t>SAPIENCE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ru-RU" sz="1800" dirty="0" err="1" smtClean="0"/>
              <a:t>Лао-цзы</a:t>
            </a:r>
            <a:r>
              <a:rPr lang="ru-RU" sz="1800" dirty="0" smtClean="0"/>
              <a:t>			Дао </a:t>
            </a:r>
            <a:r>
              <a:rPr lang="ru-RU" sz="1800" dirty="0" err="1" smtClean="0"/>
              <a:t>дэ</a:t>
            </a:r>
            <a:r>
              <a:rPr lang="ru-RU" sz="1800" dirty="0" smtClean="0"/>
              <a:t> </a:t>
            </a:r>
            <a:r>
              <a:rPr lang="ru-RU" sz="1800" dirty="0" err="1" smtClean="0"/>
              <a:t>цзин</a:t>
            </a:r>
            <a:endParaRPr lang="ru-RU" sz="1800" dirty="0" smtClean="0"/>
          </a:p>
          <a:p>
            <a:pPr marL="514350" indent="-514350">
              <a:buNone/>
            </a:pPr>
            <a:r>
              <a:rPr lang="ru-RU" sz="1800" dirty="0" err="1" smtClean="0"/>
              <a:t>Ломброзо</a:t>
            </a:r>
            <a:r>
              <a:rPr lang="ru-RU" sz="1800" dirty="0" smtClean="0"/>
              <a:t> Ч.		Гениальность и помешательство</a:t>
            </a:r>
          </a:p>
          <a:p>
            <a:pPr marL="514350" indent="-514350">
              <a:buNone/>
            </a:pPr>
            <a:r>
              <a:rPr lang="ru-RU" sz="1800" dirty="0" smtClean="0"/>
              <a:t>Макиавелли </a:t>
            </a:r>
            <a:r>
              <a:rPr lang="ru-RU" sz="1800" dirty="0" err="1" smtClean="0"/>
              <a:t>Никколо</a:t>
            </a:r>
            <a:r>
              <a:rPr lang="ru-RU" sz="1800" dirty="0" smtClean="0"/>
              <a:t>	Государь</a:t>
            </a:r>
          </a:p>
          <a:p>
            <a:pPr marL="514350" indent="-514350">
              <a:buNone/>
            </a:pPr>
            <a:r>
              <a:rPr lang="ru-RU" sz="1800" dirty="0" smtClean="0"/>
              <a:t>Малков С.Ю.,</a:t>
            </a:r>
          </a:p>
          <a:p>
            <a:pPr marL="514350" indent="-514350">
              <a:buNone/>
            </a:pPr>
            <a:r>
              <a:rPr lang="ru-RU" sz="1800" dirty="0" err="1" smtClean="0"/>
              <a:t>Коротаев</a:t>
            </a:r>
            <a:r>
              <a:rPr lang="ru-RU" sz="1800" dirty="0" smtClean="0"/>
              <a:t> А.В.		История и </a:t>
            </a:r>
            <a:r>
              <a:rPr lang="ru-RU" sz="1800" dirty="0" err="1" smtClean="0"/>
              <a:t>синегретика</a:t>
            </a:r>
            <a:endParaRPr lang="ru-RU" sz="1800" dirty="0" smtClean="0"/>
          </a:p>
          <a:p>
            <a:pPr marL="514350" indent="-514350">
              <a:buNone/>
            </a:pPr>
            <a:r>
              <a:rPr lang="ru-RU" sz="1800" dirty="0" smtClean="0"/>
              <a:t>Малявин В.		Конфуций</a:t>
            </a:r>
          </a:p>
          <a:p>
            <a:pPr marL="514350" indent="-514350">
              <a:buNone/>
            </a:pPr>
            <a:r>
              <a:rPr lang="ru-RU" sz="1800" dirty="0" err="1" smtClean="0"/>
              <a:t>Мерль</a:t>
            </a:r>
            <a:r>
              <a:rPr lang="ru-RU" sz="1800" dirty="0" smtClean="0"/>
              <a:t> </a:t>
            </a:r>
            <a:r>
              <a:rPr lang="ru-RU" sz="1800" dirty="0" err="1" smtClean="0"/>
              <a:t>Робер</a:t>
            </a:r>
            <a:r>
              <a:rPr lang="ru-RU" sz="1800" dirty="0" smtClean="0"/>
              <a:t>		</a:t>
            </a:r>
            <a:r>
              <a:rPr lang="ru-RU" sz="1800" dirty="0" err="1" smtClean="0"/>
              <a:t>Мальвиль</a:t>
            </a:r>
            <a:endParaRPr lang="ru-RU" sz="1800" dirty="0" smtClean="0"/>
          </a:p>
          <a:p>
            <a:pPr marL="514350" indent="-514350">
              <a:buNone/>
            </a:pPr>
            <a:r>
              <a:rPr lang="ru-RU" sz="1800" dirty="0" err="1" smtClean="0"/>
              <a:t>Мизун</a:t>
            </a:r>
            <a:r>
              <a:rPr lang="ru-RU" sz="1800" dirty="0" smtClean="0"/>
              <a:t> Ю.В., </a:t>
            </a:r>
          </a:p>
          <a:p>
            <a:pPr marL="514350" indent="-514350">
              <a:buNone/>
            </a:pPr>
            <a:r>
              <a:rPr lang="ru-RU" sz="1800" dirty="0" err="1" smtClean="0"/>
              <a:t>Мизун</a:t>
            </a:r>
            <a:r>
              <a:rPr lang="ru-RU" sz="1800" dirty="0" smtClean="0"/>
              <a:t> Ю.Г.		Русь ведическая</a:t>
            </a:r>
          </a:p>
          <a:p>
            <a:pPr marL="514350" indent="-514350">
              <a:buNone/>
            </a:pPr>
            <a:r>
              <a:rPr lang="ru-RU" sz="1800" dirty="0" smtClean="0"/>
              <a:t>Мор Томас		Утопия.</a:t>
            </a:r>
          </a:p>
          <a:p>
            <a:pPr marL="514350" indent="-514350">
              <a:buNone/>
            </a:pPr>
            <a:r>
              <a:rPr lang="ru-RU" sz="1800" dirty="0" smtClean="0"/>
              <a:t>Ницше Фридрих		По ту сторону добра и зла</a:t>
            </a:r>
          </a:p>
          <a:p>
            <a:pPr marL="514350" indent="-514350">
              <a:buNone/>
            </a:pPr>
            <a:r>
              <a:rPr lang="ru-RU" sz="1800" dirty="0" smtClean="0"/>
              <a:t>Панарин А.С.		Стратегическая нестабильность в </a:t>
            </a:r>
            <a:r>
              <a:rPr lang="en-US" sz="1800" dirty="0" smtClean="0"/>
              <a:t>XXI</a:t>
            </a:r>
            <a:r>
              <a:rPr lang="ru-RU" sz="1800" dirty="0" smtClean="0"/>
              <a:t> веке</a:t>
            </a:r>
          </a:p>
          <a:p>
            <a:pPr marL="514350" indent="-514350">
              <a:buNone/>
            </a:pPr>
            <a:r>
              <a:rPr lang="ru-RU" sz="1800" dirty="0" smtClean="0"/>
              <a:t>Паскаль Блез		Мысли</a:t>
            </a:r>
          </a:p>
          <a:p>
            <a:pPr marL="514350" indent="-514350">
              <a:buNone/>
            </a:pPr>
            <a:r>
              <a:rPr lang="ru-RU" sz="1800" dirty="0" smtClean="0"/>
              <a:t>Платон			Избранные диалоги </a:t>
            </a:r>
          </a:p>
          <a:p>
            <a:pPr marL="514350" indent="-514350">
              <a:buNone/>
            </a:pPr>
            <a:r>
              <a:rPr lang="ru-RU" sz="1800" dirty="0" smtClean="0"/>
              <a:t>				Апология Сократа</a:t>
            </a:r>
          </a:p>
          <a:p>
            <a:pPr marL="514350" indent="-514350">
              <a:buNone/>
            </a:pPr>
            <a:r>
              <a:rPr lang="ru-RU" sz="1800" dirty="0" smtClean="0"/>
              <a:t>				Государство</a:t>
            </a:r>
          </a:p>
          <a:p>
            <a:pPr marL="514350" indent="-514350">
              <a:buNone/>
            </a:pPr>
            <a:endParaRPr lang="ru-RU" sz="1800" dirty="0" smtClean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Книги, которые надо прочесть </a:t>
            </a:r>
            <a:r>
              <a:rPr lang="en-US" sz="2400" b="1" dirty="0" smtClean="0"/>
              <a:t>HOMO</a:t>
            </a:r>
            <a:r>
              <a:rPr lang="ru-RU" sz="2400" b="1" dirty="0" smtClean="0"/>
              <a:t>, чтобы стать </a:t>
            </a:r>
            <a:r>
              <a:rPr lang="en-US" sz="2400" b="1" dirty="0" smtClean="0"/>
              <a:t>SAPIENCE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 fontScale="40000" lnSpcReduction="20000"/>
          </a:bodyPr>
          <a:lstStyle/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None/>
            </a:pPr>
            <a:r>
              <a:rPr lang="ru-RU" sz="4500" dirty="0" smtClean="0"/>
              <a:t>Платонов О., </a:t>
            </a:r>
            <a:r>
              <a:rPr lang="ru-RU" sz="4500" dirty="0" err="1" smtClean="0"/>
              <a:t>Райзеггер</a:t>
            </a:r>
            <a:r>
              <a:rPr lang="ru-RU" sz="4500" dirty="0" smtClean="0"/>
              <a:t> </a:t>
            </a:r>
            <a:r>
              <a:rPr lang="ru-RU" sz="4500" dirty="0" err="1" smtClean="0"/>
              <a:t>Герхах</a:t>
            </a:r>
            <a:r>
              <a:rPr lang="ru-RU" sz="4500" dirty="0" smtClean="0"/>
              <a:t>	Почему погибнет Америка</a:t>
            </a:r>
          </a:p>
          <a:p>
            <a:pPr marL="514350" indent="-514350">
              <a:buNone/>
            </a:pPr>
            <a:r>
              <a:rPr lang="ru-RU" sz="4500" dirty="0" smtClean="0"/>
              <a:t>Поппер Карл			Предположения и опровержения</a:t>
            </a:r>
          </a:p>
          <a:p>
            <a:pPr marL="514350" indent="-514350">
              <a:buNone/>
            </a:pPr>
            <a:r>
              <a:rPr lang="ru-RU" sz="4500" dirty="0" smtClean="0"/>
              <a:t>Рампа </a:t>
            </a:r>
            <a:r>
              <a:rPr lang="ru-RU" sz="4500" dirty="0" err="1" smtClean="0"/>
              <a:t>Лобсанг</a:t>
            </a:r>
            <a:r>
              <a:rPr lang="ru-RU" sz="4500" dirty="0" smtClean="0"/>
              <a:t>			Третий глаз </a:t>
            </a:r>
          </a:p>
          <a:p>
            <a:pPr marL="514350" indent="-514350">
              <a:buNone/>
            </a:pPr>
            <a:r>
              <a:rPr lang="ru-RU" sz="4500" dirty="0" smtClean="0"/>
              <a:t>Рассел Бертран			История западной философии</a:t>
            </a:r>
          </a:p>
          <a:p>
            <a:pPr marL="514350" indent="-514350">
              <a:buNone/>
            </a:pPr>
            <a:r>
              <a:rPr lang="ru-RU" sz="4500" dirty="0" smtClean="0"/>
              <a:t>					Исследование значения и истины</a:t>
            </a:r>
          </a:p>
          <a:p>
            <a:pPr marL="514350" indent="-514350">
              <a:buNone/>
            </a:pPr>
            <a:r>
              <a:rPr lang="ru-RU" sz="4500" dirty="0" err="1" smtClean="0"/>
              <a:t>Раушенбах</a:t>
            </a:r>
            <a:r>
              <a:rPr lang="ru-RU" sz="4500" dirty="0" smtClean="0"/>
              <a:t> Б.			Пристрастие</a:t>
            </a:r>
          </a:p>
          <a:p>
            <a:pPr marL="514350" indent="-514350">
              <a:buNone/>
            </a:pPr>
            <a:r>
              <a:rPr lang="ru-RU" sz="4500" dirty="0" err="1" smtClean="0"/>
              <a:t>Роттердамский</a:t>
            </a:r>
            <a:r>
              <a:rPr lang="ru-RU" sz="4500" dirty="0" smtClean="0"/>
              <a:t> Эразм		Похвальное слово глупости</a:t>
            </a:r>
          </a:p>
          <a:p>
            <a:pPr marL="514350" indent="-514350">
              <a:buNone/>
            </a:pPr>
            <a:r>
              <a:rPr lang="ru-RU" sz="4500" dirty="0" err="1" smtClean="0"/>
              <a:t>Стретерн</a:t>
            </a:r>
            <a:r>
              <a:rPr lang="ru-RU" sz="4500" dirty="0" smtClean="0"/>
              <a:t> Пол			Лекции по философии (Августин, Аквинский 				Фома, Аристотель, Беркли, Гегель, Кант, 				Конфуций, Кьеркегор, Локк, Макиавелли, 				Ницше, Платон, Сократ, Спиноза, 					Шопенгауэр, Юнг)</a:t>
            </a:r>
          </a:p>
          <a:p>
            <a:pPr marL="514350" indent="-514350">
              <a:buNone/>
            </a:pPr>
            <a:r>
              <a:rPr lang="ru-RU" sz="4500" dirty="0" smtClean="0"/>
              <a:t>Толстой Л.Н.			</a:t>
            </a:r>
            <a:r>
              <a:rPr lang="ru-RU" sz="4500" dirty="0" err="1" smtClean="0"/>
              <a:t>Крейцерова</a:t>
            </a:r>
            <a:r>
              <a:rPr lang="ru-RU" sz="4500" dirty="0" smtClean="0"/>
              <a:t> соната.</a:t>
            </a:r>
          </a:p>
          <a:p>
            <a:pPr marL="514350" indent="-514350">
              <a:buNone/>
            </a:pPr>
            <a:r>
              <a:rPr lang="ru-RU" sz="4500" dirty="0" smtClean="0"/>
              <a:t>					Исповедь.</a:t>
            </a:r>
          </a:p>
          <a:p>
            <a:pPr marL="514350" indent="-514350">
              <a:buNone/>
            </a:pPr>
            <a:r>
              <a:rPr lang="ru-RU" sz="4500" dirty="0" smtClean="0"/>
              <a:t>					В чем моя вера?</a:t>
            </a:r>
          </a:p>
          <a:p>
            <a:pPr marL="514350" indent="-514350">
              <a:buNone/>
            </a:pPr>
            <a:r>
              <a:rPr lang="ru-RU" sz="4500" dirty="0" err="1" smtClean="0"/>
              <a:t>Тинберген</a:t>
            </a:r>
            <a:r>
              <a:rPr lang="ru-RU" sz="4500" dirty="0" smtClean="0"/>
              <a:t> </a:t>
            </a:r>
            <a:r>
              <a:rPr lang="ru-RU" sz="4500" dirty="0" err="1" smtClean="0"/>
              <a:t>Николас</a:t>
            </a:r>
            <a:r>
              <a:rPr lang="ru-RU" sz="4500" dirty="0" smtClean="0"/>
              <a:t>		Социальное поведение животных</a:t>
            </a:r>
          </a:p>
          <a:p>
            <a:pPr marL="514350" indent="-514350">
              <a:buNone/>
            </a:pPr>
            <a:r>
              <a:rPr lang="ru-RU" sz="4500" dirty="0" smtClean="0"/>
              <a:t>Троцкий Лев			Сталин. т.1 «</a:t>
            </a:r>
            <a:r>
              <a:rPr lang="ru-RU" sz="4500" dirty="0" err="1" smtClean="0"/>
              <a:t>Коба</a:t>
            </a:r>
            <a:r>
              <a:rPr lang="ru-RU" sz="4500" dirty="0" smtClean="0"/>
              <a:t>», т.2 «Игры власти»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Книги, которые надо прочесть </a:t>
            </a:r>
            <a:r>
              <a:rPr lang="en-US" sz="2400" b="1" dirty="0" smtClean="0"/>
              <a:t>HOMO</a:t>
            </a:r>
            <a:r>
              <a:rPr lang="ru-RU" sz="2400" b="1" dirty="0" smtClean="0"/>
              <a:t>, чтобы стать </a:t>
            </a:r>
            <a:r>
              <a:rPr lang="en-US" sz="2400" b="1" dirty="0" smtClean="0"/>
              <a:t>SAPIENCE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None/>
            </a:pPr>
            <a:r>
              <a:rPr lang="ru-RU" sz="2600" dirty="0" smtClean="0"/>
              <a:t>Фуко Мишель	История безумия в классическую эпоху</a:t>
            </a:r>
          </a:p>
          <a:p>
            <a:pPr marL="514350" indent="-514350">
              <a:buNone/>
            </a:pPr>
            <a:r>
              <a:rPr lang="ru-RU" sz="2600" dirty="0" smtClean="0"/>
              <a:t>			Слова и вещи. Археология гуманитарных наук</a:t>
            </a:r>
          </a:p>
          <a:p>
            <a:pPr marL="514350" indent="-514350">
              <a:buNone/>
            </a:pPr>
            <a:r>
              <a:rPr lang="ru-RU" sz="2600" dirty="0" smtClean="0"/>
              <a:t>Фурсов А.И. 	Накануне «бури тысячелетия»  </a:t>
            </a:r>
          </a:p>
          <a:p>
            <a:pPr marL="514350" indent="-514350">
              <a:buNone/>
            </a:pPr>
            <a:r>
              <a:rPr lang="ru-RU" sz="2600" dirty="0" smtClean="0"/>
              <a:t>			http://www.moskvam.ru/2007/01/fursov.htm</a:t>
            </a:r>
          </a:p>
          <a:p>
            <a:pPr marL="514350" indent="-514350">
              <a:buNone/>
            </a:pPr>
            <a:r>
              <a:rPr lang="ru-RU" sz="2600" dirty="0" smtClean="0"/>
              <a:t>			Воронка Истории, которую «мастерят» 			Властелины мировых колец, способна всосать в 		себя многое и навсегда</a:t>
            </a:r>
          </a:p>
          <a:p>
            <a:pPr marL="514350" indent="-514350">
              <a:buNone/>
            </a:pPr>
            <a:r>
              <a:rPr lang="ru-RU" sz="2600" dirty="0" err="1" smtClean="0"/>
              <a:t>Чжуан-цзы</a:t>
            </a:r>
            <a:r>
              <a:rPr lang="ru-RU" sz="2600" dirty="0" smtClean="0"/>
              <a:t>	</a:t>
            </a:r>
            <a:r>
              <a:rPr lang="ru-RU" sz="2600" dirty="0" err="1" smtClean="0"/>
              <a:t>Даосские</a:t>
            </a:r>
            <a:r>
              <a:rPr lang="ru-RU" sz="2600" dirty="0" smtClean="0"/>
              <a:t> каноны</a:t>
            </a:r>
          </a:p>
          <a:p>
            <a:pPr marL="514350" indent="-514350">
              <a:buNone/>
            </a:pPr>
            <a:r>
              <a:rPr lang="ru-RU" sz="2600" dirty="0" smtClean="0"/>
              <a:t>Честертон Г.К.	Вечный человек</a:t>
            </a:r>
          </a:p>
          <a:p>
            <a:pPr marL="514350" indent="-514350">
              <a:buNone/>
            </a:pPr>
            <a:r>
              <a:rPr lang="ru-RU" sz="2600" dirty="0" smtClean="0"/>
              <a:t>Чигирин И.	Белые и грязные пятна истории</a:t>
            </a:r>
          </a:p>
          <a:p>
            <a:pPr marL="514350" indent="-514350">
              <a:buNone/>
            </a:pPr>
            <a:r>
              <a:rPr lang="ru-RU" sz="2600" dirty="0" smtClean="0"/>
              <a:t>Шалыганов Ю.В.Проект Россия (Первая – четвертая книги)</a:t>
            </a:r>
          </a:p>
          <a:p>
            <a:pPr marL="514350" indent="-514350">
              <a:buNone/>
            </a:pPr>
            <a:r>
              <a:rPr lang="ru-RU" sz="2600" dirty="0" err="1" smtClean="0"/>
              <a:t>Шеленберг</a:t>
            </a:r>
            <a:r>
              <a:rPr lang="ru-RU" sz="2600" dirty="0" smtClean="0"/>
              <a:t> В.	Лабиринт. Мемуары гитлеровского разведчика</a:t>
            </a:r>
          </a:p>
          <a:p>
            <a:pPr marL="514350" indent="-514350">
              <a:buNone/>
            </a:pPr>
            <a:r>
              <a:rPr lang="ru-RU" sz="2600" dirty="0" smtClean="0"/>
              <a:t>Шпенглер О.	Закат Европы</a:t>
            </a:r>
          </a:p>
          <a:p>
            <a:pPr marL="514350" indent="-514350">
              <a:buNone/>
            </a:pPr>
            <a:r>
              <a:rPr lang="ru-RU" sz="2600" dirty="0" smtClean="0"/>
              <a:t>Юсупов Ф.Ф.	Конец Распутина</a:t>
            </a:r>
          </a:p>
          <a:p>
            <a:pPr marL="514350" indent="-514350"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Книги, которые надо прочесть </a:t>
            </a:r>
            <a:r>
              <a:rPr lang="en-US" sz="2400" b="1" dirty="0" smtClean="0"/>
              <a:t>HOMO</a:t>
            </a:r>
            <a:r>
              <a:rPr lang="ru-RU" sz="2400" b="1" dirty="0" smtClean="0"/>
              <a:t>, чтобы стать </a:t>
            </a:r>
            <a:r>
              <a:rPr lang="en-US" sz="2400" b="1" dirty="0" smtClean="0"/>
              <a:t>SAPIENCE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ru-RU" b="1" dirty="0" smtClean="0"/>
              <a:t>Книги о непознанном</a:t>
            </a:r>
            <a:endParaRPr lang="ru-RU" dirty="0" smtClean="0"/>
          </a:p>
          <a:p>
            <a:pPr marL="514350" indent="-514350">
              <a:buNone/>
            </a:pPr>
            <a:r>
              <a:rPr lang="ru-RU" sz="2000" dirty="0" smtClean="0"/>
              <a:t>Дубов А.П., Пушкин В.Н.	Парапсихология и современное естествознание </a:t>
            </a:r>
          </a:p>
          <a:p>
            <a:pPr marL="514350" indent="-514350">
              <a:buNone/>
            </a:pPr>
            <a:r>
              <a:rPr lang="ru-RU" sz="2000" dirty="0" err="1" smtClean="0"/>
              <a:t>Муди</a:t>
            </a:r>
            <a:r>
              <a:rPr lang="ru-RU" sz="2000" dirty="0" smtClean="0"/>
              <a:t> </a:t>
            </a:r>
            <a:r>
              <a:rPr lang="ru-RU" sz="2000" dirty="0" err="1" smtClean="0"/>
              <a:t>Реймонд</a:t>
            </a:r>
            <a:r>
              <a:rPr lang="ru-RU" sz="2000" dirty="0" smtClean="0"/>
              <a:t>		Жизнь после жизни. Исследование феномена 			выживания после физической смерти</a:t>
            </a:r>
          </a:p>
          <a:p>
            <a:pPr marL="514350" indent="-514350">
              <a:buNone/>
            </a:pPr>
            <a:r>
              <a:rPr lang="ru-RU" sz="2000" dirty="0" smtClean="0"/>
              <a:t>Форд Артур		Жизнь после смерти, как об этом было 				рассказано Джерому </a:t>
            </a:r>
            <a:r>
              <a:rPr lang="ru-RU" sz="2000" dirty="0" err="1" smtClean="0"/>
              <a:t>Эллисону</a:t>
            </a:r>
            <a:endParaRPr lang="ru-RU" sz="20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Производственные отношения (категории и понятия)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b="1" u="sng" dirty="0" smtClean="0"/>
              <a:t>Бизнес</a:t>
            </a:r>
            <a:r>
              <a:rPr lang="ru-RU" dirty="0" smtClean="0"/>
              <a:t>  - это регулярная, медленно эволюционирующая производственно-хозяйственная деятельность, свойственная историческому этапу рыночных отношений, главной, отличительной особенностью которой является стремление к получению максимальной прибыли, что реализуется в пределе получением средней нормы прибыли на равный вложенный капитал в любых отраслях и сферах деятельности. Бизнес ориентирован на удовлетворение снобистских потребностей и разрушение ради этого экологии Земли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Производственные отношения (категории и понятия)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b="1" u="sng" dirty="0" smtClean="0"/>
              <a:t>Предпринимательство</a:t>
            </a:r>
            <a:r>
              <a:rPr lang="ru-RU" dirty="0" smtClean="0"/>
              <a:t> – это новаторская деятельность субъектов  вне конкретных социально-экономических формаций, которая нацеливает субъектов реального сектора экономики на </a:t>
            </a:r>
            <a:r>
              <a:rPr lang="ru-RU" dirty="0" err="1" smtClean="0"/>
              <a:t>предпринятие</a:t>
            </a:r>
            <a:r>
              <a:rPr lang="ru-RU" dirty="0" smtClean="0"/>
              <a:t> неординарных, инновационных действий с целью модернизации  производительных сил и производственных отношений для того, чтобы полнее удовлетворять витальные потребности людей при интегральном снижении расходов на единицу полезного общественного результата</a:t>
            </a:r>
            <a:endParaRPr lang="ru-RU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/>
              <a:t>3.2. Основные понятия теории сложности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 algn="ctr">
              <a:buNone/>
            </a:pPr>
            <a:r>
              <a:rPr lang="ru-RU" sz="4800" u="sng" dirty="0" smtClean="0"/>
              <a:t>Теоретическая модель </a:t>
            </a:r>
            <a:r>
              <a:rPr lang="ru-RU" sz="4800" dirty="0" smtClean="0"/>
              <a:t>(структура системы) -  это </a:t>
            </a:r>
            <a:r>
              <a:rPr lang="ru-RU" sz="4800" u="sng" dirty="0" smtClean="0"/>
              <a:t>допустимая</a:t>
            </a:r>
            <a:r>
              <a:rPr lang="ru-RU" sz="4800" dirty="0" smtClean="0"/>
              <a:t>, физическая материализация подсознательного образца (паттерна организации) системы </a:t>
            </a:r>
            <a:endParaRPr lang="ru-RU" sz="40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</a:t>
            </a:r>
            <a:r>
              <a:rPr lang="ru-RU" dirty="0" smtClean="0"/>
              <a:t>. Коррупция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	Коррупция – подкуп должностных лиц</a:t>
            </a:r>
          </a:p>
          <a:p>
            <a:pPr>
              <a:buNone/>
            </a:pPr>
            <a:r>
              <a:rPr lang="ru-RU" dirty="0" smtClean="0"/>
              <a:t>	Компоненты подсознательного образца:</a:t>
            </a:r>
          </a:p>
          <a:p>
            <a:pPr>
              <a:buNone/>
            </a:pPr>
            <a:r>
              <a:rPr lang="ru-RU" dirty="0" smtClean="0"/>
              <a:t>	рыночная экономика + теневой оборот</a:t>
            </a:r>
          </a:p>
          <a:p>
            <a:pPr>
              <a:buNone/>
            </a:pPr>
            <a:r>
              <a:rPr lang="ru-RU" dirty="0" smtClean="0"/>
              <a:t>	В феодальной России коррупции нет</a:t>
            </a:r>
          </a:p>
          <a:p>
            <a:pPr>
              <a:buNone/>
            </a:pPr>
            <a:r>
              <a:rPr lang="ru-RU" dirty="0" smtClean="0"/>
              <a:t>	Основное производственное отношение:</a:t>
            </a:r>
          </a:p>
          <a:p>
            <a:pPr>
              <a:buNone/>
            </a:pPr>
            <a:r>
              <a:rPr lang="ru-RU" dirty="0" smtClean="0"/>
              <a:t>	барщина + кормление + оброк</a:t>
            </a:r>
          </a:p>
          <a:p>
            <a:pPr>
              <a:buNone/>
            </a:pPr>
            <a:r>
              <a:rPr lang="ru-RU" dirty="0" smtClean="0"/>
              <a:t>	Приватизация прошла именно по этим этапам</a:t>
            </a:r>
            <a:endParaRPr lang="ru-RU" dirty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/>
              <a:t>3.3. Основные понятия теории сложности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 algn="ctr">
              <a:buNone/>
            </a:pPr>
            <a:r>
              <a:rPr lang="ru-RU" sz="3400" u="sng" dirty="0" smtClean="0"/>
              <a:t>Процесс функционирования системы</a:t>
            </a:r>
            <a:r>
              <a:rPr lang="ru-RU" sz="3400" dirty="0" smtClean="0"/>
              <a:t> -</a:t>
            </a:r>
          </a:p>
          <a:p>
            <a:pPr lvl="1" algn="ctr">
              <a:buNone/>
            </a:pPr>
            <a:r>
              <a:rPr lang="ru-RU" sz="3400" dirty="0" smtClean="0"/>
              <a:t>это конкретная, практическая деятельность субъектов, направленная на применение допустимой теоретической модели системы в реальных условиях функционирования (в самом широком смысле) и воспроизводство подсознательного образца (паттерна организации) системы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3.4. Основные понятия </a:t>
            </a:r>
            <a:br>
              <a:rPr lang="ru-RU" b="1" dirty="0" smtClean="0"/>
            </a:br>
            <a:r>
              <a:rPr lang="ru-RU" b="1" dirty="0" smtClean="0"/>
              <a:t>теории сложности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 algn="ctr">
              <a:buNone/>
            </a:pPr>
            <a:r>
              <a:rPr lang="ru-RU" sz="3200" u="sng" dirty="0" smtClean="0"/>
              <a:t>Аутопоэз</a:t>
            </a:r>
          </a:p>
          <a:p>
            <a:pPr lvl="1" algn="ctr">
              <a:buNone/>
            </a:pPr>
            <a:r>
              <a:rPr lang="ru-RU" sz="3200" dirty="0" smtClean="0"/>
              <a:t>(наиболее близкий русский аналог - «самосозидание») - это процесс объективного зарождения и самовоспроизводящегося развития сложных систем на бесконечном, по сравнению с продолжительностью жизни человека, промежутке времени</a:t>
            </a:r>
            <a:endParaRPr lang="ru-RU" sz="3200" dirty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3.5. Основные понятия теории сложности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lvl="1" indent="0" algn="ctr">
              <a:buNone/>
            </a:pPr>
            <a:r>
              <a:rPr lang="ru-RU" sz="3600" u="sng" dirty="0" smtClean="0"/>
              <a:t>Диссипативная структура </a:t>
            </a:r>
          </a:p>
          <a:p>
            <a:pPr marL="0" lvl="1" indent="0" algn="ctr">
              <a:buNone/>
            </a:pPr>
            <a:r>
              <a:rPr lang="ru-RU" sz="3600" dirty="0" smtClean="0"/>
              <a:t>это неравновесная термодинамическая сложная система, которая в процессе функционирования поглощает энергию из окружающего пространства, поддерживая устойчивое положение в точках, далеких от равновесия.</a:t>
            </a:r>
          </a:p>
          <a:p>
            <a:pPr marL="0" lvl="1" indent="0" algn="ctr">
              <a:buNone/>
            </a:pPr>
            <a:r>
              <a:rPr lang="ru-RU" sz="3600" dirty="0" smtClean="0"/>
              <a:t>Она может совершать качественный скачок к усложнению. </a:t>
            </a:r>
            <a:r>
              <a:rPr lang="ru-RU" sz="3600" u="sng" dirty="0" smtClean="0"/>
              <a:t>Такой скачок не может быть предсказан, исходя из классических законов статистики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3.6. Основные понятия теории сложности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lvl="1" indent="0" algn="ctr">
              <a:lnSpc>
                <a:spcPct val="90000"/>
              </a:lnSpc>
              <a:buNone/>
            </a:pPr>
            <a:r>
              <a:rPr lang="ru-RU" sz="3600" u="sng" dirty="0" smtClean="0"/>
              <a:t>Точка бифуркации</a:t>
            </a:r>
          </a:p>
          <a:p>
            <a:pPr marL="0" lvl="1" indent="0" algn="ctr">
              <a:lnSpc>
                <a:spcPct val="90000"/>
              </a:lnSpc>
              <a:buNone/>
            </a:pPr>
            <a:r>
              <a:rPr lang="ru-RU" sz="3600" dirty="0" smtClean="0"/>
              <a:t>это порог устойчивости в неравновесном состоянии, где структура диссипативной сложной системы может либо разрушиться, либо прорваться к одному из нескольких новых устойчивых состояний в точке, далекой от равновесия </a:t>
            </a:r>
            <a:endParaRPr lang="ru-RU" sz="3600" b="1" u="sng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7. Бумажные </a:t>
            </a:r>
            <a:r>
              <a:rPr lang="ru-RU" dirty="0" smtClean="0"/>
              <a:t>законы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	Субъективный набор социальных и экономических правил, которые обеспечивают очередной руководящей подсистеме общества доминировать, угнетать управляемую подсистему и перераспределять общественный продукт в своих интересах.</a:t>
            </a:r>
          </a:p>
          <a:p>
            <a:pPr>
              <a:buNone/>
            </a:pPr>
            <a:r>
              <a:rPr lang="ru-RU" dirty="0" smtClean="0"/>
              <a:t>	Бумажные законы социализма были заменены Ельцинскими суррогатами для отъема собственности у всего населения страны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8. Доктрина </a:t>
            </a:r>
            <a:r>
              <a:rPr lang="ru-RU" dirty="0" smtClean="0"/>
              <a:t>собственности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Частная собственность руководящей подсистемы сформирована!	</a:t>
            </a:r>
          </a:p>
          <a:p>
            <a:pPr>
              <a:buNone/>
            </a:pPr>
            <a:r>
              <a:rPr lang="ru-RU" dirty="0" smtClean="0"/>
              <a:t>	Закреплена придуманными руководящей подсистемой бумажными законами! </a:t>
            </a:r>
          </a:p>
          <a:p>
            <a:pPr>
              <a:buNone/>
            </a:pPr>
            <a:r>
              <a:rPr lang="ru-RU" dirty="0" smtClean="0"/>
              <a:t>	И пересмотру управляемой подсистемой не подлежит. 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3961</TotalTime>
  <Words>2427</Words>
  <Application>Microsoft Office PowerPoint</Application>
  <PresentationFormat>Экран (4:3)</PresentationFormat>
  <Paragraphs>438</Paragraphs>
  <Slides>73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73</vt:i4>
      </vt:variant>
    </vt:vector>
  </HeadingPairs>
  <TitlesOfParts>
    <vt:vector size="74" baseType="lpstr">
      <vt:lpstr>Тема Office</vt:lpstr>
      <vt:lpstr>Генезис отношений собственности в России в свете теории сложности КРЕТОВ С.И., д.э.н., АНО ВПО «Российская академия предпринимательства» Руководитель научно-исследовательского центра</vt:lpstr>
      <vt:lpstr>1. Теория сложности в истории развития науки</vt:lpstr>
      <vt:lpstr>2. Основоположники теории сложности</vt:lpstr>
      <vt:lpstr>3. Что такое сложная система?</vt:lpstr>
      <vt:lpstr>4. Основные понятия теории сложности</vt:lpstr>
      <vt:lpstr>5. Специфика современного кризиса в России</vt:lpstr>
      <vt:lpstr>6. Коррупция</vt:lpstr>
      <vt:lpstr>7. Бумажные законы</vt:lpstr>
      <vt:lpstr>8. Доктрина собственности</vt:lpstr>
      <vt:lpstr>9. Формы собственности</vt:lpstr>
      <vt:lpstr>10. Почему приватизации не было</vt:lpstr>
      <vt:lpstr>11. Почему приватизации не было</vt:lpstr>
      <vt:lpstr>12. Почему приватизации не было</vt:lpstr>
      <vt:lpstr>13. Приватизация - мздоимство</vt:lpstr>
      <vt:lpstr>14. Вспомним классиков</vt:lpstr>
      <vt:lpstr>. </vt:lpstr>
      <vt:lpstr>4.1. Отличие классической методологии и методологии теории сложности</vt:lpstr>
      <vt:lpstr>4.1.А. Отличие классической методологии и методологии теории сложности</vt:lpstr>
      <vt:lpstr>4.2. Отличие классической методологии и методологии теории сложности</vt:lpstr>
      <vt:lpstr>4.3. Отличие классической методологии и методологии теории сложности</vt:lpstr>
      <vt:lpstr>4.3.А. ПРИНЦИП ВЗАИМОДЕЙСТВИЯ УЧЕНОГО И НАБЛЮДАЕМОЙ СЛОЖНОЙ СИСТЕМЫ</vt:lpstr>
      <vt:lpstr>4.3.Б. ПРИНЦИП ВЗАИМОДЕЙСТВИЯ УЧЕНОГО И НАБЛЮДАЕМОЙ СЛОЖНОЙ СИСТЕМЫ</vt:lpstr>
      <vt:lpstr>4.3.В. КИБЕРНЕТИЧЕСКАЯ ЭПИСТЕМОЛОГИЯ</vt:lpstr>
      <vt:lpstr>5. Кризисы в свете теории сложности</vt:lpstr>
      <vt:lpstr>7.1. Паттерн организации биологической жизни на Земле</vt:lpstr>
      <vt:lpstr>7.2. Паттерн организации биологической жизни на Земле</vt:lpstr>
      <vt:lpstr>7.3. Паттерн организации биологической жизни на Земле</vt:lpstr>
      <vt:lpstr>7.4. Паттерн организации жизни сознательных индивидуумов</vt:lpstr>
      <vt:lpstr>7.5. Эволюция - инновации</vt:lpstr>
      <vt:lpstr>7.6. Эволюция - инновации</vt:lpstr>
      <vt:lpstr>8.1. Капиталитаризм</vt:lpstr>
      <vt:lpstr>8.2. Гуманистическая общественно-экономическая формация (ГОЭФ)</vt:lpstr>
      <vt:lpstr>9. Гуманистическая общественно-экономическая формация</vt:lpstr>
      <vt:lpstr>10.1. Производительные силы</vt:lpstr>
      <vt:lpstr>10.2. Производительные силы (технологические уклады)</vt:lpstr>
      <vt:lpstr>10.3. Производительные силы (технологические уклады)</vt:lpstr>
      <vt:lpstr>10.4. Производительные силы (технологические уклады)</vt:lpstr>
      <vt:lpstr>11.1. Производительные силы</vt:lpstr>
      <vt:lpstr>11.2. Производительные силы</vt:lpstr>
      <vt:lpstr>10.3. Производительные силы</vt:lpstr>
      <vt:lpstr>11. Производственные отношения</vt:lpstr>
      <vt:lpstr>11.1.Генезис человека, как носителя производственных отношений (по Гэлбрейту)</vt:lpstr>
      <vt:lpstr>11.2. Генезис человека, как носителя производственных отношений (по Гэлбрейту)</vt:lpstr>
      <vt:lpstr>11.3. Генезис человека, как носителя производственных отношений (по Гэлбрейту)</vt:lpstr>
      <vt:lpstr>11.4. Генезис человека, как носителя производственных отношений (по Гэлбрейту)</vt:lpstr>
      <vt:lpstr>12. Гуманистическая общественно-экономическая формация</vt:lpstr>
      <vt:lpstr>13.1. Гуманистическая общественно-экономическая формация</vt:lpstr>
      <vt:lpstr>13.2. Гуманистическая общественно-экономическая формация</vt:lpstr>
      <vt:lpstr>14.1. Гуманистическая общественно-экономическая формация. </vt:lpstr>
      <vt:lpstr>14.1. Гуманистическая общественно-экономическая формация. </vt:lpstr>
      <vt:lpstr>14.2. Гуманистическая общественно-экономическая формация. </vt:lpstr>
      <vt:lpstr>15. Гуманистическая общественно-экономическая формация. </vt:lpstr>
      <vt:lpstr>Эрих Фромм</vt:lpstr>
      <vt:lpstr>Публикации</vt:lpstr>
      <vt:lpstr>Публикации</vt:lpstr>
      <vt:lpstr>Публикации</vt:lpstr>
      <vt:lpstr>Публикации</vt:lpstr>
      <vt:lpstr>Публикации</vt:lpstr>
      <vt:lpstr>Публикации</vt:lpstr>
      <vt:lpstr>Книги, которые надо прочесть HOMO, чтобы стать SAPIENCE</vt:lpstr>
      <vt:lpstr>Книги, которые надо прочесть HOMO, чтобы стать SAPIENCE</vt:lpstr>
      <vt:lpstr>Книги, которые надо прочесть HOMO, чтобы стать SAPIENCE</vt:lpstr>
      <vt:lpstr>Книги, которые надо прочесть HOMO, чтобы стать SAPIENCE</vt:lpstr>
      <vt:lpstr>Книги, которые надо прочесть HOMO, чтобы стать SAPIENCE</vt:lpstr>
      <vt:lpstr>Книги, которые надо прочесть HOMO, чтобы стать SAPIENCE</vt:lpstr>
      <vt:lpstr>Книги, которые надо прочесть HOMO, чтобы стать SAPIENCE</vt:lpstr>
      <vt:lpstr>Производственные отношения (категории и понятия)</vt:lpstr>
      <vt:lpstr>Производственные отношения (категории и понятия)</vt:lpstr>
      <vt:lpstr>3.2. Основные понятия теории сложности</vt:lpstr>
      <vt:lpstr>3.3. Основные понятия теории сложности</vt:lpstr>
      <vt:lpstr>3.4. Основные понятия  теории сложности</vt:lpstr>
      <vt:lpstr>3.5. Основные понятия теории сложности</vt:lpstr>
      <vt:lpstr>3.6. Основные понятия теории сложности</vt:lpstr>
    </vt:vector>
  </TitlesOfParts>
  <Company>GSG-Group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Эволюция жизни в свете теории сложных систем</dc:title>
  <dc:creator>User</dc:creator>
  <cp:lastModifiedBy>User</cp:lastModifiedBy>
  <cp:revision>545</cp:revision>
  <dcterms:created xsi:type="dcterms:W3CDTF">2012-06-08T06:13:57Z</dcterms:created>
  <dcterms:modified xsi:type="dcterms:W3CDTF">2014-03-27T05:10:47Z</dcterms:modified>
</cp:coreProperties>
</file>